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5" r:id="rId4"/>
  </p:sldMasterIdLst>
  <p:notesMasterIdLst>
    <p:notesMasterId r:id="rId52"/>
  </p:notesMasterIdLst>
  <p:sldIdLst>
    <p:sldId id="257" r:id="rId5"/>
    <p:sldId id="274" r:id="rId6"/>
    <p:sldId id="4184" r:id="rId7"/>
    <p:sldId id="4185" r:id="rId8"/>
    <p:sldId id="4186" r:id="rId9"/>
    <p:sldId id="4187" r:id="rId10"/>
    <p:sldId id="4188" r:id="rId11"/>
    <p:sldId id="4189" r:id="rId12"/>
    <p:sldId id="4190" r:id="rId13"/>
    <p:sldId id="4191" r:id="rId14"/>
    <p:sldId id="4192" r:id="rId15"/>
    <p:sldId id="4193" r:id="rId16"/>
    <p:sldId id="4194" r:id="rId17"/>
    <p:sldId id="4195" r:id="rId18"/>
    <p:sldId id="4196" r:id="rId19"/>
    <p:sldId id="4198" r:id="rId20"/>
    <p:sldId id="4200" r:id="rId21"/>
    <p:sldId id="4201" r:id="rId22"/>
    <p:sldId id="4202" r:id="rId23"/>
    <p:sldId id="4204" r:id="rId24"/>
    <p:sldId id="4205" r:id="rId25"/>
    <p:sldId id="4206" r:id="rId26"/>
    <p:sldId id="4207" r:id="rId27"/>
    <p:sldId id="4209" r:id="rId28"/>
    <p:sldId id="4208" r:id="rId29"/>
    <p:sldId id="4210" r:id="rId30"/>
    <p:sldId id="4211" r:id="rId31"/>
    <p:sldId id="4212" r:id="rId32"/>
    <p:sldId id="4213" r:id="rId33"/>
    <p:sldId id="4214" r:id="rId34"/>
    <p:sldId id="4215" r:id="rId35"/>
    <p:sldId id="4216" r:id="rId36"/>
    <p:sldId id="4217" r:id="rId37"/>
    <p:sldId id="4218" r:id="rId38"/>
    <p:sldId id="4219" r:id="rId39"/>
    <p:sldId id="4220" r:id="rId40"/>
    <p:sldId id="4221" r:id="rId41"/>
    <p:sldId id="4222" r:id="rId42"/>
    <p:sldId id="4223" r:id="rId43"/>
    <p:sldId id="4224" r:id="rId44"/>
    <p:sldId id="4225" r:id="rId45"/>
    <p:sldId id="4226" r:id="rId46"/>
    <p:sldId id="4228" r:id="rId47"/>
    <p:sldId id="4227" r:id="rId48"/>
    <p:sldId id="4229" r:id="rId49"/>
    <p:sldId id="4230" r:id="rId50"/>
    <p:sldId id="4231" r:id="rId5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3DC70E-6E26-7B96-D89B-5F986E112CAC}" name="Brittany Barrett" initials="BB" userId="S::brittany.barrett@wri.org::f7b98ee2-0864-4f8d-bf40-f55bb1fd3f9c" providerId="AD"/>
  <p188:author id="{3105831B-75DA-6ACB-C664-D16ADFA043AA}" name="Tom Meyer (He/Him/His)" initials="T(" userId="S::tom.meyer@wri.org::fba2e944-b234-499d-a59b-946c08936516" providerId="AD"/>
  <p188:author id="{9E0E9C21-DC40-37D6-531F-6DB805F13BEC}" name="Sue Gander" initials="SG" userId="S::sue.gander@wri.org::4580c627-3bdb-497f-b603-68cb44601a9c" providerId="AD"/>
  <p188:author id="{6BF80D4C-A1BD-669B-F043-3C7DD42116FF}" name="Michelle Levinson" initials="ML" userId="S::Michelle.Levinson@wri.org::4e58d54c-0f13-441d-87ca-df22d2a29ad3" providerId="AD"/>
  <p188:author id="{1E75A061-6EB0-8DA2-8F62-00F3B066A969}" name="Greggory Kresge" initials="GK" userId="S::gregg.kresge@wri.org::a5709e38-b8ef-4600-94ed-62b609bb22bc" providerId="AD"/>
  <p188:author id="{9F7BB096-E665-03CC-565C-A46E57579A8E}" name="Alyssa Curran" initials="AC" userId="S::alyssa.curran@wri.org::c9241729-aa80-42f5-87cd-c1c289266279" providerId="AD"/>
  <p188:author id="{2225FDBD-8EF8-0A9B-41FF-9450DC1C2790}" name="Tom Meyer (He/Him/His)" initials="TM(" userId="S::Tom.Meyer@wri.org::fba2e944-b234-499d-a59b-946c08936516" providerId="AD"/>
  <p188:author id="{2D76F9E8-0A40-3E41-0718-81CEE1319FDC}" name="Katherine Roboff" initials="KR" userId="S::Katherine.Roboff@wri.org::6eb33d05-b7f5-4281-aa1f-3c16ecc092fa" providerId="AD"/>
  <p188:author id="{F85185EA-95D9-8414-4035-F33AC2D7F024}" name="Joe Versen" initials="JV" userId="S::Joe.Versen@wri.org::cc6c61b9-8ac1-456c-81a9-82daa45769d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ydia Freehafer" initials="LF" lastIdx="16" clrIdx="0">
    <p:extLst>
      <p:ext uri="{19B8F6BF-5375-455C-9EA6-DF929625EA0E}">
        <p15:presenceInfo xmlns:p15="http://schemas.microsoft.com/office/powerpoint/2012/main" userId="S::Lydia.Freehafer@wri.org::86e3f99c-77c8-4487-8db4-63c313e6d882" providerId="AD"/>
      </p:ext>
    </p:extLst>
  </p:cmAuthor>
  <p:cmAuthor id="2" name="Ryan Sclar" initials="RS" lastIdx="9" clrIdx="1">
    <p:extLst>
      <p:ext uri="{19B8F6BF-5375-455C-9EA6-DF929625EA0E}">
        <p15:presenceInfo xmlns:p15="http://schemas.microsoft.com/office/powerpoint/2012/main" userId="S::Ryan.Sclar@wri.org::a62f2c21-7608-44ad-87b3-7b4f17af86e9" providerId="AD"/>
      </p:ext>
    </p:extLst>
  </p:cmAuthor>
  <p:cmAuthor id="3" name="Emmett Werthmann" initials="EW" lastIdx="6" clrIdx="2">
    <p:extLst>
      <p:ext uri="{19B8F6BF-5375-455C-9EA6-DF929625EA0E}">
        <p15:presenceInfo xmlns:p15="http://schemas.microsoft.com/office/powerpoint/2012/main" userId="S::emmett.werthmann@wri.org::a77618b9-4666-48d3-9068-f2669c3f3df1" providerId="AD"/>
      </p:ext>
    </p:extLst>
  </p:cmAuthor>
  <p:cmAuthor id="4" name="Sebastian Castellanos" initials="SC" lastIdx="11" clrIdx="3">
    <p:extLst>
      <p:ext uri="{19B8F6BF-5375-455C-9EA6-DF929625EA0E}">
        <p15:presenceInfo xmlns:p15="http://schemas.microsoft.com/office/powerpoint/2012/main" userId="S::sebastian.castellanos@wri.org::d6b92596-699e-421c-80ed-0675198bc300" providerId="AD"/>
      </p:ext>
    </p:extLst>
  </p:cmAuthor>
  <p:cmAuthor id="5" name="Lacey Shaver" initials="LS" lastIdx="23" clrIdx="4">
    <p:extLst>
      <p:ext uri="{19B8F6BF-5375-455C-9EA6-DF929625EA0E}">
        <p15:presenceInfo xmlns:p15="http://schemas.microsoft.com/office/powerpoint/2012/main" userId="S::Lacey.Shaver@wri.org::b59f18bb-73a9-44da-a5b2-1969205be1da" providerId="AD"/>
      </p:ext>
    </p:extLst>
  </p:cmAuthor>
  <p:cmAuthor id="6" name="Madlyn McAuliffe" initials="MM" lastIdx="19" clrIdx="5">
    <p:extLst>
      <p:ext uri="{19B8F6BF-5375-455C-9EA6-DF929625EA0E}">
        <p15:presenceInfo xmlns:p15="http://schemas.microsoft.com/office/powerpoint/2012/main" userId="S::madlyn.mcauliffe@wri.org::e0ce25b2-9f00-4429-a05c-18406a35c11c" providerId="AD"/>
      </p:ext>
    </p:extLst>
  </p:cmAuthor>
  <p:cmAuthor id="7" name="Schuyler Null" initials="SN" lastIdx="2" clrIdx="6">
    <p:extLst>
      <p:ext uri="{19B8F6BF-5375-455C-9EA6-DF929625EA0E}">
        <p15:presenceInfo xmlns:p15="http://schemas.microsoft.com/office/powerpoint/2012/main" userId="Schuyler Null" providerId="None"/>
      </p:ext>
    </p:extLst>
  </p:cmAuthor>
  <p:cmAuthor id="8" name="Erika Myers" initials="EM" lastIdx="1" clrIdx="7">
    <p:extLst>
      <p:ext uri="{19B8F6BF-5375-455C-9EA6-DF929625EA0E}">
        <p15:presenceInfo xmlns:p15="http://schemas.microsoft.com/office/powerpoint/2012/main" userId="S::erika.myers@wri.org::00484bd2-28a8-4ef5-a058-c4cfaeefcf6f" providerId="AD"/>
      </p:ext>
    </p:extLst>
  </p:cmAuthor>
  <p:cmAuthor id="9" name="Stephanie Ly" initials="SL" lastIdx="4" clrIdx="8">
    <p:extLst>
      <p:ext uri="{19B8F6BF-5375-455C-9EA6-DF929625EA0E}">
        <p15:presenceInfo xmlns:p15="http://schemas.microsoft.com/office/powerpoint/2012/main" userId="S::Stephanie.Ly@wri.org::4b522817-1541-4cd9-9cb9-07d1a36b09b5" providerId="AD"/>
      </p:ext>
    </p:extLst>
  </p:cmAuthor>
  <p:cmAuthor id="10" name="Vishant Kothari" initials="VK" lastIdx="2" clrIdx="9">
    <p:extLst>
      <p:ext uri="{19B8F6BF-5375-455C-9EA6-DF929625EA0E}">
        <p15:presenceInfo xmlns:p15="http://schemas.microsoft.com/office/powerpoint/2012/main" userId="S::vishant.kothari@wri.org::c56c37b8-3f07-40d8-ac72-a21124256f77" providerId="AD"/>
      </p:ext>
    </p:extLst>
  </p:cmAuthor>
  <p:cmAuthor id="11" name="Michelle" initials="M" lastIdx="9" clrIdx="10">
    <p:extLst>
      <p:ext uri="{19B8F6BF-5375-455C-9EA6-DF929625EA0E}">
        <p15:presenceInfo xmlns:p15="http://schemas.microsoft.com/office/powerpoint/2012/main" userId="S::Michelle.Levinson@wri.org::4e58d54c-0f13-441d-87ca-df22d2a29ad3" providerId="AD"/>
      </p:ext>
    </p:extLst>
  </p:cmAuthor>
  <p:cmAuthor id="12" name="Tim Farquer" initials="TF" lastIdx="3" clrIdx="11">
    <p:extLst>
      <p:ext uri="{19B8F6BF-5375-455C-9EA6-DF929625EA0E}">
        <p15:presenceInfo xmlns:p15="http://schemas.microsoft.com/office/powerpoint/2012/main" userId="S::tim.farquer@wri.org::4296ede8-9779-424a-b512-908912fd8105" providerId="AD"/>
      </p:ext>
    </p:extLst>
  </p:cmAuthor>
  <p:cmAuthor id="13" name="Greggory" initials="G" lastIdx="5" clrIdx="12">
    <p:extLst>
      <p:ext uri="{19B8F6BF-5375-455C-9EA6-DF929625EA0E}">
        <p15:presenceInfo xmlns:p15="http://schemas.microsoft.com/office/powerpoint/2012/main" userId="S::Gregg.Kresge@wri.org::a5709e38-b8ef-4600-94ed-62b609bb22bc" providerId="AD"/>
      </p:ext>
    </p:extLst>
  </p:cmAuthor>
  <p:cmAuthor id="14" name="Alissa Huntington" initials="AH" lastIdx="4" clrIdx="13">
    <p:extLst>
      <p:ext uri="{19B8F6BF-5375-455C-9EA6-DF929625EA0E}">
        <p15:presenceInfo xmlns:p15="http://schemas.microsoft.com/office/powerpoint/2012/main" userId="S::Alissa.Huntington@wri.org::ade4bc94-6605-42c9-ad52-f37b6a902252" providerId="AD"/>
      </p:ext>
    </p:extLst>
  </p:cmAuthor>
  <p:cmAuthor id="15" name="Brittany Barrett" initials="BB" lastIdx="1" clrIdx="14">
    <p:extLst>
      <p:ext uri="{19B8F6BF-5375-455C-9EA6-DF929625EA0E}">
        <p15:presenceInfo xmlns:p15="http://schemas.microsoft.com/office/powerpoint/2012/main" userId="S::brittany.barrett@wri.org::f7b98ee2-0864-4f8d-bf40-f55bb1fd3f9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505"/>
    <a:srgbClr val="F06D24"/>
    <a:srgbClr val="FFFF00"/>
    <a:srgbClr val="00B050"/>
    <a:srgbClr val="FF3300"/>
    <a:srgbClr val="FFDB81"/>
    <a:srgbClr val="F0AB00"/>
    <a:srgbClr val="CD0034"/>
    <a:srgbClr val="009C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DA1BEC-002C-4764-BF2C-E394757EF462}" v="1" dt="2023-12-20T15:50:31.462"/>
    <p1510:client id="{417C7194-D96F-831F-DDB8-8F361B30C473}" v="12" dt="2023-12-20T14:50:56.4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402" autoAdjust="0"/>
  </p:normalViewPr>
  <p:slideViewPr>
    <p:cSldViewPr snapToGrid="0">
      <p:cViewPr varScale="1">
        <p:scale>
          <a:sx n="81" d="100"/>
          <a:sy n="81" d="100"/>
        </p:scale>
        <p:origin x="720"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Meyer (He/Him/His)" userId="fba2e944-b234-499d-a59b-946c08936516" providerId="ADAL" clId="{32DA1BEC-002C-4764-BF2C-E394757EF462}"/>
    <pc:docChg chg="custSel modSld">
      <pc:chgData name="Tom Meyer (He/Him/His)" userId="fba2e944-b234-499d-a59b-946c08936516" providerId="ADAL" clId="{32DA1BEC-002C-4764-BF2C-E394757EF462}" dt="2023-12-20T15:51:12.069" v="51" actId="20577"/>
      <pc:docMkLst>
        <pc:docMk/>
      </pc:docMkLst>
      <pc:sldChg chg="addSp delSp modSp mod">
        <pc:chgData name="Tom Meyer (He/Him/His)" userId="fba2e944-b234-499d-a59b-946c08936516" providerId="ADAL" clId="{32DA1BEC-002C-4764-BF2C-E394757EF462}" dt="2023-12-20T15:50:31.462" v="11"/>
        <pc:sldMkLst>
          <pc:docMk/>
          <pc:sldMk cId="342293925" sldId="4208"/>
        </pc:sldMkLst>
        <pc:spChg chg="add del mod">
          <ac:chgData name="Tom Meyer (He/Him/His)" userId="fba2e944-b234-499d-a59b-946c08936516" providerId="ADAL" clId="{32DA1BEC-002C-4764-BF2C-E394757EF462}" dt="2023-12-20T15:50:30.728" v="10" actId="478"/>
          <ac:spMkLst>
            <pc:docMk/>
            <pc:sldMk cId="342293925" sldId="4208"/>
            <ac:spMk id="3" creationId="{32E54A01-AD01-D672-E23D-1CEE9693A30A}"/>
          </ac:spMkLst>
        </pc:spChg>
        <pc:spChg chg="del">
          <ac:chgData name="Tom Meyer (He/Him/His)" userId="fba2e944-b234-499d-a59b-946c08936516" providerId="ADAL" clId="{32DA1BEC-002C-4764-BF2C-E394757EF462}" dt="2023-12-20T15:50:28.817" v="8" actId="478"/>
          <ac:spMkLst>
            <pc:docMk/>
            <pc:sldMk cId="342293925" sldId="4208"/>
            <ac:spMk id="4" creationId="{3AD301C8-9E1B-7845-6F3A-4AA1D7ABA5CE}"/>
          </ac:spMkLst>
        </pc:spChg>
        <pc:spChg chg="add mod">
          <ac:chgData name="Tom Meyer (He/Him/His)" userId="fba2e944-b234-499d-a59b-946c08936516" providerId="ADAL" clId="{32DA1BEC-002C-4764-BF2C-E394757EF462}" dt="2023-12-20T15:50:31.462" v="11"/>
          <ac:spMkLst>
            <pc:docMk/>
            <pc:sldMk cId="342293925" sldId="4208"/>
            <ac:spMk id="5" creationId="{B5E3A645-293B-5D21-482F-3C670E457FA7}"/>
          </ac:spMkLst>
        </pc:spChg>
      </pc:sldChg>
      <pc:sldChg chg="modSp mod">
        <pc:chgData name="Tom Meyer (He/Him/His)" userId="fba2e944-b234-499d-a59b-946c08936516" providerId="ADAL" clId="{32DA1BEC-002C-4764-BF2C-E394757EF462}" dt="2023-12-20T15:50:23.912" v="7" actId="20577"/>
        <pc:sldMkLst>
          <pc:docMk/>
          <pc:sldMk cId="1928478409" sldId="4209"/>
        </pc:sldMkLst>
        <pc:spChg chg="mod">
          <ac:chgData name="Tom Meyer (He/Him/His)" userId="fba2e944-b234-499d-a59b-946c08936516" providerId="ADAL" clId="{32DA1BEC-002C-4764-BF2C-E394757EF462}" dt="2023-12-20T15:50:23.912" v="7" actId="20577"/>
          <ac:spMkLst>
            <pc:docMk/>
            <pc:sldMk cId="1928478409" sldId="4209"/>
            <ac:spMk id="4" creationId="{3AD301C8-9E1B-7845-6F3A-4AA1D7ABA5CE}"/>
          </ac:spMkLst>
        </pc:spChg>
      </pc:sldChg>
      <pc:sldChg chg="modSp mod">
        <pc:chgData name="Tom Meyer (He/Him/His)" userId="fba2e944-b234-499d-a59b-946c08936516" providerId="ADAL" clId="{32DA1BEC-002C-4764-BF2C-E394757EF462}" dt="2023-12-20T15:50:40.523" v="19" actId="20577"/>
        <pc:sldMkLst>
          <pc:docMk/>
          <pc:sldMk cId="405866337" sldId="4210"/>
        </pc:sldMkLst>
        <pc:spChg chg="mod">
          <ac:chgData name="Tom Meyer (He/Him/His)" userId="fba2e944-b234-499d-a59b-946c08936516" providerId="ADAL" clId="{32DA1BEC-002C-4764-BF2C-E394757EF462}" dt="2023-12-20T15:50:40.523" v="19" actId="20577"/>
          <ac:spMkLst>
            <pc:docMk/>
            <pc:sldMk cId="405866337" sldId="4210"/>
            <ac:spMk id="4" creationId="{3AD301C8-9E1B-7845-6F3A-4AA1D7ABA5CE}"/>
          </ac:spMkLst>
        </pc:spChg>
      </pc:sldChg>
      <pc:sldChg chg="modSp mod">
        <pc:chgData name="Tom Meyer (He/Him/His)" userId="fba2e944-b234-499d-a59b-946c08936516" providerId="ADAL" clId="{32DA1BEC-002C-4764-BF2C-E394757EF462}" dt="2023-12-20T15:50:48.512" v="27" actId="20577"/>
        <pc:sldMkLst>
          <pc:docMk/>
          <pc:sldMk cId="1607750827" sldId="4211"/>
        </pc:sldMkLst>
        <pc:spChg chg="mod">
          <ac:chgData name="Tom Meyer (He/Him/His)" userId="fba2e944-b234-499d-a59b-946c08936516" providerId="ADAL" clId="{32DA1BEC-002C-4764-BF2C-E394757EF462}" dt="2023-12-20T15:50:48.512" v="27" actId="20577"/>
          <ac:spMkLst>
            <pc:docMk/>
            <pc:sldMk cId="1607750827" sldId="4211"/>
            <ac:spMk id="4" creationId="{3AD301C8-9E1B-7845-6F3A-4AA1D7ABA5CE}"/>
          </ac:spMkLst>
        </pc:spChg>
      </pc:sldChg>
      <pc:sldChg chg="modSp mod">
        <pc:chgData name="Tom Meyer (He/Him/His)" userId="fba2e944-b234-499d-a59b-946c08936516" providerId="ADAL" clId="{32DA1BEC-002C-4764-BF2C-E394757EF462}" dt="2023-12-20T15:50:58.063" v="35" actId="20577"/>
        <pc:sldMkLst>
          <pc:docMk/>
          <pc:sldMk cId="2809136759" sldId="4212"/>
        </pc:sldMkLst>
        <pc:spChg chg="mod">
          <ac:chgData name="Tom Meyer (He/Him/His)" userId="fba2e944-b234-499d-a59b-946c08936516" providerId="ADAL" clId="{32DA1BEC-002C-4764-BF2C-E394757EF462}" dt="2023-12-20T15:50:58.063" v="35" actId="20577"/>
          <ac:spMkLst>
            <pc:docMk/>
            <pc:sldMk cId="2809136759" sldId="4212"/>
            <ac:spMk id="4" creationId="{3AD301C8-9E1B-7845-6F3A-4AA1D7ABA5CE}"/>
          </ac:spMkLst>
        </pc:spChg>
      </pc:sldChg>
      <pc:sldChg chg="modSp mod">
        <pc:chgData name="Tom Meyer (He/Him/His)" userId="fba2e944-b234-499d-a59b-946c08936516" providerId="ADAL" clId="{32DA1BEC-002C-4764-BF2C-E394757EF462}" dt="2023-12-20T15:51:05.355" v="43" actId="20577"/>
        <pc:sldMkLst>
          <pc:docMk/>
          <pc:sldMk cId="3193507478" sldId="4213"/>
        </pc:sldMkLst>
        <pc:spChg chg="mod">
          <ac:chgData name="Tom Meyer (He/Him/His)" userId="fba2e944-b234-499d-a59b-946c08936516" providerId="ADAL" clId="{32DA1BEC-002C-4764-BF2C-E394757EF462}" dt="2023-12-20T15:51:05.355" v="43" actId="20577"/>
          <ac:spMkLst>
            <pc:docMk/>
            <pc:sldMk cId="3193507478" sldId="4213"/>
            <ac:spMk id="4" creationId="{3AD301C8-9E1B-7845-6F3A-4AA1D7ABA5CE}"/>
          </ac:spMkLst>
        </pc:spChg>
      </pc:sldChg>
      <pc:sldChg chg="modSp mod">
        <pc:chgData name="Tom Meyer (He/Him/His)" userId="fba2e944-b234-499d-a59b-946c08936516" providerId="ADAL" clId="{32DA1BEC-002C-4764-BF2C-E394757EF462}" dt="2023-12-20T15:51:12.069" v="51" actId="20577"/>
        <pc:sldMkLst>
          <pc:docMk/>
          <pc:sldMk cId="1362804214" sldId="4214"/>
        </pc:sldMkLst>
        <pc:spChg chg="mod">
          <ac:chgData name="Tom Meyer (He/Him/His)" userId="fba2e944-b234-499d-a59b-946c08936516" providerId="ADAL" clId="{32DA1BEC-002C-4764-BF2C-E394757EF462}" dt="2023-12-20T15:51:12.069" v="51" actId="20577"/>
          <ac:spMkLst>
            <pc:docMk/>
            <pc:sldMk cId="1362804214" sldId="4214"/>
            <ac:spMk id="4" creationId="{3AD301C8-9E1B-7845-6F3A-4AA1D7ABA5C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5B5C11-D0F1-1F46-B28E-9084657905D0}" type="datetimeFigureOut">
              <a:rPr lang="en-US" smtClean="0"/>
              <a:t>12/20/2023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A0329C-91F7-CD43-B485-EB526DB269DE}" type="slidenum">
              <a:rPr lang="en-US" smtClean="0"/>
              <a:t>‹#›</a:t>
            </a:fld>
            <a:endParaRPr lang="en-US"/>
          </a:p>
        </p:txBody>
      </p:sp>
    </p:spTree>
    <p:extLst>
      <p:ext uri="{BB962C8B-B14F-4D97-AF65-F5344CB8AC3E}">
        <p14:creationId xmlns:p14="http://schemas.microsoft.com/office/powerpoint/2010/main" val="31647246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noProof="0" dirty="0"/>
              <a:t>Drawing on our </a:t>
            </a:r>
            <a:r>
              <a:rPr lang="en-US" baseline="0" noProof="0" dirty="0" err="1"/>
              <a:t>etransit</a:t>
            </a:r>
            <a:r>
              <a:rPr lang="en-US" baseline="0" noProof="0" dirty="0"/>
              <a:t> work around the world, we find there are 4 main barriers for implementation, </a:t>
            </a:r>
          </a:p>
          <a:p>
            <a:pPr marL="628650" lvl="1" indent="-171450">
              <a:buFont typeface="Arial" panose="020B0604020202020204" pitchFamily="34" charset="0"/>
              <a:buChar char="•"/>
            </a:pPr>
            <a:r>
              <a:rPr lang="en-US" baseline="0" noProof="0" dirty="0"/>
              <a:t>Barrier 1: Higher upfront costs </a:t>
            </a:r>
          </a:p>
          <a:p>
            <a:pPr marL="628650" lvl="1" indent="-171450">
              <a:buFont typeface="Arial" panose="020B0604020202020204" pitchFamily="34" charset="0"/>
              <a:buChar char="•"/>
            </a:pPr>
            <a:r>
              <a:rPr lang="en-US" baseline="0" noProof="0" dirty="0"/>
              <a:t>Barrier 2: Fear of change and unfamiliar technology</a:t>
            </a:r>
          </a:p>
          <a:p>
            <a:pPr marL="628650" lvl="1" indent="-171450">
              <a:buFont typeface="Arial" panose="020B0604020202020204" pitchFamily="34" charset="0"/>
              <a:buChar char="•"/>
            </a:pPr>
            <a:r>
              <a:rPr lang="en-US" baseline="0" noProof="0" dirty="0"/>
              <a:t>Barrier 3: Technology is more of a perceived barrier, since there are plenty of routes districts could electrify today.</a:t>
            </a:r>
          </a:p>
          <a:p>
            <a:pPr marL="628650" lvl="1" indent="-171450">
              <a:buFont typeface="Arial" panose="020B0604020202020204" pitchFamily="34" charset="0"/>
              <a:buChar char="•"/>
            </a:pPr>
            <a:r>
              <a:rPr lang="en-US" baseline="0" noProof="0" dirty="0"/>
              <a:t>Barrier 4: Outdated procurement models</a:t>
            </a:r>
          </a:p>
          <a:p>
            <a:pPr marL="171450" lvl="0" indent="-171450">
              <a:buFont typeface="Arial" panose="020B0604020202020204" pitchFamily="34" charset="0"/>
              <a:buChar char="•"/>
            </a:pPr>
            <a:endParaRPr lang="en-US" baseline="0" noProof="0" dirty="0"/>
          </a:p>
          <a:p>
            <a:pPr marL="171450" indent="-171450">
              <a:buFont typeface="Arial" panose="020B0604020202020204" pitchFamily="34" charset="0"/>
              <a:buChar char="•"/>
            </a:pPr>
            <a:r>
              <a:rPr lang="en-US" baseline="0" noProof="0" dirty="0"/>
              <a:t>These Barriers disproportionately impact disadvantaged communities</a:t>
            </a:r>
          </a:p>
          <a:p>
            <a:pPr marL="171450" indent="-171450">
              <a:buFont typeface="Arial" panose="020B0604020202020204" pitchFamily="34" charset="0"/>
              <a:buChar char="•"/>
            </a:pPr>
            <a:endParaRPr lang="en-US" baseline="0" noProof="0" dirty="0"/>
          </a:p>
          <a:p>
            <a:pPr marL="171450" indent="-171450">
              <a:buFont typeface="Arial" panose="020B0604020202020204" pitchFamily="34" charset="0"/>
              <a:buChar char="•"/>
            </a:pPr>
            <a:r>
              <a:rPr lang="en-US" cap="none" dirty="0"/>
              <a:t>This presentation focuses on the First Barrier, and in doing so touches on some of the others as well.</a:t>
            </a:r>
            <a:endParaRPr lang="en-US" baseline="0" noProof="0" dirty="0"/>
          </a:p>
          <a:p>
            <a:pPr marL="171450" indent="-171450">
              <a:buFont typeface="Arial" panose="020B0604020202020204" pitchFamily="34" charset="0"/>
              <a:buChar char="•"/>
            </a:pPr>
            <a:endParaRPr lang="en-US" baseline="0" noProof="0" dirty="0"/>
          </a:p>
          <a:p>
            <a:pPr marL="171450" indent="-171450">
              <a:buFont typeface="Arial" panose="020B0604020202020204" pitchFamily="34" charset="0"/>
              <a:buChar char="•"/>
            </a:pPr>
            <a:endParaRPr lang="en-US" baseline="0" noProof="0" dirty="0"/>
          </a:p>
          <a:p>
            <a:endParaRPr lang="en-US" dirty="0"/>
          </a:p>
        </p:txBody>
      </p:sp>
      <p:sp>
        <p:nvSpPr>
          <p:cNvPr id="4" name="Slide Number Placeholder 3"/>
          <p:cNvSpPr>
            <a:spLocks noGrp="1"/>
          </p:cNvSpPr>
          <p:nvPr>
            <p:ph type="sldNum" sz="quarter" idx="5"/>
          </p:nvPr>
        </p:nvSpPr>
        <p:spPr/>
        <p:txBody>
          <a:bodyPr/>
          <a:lstStyle/>
          <a:p>
            <a:fld id="{37A0329C-91F7-CD43-B485-EB526DB269DE}" type="slidenum">
              <a:rPr lang="en-US" smtClean="0"/>
              <a:t>2</a:t>
            </a:fld>
            <a:endParaRPr lang="en-US"/>
          </a:p>
        </p:txBody>
      </p:sp>
    </p:spTree>
    <p:extLst>
      <p:ext uri="{BB962C8B-B14F-4D97-AF65-F5344CB8AC3E}">
        <p14:creationId xmlns:p14="http://schemas.microsoft.com/office/powerpoint/2010/main" val="4150437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are Grant funds</a:t>
            </a:r>
          </a:p>
          <a:p>
            <a:endParaRPr lang="en-US" dirty="0"/>
          </a:p>
          <a:p>
            <a:pPr marL="171450" indent="-171450">
              <a:buFont typeface="Arial" panose="020B0604020202020204" pitchFamily="34" charset="0"/>
              <a:buChar char="•"/>
            </a:pPr>
            <a:r>
              <a:rPr lang="en-US" dirty="0"/>
              <a:t>An award made to qualifying applicants, for a specific purpose or use case, deemed the worthiest based on set criteria.</a:t>
            </a:r>
          </a:p>
          <a:p>
            <a:pPr marL="171450" indent="-171450">
              <a:buFont typeface="Arial" panose="020B0604020202020204" pitchFamily="34" charset="0"/>
              <a:buChar char="•"/>
            </a:pPr>
            <a:r>
              <a:rPr lang="en-US" dirty="0"/>
              <a:t>Often awarded on a competitive basis</a:t>
            </a:r>
          </a:p>
          <a:p>
            <a:pPr marL="171450" indent="-171450">
              <a:buFont typeface="Arial" panose="020B0604020202020204" pitchFamily="34" charset="0"/>
              <a:buChar char="•"/>
            </a:pPr>
            <a:r>
              <a:rPr lang="en-US" dirty="0"/>
              <a:t>Typically do not cover ongoing fueling, maintenance, or other operating costs. </a:t>
            </a:r>
          </a:p>
          <a:p>
            <a:endParaRPr lang="en-US" dirty="0"/>
          </a:p>
          <a:p>
            <a:r>
              <a:rPr lang="en-US" dirty="0"/>
              <a:t>Advantages:</a:t>
            </a:r>
          </a:p>
          <a:p>
            <a:pPr marL="171450" indent="-171450">
              <a:buFont typeface="Arial" panose="020B0604020202020204" pitchFamily="34" charset="0"/>
              <a:buChar char="•"/>
            </a:pPr>
            <a:r>
              <a:rPr lang="en-US" dirty="0"/>
              <a:t>Generally better suited to directing aid to priority districts; </a:t>
            </a:r>
          </a:p>
          <a:p>
            <a:pPr marL="171450" indent="-171450">
              <a:buFont typeface="Arial" panose="020B0604020202020204" pitchFamily="34" charset="0"/>
              <a:buChar char="•"/>
            </a:pPr>
            <a:r>
              <a:rPr lang="en-US" dirty="0"/>
              <a:t>Often cover planning and project management costs.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Disadvantages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Applications can be time intensive and onerous.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mn-lt"/>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mn-lt"/>
                <a:ea typeface="Calibri" panose="020F0502020204030204" pitchFamily="34" charset="0"/>
                <a:cs typeface="Arial" panose="020B0604020202020204" pitchFamily="34" charset="0"/>
              </a:rPr>
              <a:t>CLICK</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mn-lt"/>
                <a:ea typeface="Calibri" panose="020F0502020204030204" pitchFamily="34" charset="0"/>
                <a:cs typeface="Arial" panose="020B0604020202020204" pitchFamily="34" charset="0"/>
              </a:rPr>
              <a:t>The social equity implication of this means application processes can place an undue burden on low-resourced school districts that have lower capacity to respond to applications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mn-lt"/>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mn-lt"/>
                <a:ea typeface="Calibri" panose="020F0502020204030204" pitchFamily="34" charset="0"/>
                <a:cs typeface="Arial" panose="020B0604020202020204" pitchFamily="34" charset="0"/>
              </a:rPr>
              <a:t>CLICK</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mn-lt"/>
                <a:ea typeface="Calibri" panose="020F0502020204030204" pitchFamily="34" charset="0"/>
                <a:cs typeface="Arial" panose="020B0604020202020204" pitchFamily="34" charset="0"/>
              </a:rPr>
              <a:t>Additionally, there is a delay between application and award, which can hinder districts’ budgeting abilities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mn-lt"/>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4804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are Grant funds</a:t>
            </a:r>
          </a:p>
          <a:p>
            <a:endParaRPr lang="en-US" dirty="0"/>
          </a:p>
          <a:p>
            <a:pPr marL="171450" indent="-171450">
              <a:buFont typeface="Arial" panose="020B0604020202020204" pitchFamily="34" charset="0"/>
              <a:buChar char="•"/>
            </a:pPr>
            <a:r>
              <a:rPr lang="en-US" dirty="0"/>
              <a:t>An award made to qualifying applicants, for a specific purpose or use case, deemed the worthiest based on set criteria.</a:t>
            </a:r>
          </a:p>
          <a:p>
            <a:pPr marL="171450" indent="-171450">
              <a:buFont typeface="Arial" panose="020B0604020202020204" pitchFamily="34" charset="0"/>
              <a:buChar char="•"/>
            </a:pPr>
            <a:r>
              <a:rPr lang="en-US" dirty="0"/>
              <a:t>Often awarded on a competitive basis</a:t>
            </a:r>
          </a:p>
          <a:p>
            <a:pPr marL="171450" indent="-171450">
              <a:buFont typeface="Arial" panose="020B0604020202020204" pitchFamily="34" charset="0"/>
              <a:buChar char="•"/>
            </a:pPr>
            <a:r>
              <a:rPr lang="en-US" dirty="0"/>
              <a:t>Typically do not cover ongoing fueling, maintenance, or other operating costs. </a:t>
            </a:r>
          </a:p>
          <a:p>
            <a:endParaRPr lang="en-US" dirty="0"/>
          </a:p>
          <a:p>
            <a:r>
              <a:rPr lang="en-US" dirty="0"/>
              <a:t>Advantages:</a:t>
            </a:r>
          </a:p>
          <a:p>
            <a:pPr marL="171450" indent="-171450">
              <a:buFont typeface="Arial" panose="020B0604020202020204" pitchFamily="34" charset="0"/>
              <a:buChar char="•"/>
            </a:pPr>
            <a:r>
              <a:rPr lang="en-US" dirty="0"/>
              <a:t>Generally better suited to directing aid to priority districts; </a:t>
            </a:r>
          </a:p>
          <a:p>
            <a:pPr marL="171450" indent="-171450">
              <a:buFont typeface="Arial" panose="020B0604020202020204" pitchFamily="34" charset="0"/>
              <a:buChar char="•"/>
            </a:pPr>
            <a:r>
              <a:rPr lang="en-US" dirty="0"/>
              <a:t>Often cover planning and project management costs.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Disadvantages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Applications can be time intensive and onerous.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mn-lt"/>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mn-lt"/>
                <a:ea typeface="Calibri" panose="020F0502020204030204" pitchFamily="34" charset="0"/>
                <a:cs typeface="Arial" panose="020B0604020202020204" pitchFamily="34" charset="0"/>
              </a:rPr>
              <a:t>The social equity implication of this means application processes can place an undue burden on low-resourced school districts that have lower capacity to respond to applications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mn-lt"/>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mn-lt"/>
                <a:ea typeface="Calibri" panose="020F0502020204030204" pitchFamily="34" charset="0"/>
                <a:cs typeface="Arial" panose="020B0604020202020204" pitchFamily="34" charset="0"/>
              </a:rPr>
              <a:t>Additionally, there is a delay between application and award, which can hinder districts’ budgeting abilities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mn-lt"/>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7487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type of funding is something that you’re likely familiar with in your own life – rebates</a:t>
            </a:r>
          </a:p>
          <a:p>
            <a:pPr marL="171450" indent="-171450">
              <a:buFont typeface="Arial" panose="020B0604020202020204" pitchFamily="34" charset="0"/>
              <a:buChar char="•"/>
            </a:pPr>
            <a:r>
              <a:rPr lang="en-US" dirty="0"/>
              <a:t>A reimbursement after purchasing eligible, preapproved equipment. </a:t>
            </a:r>
          </a:p>
          <a:p>
            <a:endParaRPr lang="en-US" dirty="0"/>
          </a:p>
          <a:p>
            <a:r>
              <a:rPr lang="en-US" dirty="0"/>
              <a:t>Advantages</a:t>
            </a:r>
          </a:p>
          <a:p>
            <a:pPr marL="171450" indent="-171450">
              <a:buFont typeface="Arial" panose="020B0604020202020204" pitchFamily="34" charset="0"/>
              <a:buChar char="•"/>
            </a:pPr>
            <a:r>
              <a:rPr lang="en-US" dirty="0"/>
              <a:t>Limited paperwork.  A preapproved equipment list reduces the burden on applicants and simplifies purchase decisions.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Disadvantages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Rarely differentiate potential beneficiaries in a nuanced manner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Requires the recipient to pay full price at the time of purchase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mn-lt"/>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mn-lt"/>
              </a:rPr>
              <a:t>CLICK</a:t>
            </a:r>
            <a:endParaRPr lang="en-US" sz="1200">
              <a:effectLst/>
              <a:latin typeface="+mn-lt"/>
              <a:cs typeface="Calibri"/>
            </a:endParaRPr>
          </a:p>
          <a:p>
            <a:pPr algn="l"/>
            <a:r>
              <a:rPr lang="en-US" sz="1200" dirty="0">
                <a:solidFill>
                  <a:schemeClr val="accent2"/>
                </a:solidFill>
              </a:rPr>
              <a:t>The social equity implications of this funding format are mixed</a:t>
            </a:r>
            <a:endParaRPr lang="en-US" sz="1200">
              <a:solidFill>
                <a:schemeClr val="accent2"/>
              </a:solidFill>
              <a:cs typeface="Calibri"/>
            </a:endParaRPr>
          </a:p>
          <a:p>
            <a:pPr marL="285750" indent="-285750">
              <a:buFont typeface="Arial" panose="020B0604020202020204" pitchFamily="34" charset="0"/>
              <a:buChar char="•"/>
            </a:pPr>
            <a:r>
              <a:rPr lang="en-US" sz="1200" dirty="0">
                <a:solidFill>
                  <a:schemeClr val="bg1"/>
                </a:solidFill>
              </a:rPr>
              <a:t>On the one hand, lower administrative burden may facilitate equitable disbursement of funds regardless of the disparate resources &amp; capacities across school districts. </a:t>
            </a:r>
            <a:endParaRPr lang="en-US" sz="1200">
              <a:solidFill>
                <a:schemeClr val="bg1"/>
              </a:solidFill>
              <a:cs typeface="Calibri"/>
            </a:endParaRPr>
          </a:p>
          <a:p>
            <a:pPr marL="0" indent="0">
              <a:buFont typeface="Arial" panose="020B0604020202020204" pitchFamily="34" charset="0"/>
              <a:buNone/>
            </a:pPr>
            <a:r>
              <a:rPr lang="en-US" dirty="0">
                <a:solidFill>
                  <a:schemeClr val="bg1"/>
                </a:solidFill>
              </a:rPr>
              <a:t>CLICK</a:t>
            </a:r>
            <a:endParaRPr lang="en-US">
              <a:solidFill>
                <a:schemeClr val="bg1"/>
              </a:solidFill>
              <a:cs typeface="Calibri"/>
            </a:endParaRPr>
          </a:p>
          <a:p>
            <a:pPr marL="285750" indent="-285750">
              <a:buFont typeface="Arial" panose="020B0604020202020204" pitchFamily="34" charset="0"/>
              <a:buChar char="•"/>
            </a:pPr>
            <a:r>
              <a:rPr lang="en-US" dirty="0">
                <a:solidFill>
                  <a:schemeClr val="bg1"/>
                </a:solidFill>
              </a:rPr>
              <a:t>On the other hand, districts</a:t>
            </a:r>
            <a:r>
              <a:rPr lang="en-US" sz="1200" dirty="0">
                <a:solidFill>
                  <a:schemeClr val="bg1"/>
                </a:solidFill>
              </a:rPr>
              <a:t> need cash on-hand to make purchases and must be able to weather delayed reimbursement processes, which may unduly burden districts that do not have budget flexibility.</a:t>
            </a:r>
            <a:endParaRPr lang="en-US" sz="1200">
              <a:solidFill>
                <a:schemeClr val="bg1"/>
              </a:solidFill>
              <a:cs typeface="Calibri"/>
            </a:endParaRPr>
          </a:p>
          <a:p>
            <a:pPr marL="285750" indent="-285750">
              <a:buFont typeface="Arial" panose="020B0604020202020204" pitchFamily="34" charset="0"/>
              <a:buChar char="•"/>
            </a:pPr>
            <a:endParaRPr lang="en-US" sz="1200" dirty="0">
              <a:solidFill>
                <a:schemeClr val="bg1"/>
              </a:solidFill>
            </a:endParaRPr>
          </a:p>
          <a:p>
            <a:pPr marL="0" indent="0">
              <a:buFont typeface="Arial" panose="020B0604020202020204" pitchFamily="34" charset="0"/>
              <a:buNone/>
            </a:pPr>
            <a:r>
              <a:rPr lang="en-US" sz="1200" dirty="0">
                <a:solidFill>
                  <a:schemeClr val="bg1"/>
                </a:solidFill>
              </a:rPr>
              <a:t>CLICK</a:t>
            </a:r>
            <a:endParaRPr lang="en-US" sz="1200">
              <a:solidFill>
                <a:schemeClr val="bg1"/>
              </a:solidFill>
              <a:cs typeface="Calibri"/>
            </a:endParaRPr>
          </a:p>
          <a:p>
            <a:pPr marL="0" indent="0">
              <a:buFont typeface="Arial" panose="020B0604020202020204" pitchFamily="34" charset="0"/>
              <a:buNone/>
            </a:pPr>
            <a:r>
              <a:rPr lang="en-US" sz="1200" dirty="0">
                <a:solidFill>
                  <a:schemeClr val="bg1"/>
                </a:solidFill>
              </a:rPr>
              <a:t>Another note is that as a policy, tax credits, ESPECIALLY refundable tax credits like those under consideration in the Build Back Better, are actually pretty similar to rebates in function and most of these same advantages and disadvantages apply.</a:t>
            </a:r>
            <a:endParaRPr lang="en-US" sz="1200">
              <a:solidFill>
                <a:schemeClr val="bg1"/>
              </a:solidFill>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6363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type of funding is something that you’re likely familiar with in your own life – rebates</a:t>
            </a:r>
          </a:p>
          <a:p>
            <a:pPr marL="171450" indent="-171450">
              <a:buFont typeface="Arial" panose="020B0604020202020204" pitchFamily="34" charset="0"/>
              <a:buChar char="•"/>
            </a:pPr>
            <a:r>
              <a:rPr lang="en-US" dirty="0"/>
              <a:t>A reimbursement after purchasing eligible, preapproved equipment. </a:t>
            </a:r>
          </a:p>
          <a:p>
            <a:endParaRPr lang="en-US" dirty="0"/>
          </a:p>
          <a:p>
            <a:r>
              <a:rPr lang="en-US" dirty="0"/>
              <a:t>Advantages</a:t>
            </a:r>
          </a:p>
          <a:p>
            <a:pPr marL="171450" indent="-171450">
              <a:buFont typeface="Arial" panose="020B0604020202020204" pitchFamily="34" charset="0"/>
              <a:buChar char="•"/>
            </a:pPr>
            <a:r>
              <a:rPr lang="en-US" dirty="0"/>
              <a:t>Limited paperwork.  A preapproved equipment list reduces the burden on applicants and simplifies purchase decisions.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Disadvantages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Rarely differentiate potential beneficiaries in a nuanced manner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Requires the recipient to pay full price at the time of purchase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mn-lt"/>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mn-lt"/>
              </a:rPr>
              <a:t>CLICK</a:t>
            </a:r>
          </a:p>
          <a:p>
            <a:pPr algn="l"/>
            <a:r>
              <a:rPr lang="en-US" sz="1200" dirty="0">
                <a:solidFill>
                  <a:schemeClr val="accent2"/>
                </a:solidFill>
              </a:rPr>
              <a:t>The social equity implications of this funding format are mixed</a:t>
            </a:r>
          </a:p>
          <a:p>
            <a:pPr marL="285750" indent="-285750">
              <a:buFont typeface="Arial" panose="020B0604020202020204" pitchFamily="34" charset="0"/>
              <a:buChar char="•"/>
            </a:pPr>
            <a:r>
              <a:rPr lang="en-US" sz="1200" dirty="0">
                <a:solidFill>
                  <a:schemeClr val="bg1"/>
                </a:solidFill>
              </a:rPr>
              <a:t>On the one hand, lower administrative burden may facilitate equitable disbursement of funds regardless of the disparate resources &amp; capacities across school districts. </a:t>
            </a:r>
          </a:p>
          <a:p>
            <a:pPr marL="0" indent="0">
              <a:buFont typeface="Arial" panose="020B0604020202020204" pitchFamily="34" charset="0"/>
              <a:buNone/>
            </a:pPr>
            <a:r>
              <a:rPr lang="en-US" dirty="0">
                <a:solidFill>
                  <a:schemeClr val="bg1"/>
                </a:solidFill>
              </a:rPr>
              <a:t>CLICK</a:t>
            </a:r>
          </a:p>
          <a:p>
            <a:pPr marL="285750" indent="-285750">
              <a:buFont typeface="Arial" panose="020B0604020202020204" pitchFamily="34" charset="0"/>
              <a:buChar char="•"/>
            </a:pPr>
            <a:r>
              <a:rPr lang="en-US" dirty="0">
                <a:solidFill>
                  <a:schemeClr val="bg1"/>
                </a:solidFill>
              </a:rPr>
              <a:t>On the other hand, districts</a:t>
            </a:r>
            <a:r>
              <a:rPr lang="en-US" sz="1200" dirty="0">
                <a:solidFill>
                  <a:schemeClr val="bg1"/>
                </a:solidFill>
              </a:rPr>
              <a:t> need cash on-hand to make purchases and must be able to weather delayed reimbursement processes, which may unduly burden districts that do not have budget flexibility.</a:t>
            </a:r>
          </a:p>
          <a:p>
            <a:pPr marL="285750" indent="-285750">
              <a:buFont typeface="Arial" panose="020B0604020202020204" pitchFamily="34" charset="0"/>
              <a:buChar char="•"/>
            </a:pPr>
            <a:endParaRPr lang="en-US" sz="1200" dirty="0">
              <a:solidFill>
                <a:schemeClr val="bg1"/>
              </a:solidFill>
            </a:endParaRPr>
          </a:p>
          <a:p>
            <a:pPr marL="0" indent="0">
              <a:buFont typeface="Arial" panose="020B0604020202020204" pitchFamily="34" charset="0"/>
              <a:buNone/>
            </a:pPr>
            <a:r>
              <a:rPr lang="en-US" sz="1200" dirty="0">
                <a:solidFill>
                  <a:schemeClr val="bg1"/>
                </a:solidFill>
              </a:rPr>
              <a:t>CLICK</a:t>
            </a:r>
          </a:p>
          <a:p>
            <a:pPr marL="0" indent="0">
              <a:buFont typeface="Arial" panose="020B0604020202020204" pitchFamily="34" charset="0"/>
              <a:buNone/>
            </a:pPr>
            <a:r>
              <a:rPr lang="en-US" sz="1200" dirty="0">
                <a:solidFill>
                  <a:schemeClr val="bg1"/>
                </a:solidFill>
              </a:rPr>
              <a:t>Another note is that as a policy, tax credits, ESPECIALLY refundable tax credits like those under consideration in the Build Back Better, are actually pretty similar to rebates in function and most of these same advantages and disadvantages apply.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797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type is Vouchers, which</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rPr>
              <a:t>Reduce point-of-sale prices for eligible purchases of preapproved equipment</a:t>
            </a:r>
          </a:p>
          <a:p>
            <a:endParaRPr lang="en-US" sz="1200" b="0" dirty="0">
              <a:effectLst/>
            </a:endParaRPr>
          </a:p>
          <a:p>
            <a:r>
              <a:rPr lang="en-US" sz="1200" b="0" dirty="0">
                <a:effectLst/>
              </a:rPr>
              <a:t>In many ways vouchers are similar to rebates, key difference being that because the discount is applied at the outset, these programs do not require districts to have cash-on-hand to cover costs and then wait for some time while repayment is processed</a:t>
            </a:r>
          </a:p>
          <a:p>
            <a:endParaRPr lang="en-US" sz="1200" b="0" dirty="0">
              <a:effectLst/>
            </a:endParaRPr>
          </a:p>
          <a:p>
            <a:endParaRPr lang="en-US" sz="1200" b="0"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2789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this should be a temporary problem</a:t>
            </a:r>
          </a:p>
          <a:p>
            <a:pPr marL="285750" indent="-285750">
              <a:buFont typeface="Arial,Sans-Serif"/>
              <a:buChar char="•"/>
            </a:pPr>
            <a:r>
              <a:rPr lang="en-US" dirty="0"/>
              <a:t>Price parity projected by no later than 2033</a:t>
            </a:r>
            <a:endParaRPr lang="en-US" dirty="0">
              <a:cs typeface="Calibri"/>
            </a:endParaRPr>
          </a:p>
          <a:p>
            <a:pPr marL="285750" indent="-285750">
              <a:buFont typeface="Arial,Sans-Serif"/>
              <a:buChar char="•"/>
            </a:pPr>
            <a:r>
              <a:rPr lang="en-US" dirty="0"/>
              <a:t>TCO parity projected by no later than 2029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7553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Luckily for districts, we are still at a place where there are significant subsidies in the market that help make a dent in the ESB premium </a:t>
            </a:r>
          </a:p>
          <a:p>
            <a:endParaRPr lang="en-US" dirty="0"/>
          </a:p>
          <a:p>
            <a:r>
              <a:rPr lang="en-US" dirty="0"/>
              <a:t>CLICK</a:t>
            </a:r>
          </a:p>
          <a:p>
            <a:r>
              <a:rPr lang="en-US" dirty="0"/>
              <a:t>You can see the financeable portion of the upfront cost in ORANGE</a:t>
            </a:r>
          </a:p>
          <a:p>
            <a:r>
              <a:rPr lang="en-US" dirty="0"/>
              <a:t>We’re sticking a pin in that and will return later</a:t>
            </a:r>
          </a:p>
          <a:p>
            <a:endParaRPr lang="en-US" dirty="0"/>
          </a:p>
          <a:p>
            <a:r>
              <a:rPr lang="en-US" dirty="0"/>
              <a:t>The boxes in red are illustrative funding sources and amounts that can be stacked together to address the ESB premium</a:t>
            </a:r>
          </a:p>
          <a:p>
            <a:endParaRPr lang="en-US" sz="1200" b="0" dirty="0">
              <a:effectLs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4499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financeable portion of the upfront cost in ORANGE</a:t>
            </a:r>
          </a:p>
          <a:p>
            <a:r>
              <a:rPr lang="en-US" dirty="0"/>
              <a:t>We’re sticking a pin in that and will return later</a:t>
            </a:r>
          </a:p>
          <a:p>
            <a:endParaRPr lang="en-US" sz="1200" b="0" dirty="0">
              <a:effectLs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143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Luckily for districts, we are still at a place where there are significant subsidies in the market that help make a dent in the ESB premium </a:t>
            </a:r>
          </a:p>
          <a:p>
            <a:endParaRPr lang="en-US" dirty="0"/>
          </a:p>
          <a:p>
            <a:r>
              <a:rPr lang="en-US" dirty="0"/>
              <a:t>CLICK</a:t>
            </a:r>
          </a:p>
          <a:p>
            <a:r>
              <a:rPr lang="en-US" dirty="0"/>
              <a:t>You can see the financeable portion of the upfront cost in ORANGE</a:t>
            </a:r>
          </a:p>
          <a:p>
            <a:r>
              <a:rPr lang="en-US" dirty="0"/>
              <a:t>We’re sticking a pin in that and will return later</a:t>
            </a:r>
          </a:p>
          <a:p>
            <a:endParaRPr lang="en-US" dirty="0"/>
          </a:p>
          <a:p>
            <a:r>
              <a:rPr lang="en-US" dirty="0"/>
              <a:t>The boxes in red are illustrative funding sources and amounts that can be stacked together to address the ESB premium</a:t>
            </a:r>
          </a:p>
          <a:p>
            <a:endParaRPr lang="en-US" sz="1200" b="0" dirty="0">
              <a:effectLs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4213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Fleets transitioning today utilize </a:t>
            </a:r>
            <a:r>
              <a:rPr lang="en-US" sz="1200" b="1" dirty="0">
                <a:solidFill>
                  <a:schemeClr val="bg1"/>
                </a:solidFill>
              </a:rPr>
              <a:t>public funding</a:t>
            </a:r>
            <a:r>
              <a:rPr lang="en-US" sz="1200" dirty="0">
                <a:solidFill>
                  <a:schemeClr val="bg1"/>
                </a:solidFill>
              </a:rPr>
              <a:t> to improve purchase economics of ESBs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Electrification will generate overall savings for procurements in years after TCO parity is achieved</a:t>
            </a:r>
          </a:p>
          <a:p>
            <a:endParaRPr lang="en-US" sz="1200" b="0" dirty="0">
              <a:effectLs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532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3828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mortgage finance example illustrates the way interest accumulates.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5956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See the financeable portion of the upfront cost in ORANGE</a:t>
            </a:r>
          </a:p>
          <a:p>
            <a:endParaRPr lang="en-US" dirty="0"/>
          </a:p>
          <a:p>
            <a:r>
              <a:rPr lang="en-US" dirty="0"/>
              <a:t>Positive cash flow amounts to the operating savings generated by reduced fueling &amp; maintenance costs</a:t>
            </a:r>
          </a:p>
          <a:p>
            <a:endParaRPr lang="en-US" dirty="0"/>
          </a:p>
          <a:p>
            <a:r>
              <a:rPr lang="en-US" dirty="0"/>
              <a:t>This total amount can cover the Principal and Interest of a financing deal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6208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bg1"/>
                </a:solidFill>
              </a:rPr>
              <a:t>Different types of financial institutions have distinct risk appetites. Those that take on higher levels of risk expect to be compensated with the possibility of higher returns, or payoffs.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0524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716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0577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8020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4157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27208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0488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6387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03834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4045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736" marR="0" indent="-173736" algn="l" rtl="0" eaLnBrk="1" fontAlgn="t" latinLnBrk="0" hangingPunct="1">
              <a:lnSpc>
                <a:spcPct val="107000"/>
              </a:lnSpc>
              <a:spcBef>
                <a:spcPts val="0"/>
              </a:spcBef>
              <a:spcAft>
                <a:spcPts val="0"/>
              </a:spcAft>
              <a:buClrTx/>
              <a:buSzPts val="1200"/>
              <a:buFont typeface="Arial" panose="020B0604020202020204" pitchFamily="34" charset="0"/>
              <a:buChar char="•"/>
            </a:pPr>
            <a:r>
              <a:rPr lang="en-US" sz="1200" b="0" i="0" u="none" strike="noStrike" kern="1200" dirty="0">
                <a:solidFill>
                  <a:srgbClr val="000000"/>
                </a:solidFill>
                <a:effectLst/>
                <a:latin typeface="Arial" panose="020B0604020202020204" pitchFamily="34" charset="0"/>
              </a:rPr>
              <a:t>Capital that is invested in an early-stage company, typically in exchange for an equity stake. </a:t>
            </a:r>
          </a:p>
          <a:p>
            <a:pPr marL="173736" marR="0" indent="-173736" algn="l" rtl="0" eaLnBrk="1" fontAlgn="t" latinLnBrk="0" hangingPunct="1">
              <a:lnSpc>
                <a:spcPct val="107000"/>
              </a:lnSpc>
              <a:spcBef>
                <a:spcPts val="0"/>
              </a:spcBef>
              <a:spcAft>
                <a:spcPts val="0"/>
              </a:spcAft>
              <a:buClrTx/>
              <a:buSzPts val="1200"/>
              <a:buFont typeface="Arial" panose="020B0604020202020204" pitchFamily="34" charset="0"/>
              <a:buChar char="•"/>
            </a:pPr>
            <a:endParaRPr lang="en-US" sz="1200" b="0" i="0" u="none" strike="noStrike" dirty="0">
              <a:effectLst/>
              <a:latin typeface="Arial" panose="020B0604020202020204" pitchFamily="34" charset="0"/>
            </a:endParaRPr>
          </a:p>
          <a:p>
            <a:pPr marL="173736" marR="0" indent="-173736" algn="l" rtl="0" eaLnBrk="1" fontAlgn="t" latinLnBrk="0" hangingPunct="1">
              <a:lnSpc>
                <a:spcPct val="107000"/>
              </a:lnSpc>
              <a:spcBef>
                <a:spcPts val="0"/>
              </a:spcBef>
              <a:spcAft>
                <a:spcPts val="0"/>
              </a:spcAft>
            </a:pPr>
            <a:r>
              <a:rPr lang="en-US" sz="1200" b="0" i="0" u="none" strike="noStrike" kern="1200" dirty="0">
                <a:solidFill>
                  <a:srgbClr val="000000"/>
                </a:solidFill>
                <a:effectLst/>
                <a:latin typeface="Arial" panose="020B0604020202020204" pitchFamily="34" charset="0"/>
              </a:rPr>
              <a:t>School districts are unlikely to directly engage venture capital to finance their purchases but may indirectly engage it through partnership with firms that use venture capital to capitalize deals.</a:t>
            </a:r>
          </a:p>
          <a:p>
            <a:pPr marL="173736" marR="0" indent="-173736" algn="l" rtl="0" eaLnBrk="1" fontAlgn="t" latinLnBrk="0" hangingPunct="1">
              <a:lnSpc>
                <a:spcPct val="107000"/>
              </a:lnSpc>
              <a:spcBef>
                <a:spcPts val="0"/>
              </a:spcBef>
              <a:spcAft>
                <a:spcPts val="0"/>
              </a:spcAft>
            </a:pPr>
            <a:endParaRPr lang="en-US" sz="1200" b="0" i="0" u="none" strike="noStrike" dirty="0">
              <a:effectLst/>
              <a:latin typeface="Arial" panose="020B0604020202020204" pitchFamily="34" charset="0"/>
            </a:endParaRPr>
          </a:p>
          <a:p>
            <a:pPr marL="173736" marR="0" indent="-173736" algn="l" rtl="0" eaLnBrk="1" fontAlgn="t" latinLnBrk="0" hangingPunct="1">
              <a:lnSpc>
                <a:spcPct val="107000"/>
              </a:lnSpc>
              <a:spcBef>
                <a:spcPts val="0"/>
              </a:spcBef>
              <a:spcAft>
                <a:spcPts val="0"/>
              </a:spcAft>
            </a:pPr>
            <a:r>
              <a:rPr lang="en-US" sz="1200" b="1" i="0" u="none" strike="noStrike" kern="1200" dirty="0">
                <a:solidFill>
                  <a:srgbClr val="000000"/>
                </a:solidFill>
                <a:effectLst/>
                <a:latin typeface="Arial" panose="020B0604020202020204" pitchFamily="34" charset="0"/>
              </a:rPr>
              <a:t>Accepts higher risk than most other sources of capital.</a:t>
            </a:r>
          </a:p>
          <a:p>
            <a:pPr marL="173736" marR="0" indent="-173736" algn="l" rtl="0" eaLnBrk="1" fontAlgn="t" latinLnBrk="0" hangingPunct="1">
              <a:lnSpc>
                <a:spcPct val="107000"/>
              </a:lnSpc>
              <a:spcBef>
                <a:spcPts val="0"/>
              </a:spcBef>
              <a:spcAft>
                <a:spcPts val="0"/>
              </a:spcAft>
            </a:pPr>
            <a:endParaRPr lang="en-US" sz="1200" b="0" i="0" u="none" strike="noStrike" dirty="0">
              <a:effectLst/>
              <a:latin typeface="Arial" panose="020B0604020202020204" pitchFamily="34" charset="0"/>
            </a:endParaRPr>
          </a:p>
          <a:p>
            <a:pPr marL="173736" indent="-173736" algn="l" rtl="0" eaLnBrk="1" fontAlgn="t" latinLnBrk="0" hangingPunct="1">
              <a:spcBef>
                <a:spcPts val="0"/>
              </a:spcBef>
              <a:spcAft>
                <a:spcPts val="0"/>
              </a:spcAft>
            </a:pPr>
            <a:r>
              <a:rPr lang="en-US" sz="1200" b="1" i="0" u="none" strike="noStrike" kern="1200" dirty="0">
                <a:solidFill>
                  <a:srgbClr val="000000"/>
                </a:solidFill>
                <a:effectLst/>
                <a:latin typeface="Arial" panose="020B0604020202020204" pitchFamily="34" charset="0"/>
              </a:rPr>
              <a:t>Investors expect high returns to compensate for high risk, meaning capital is expensive.</a:t>
            </a:r>
            <a:endParaRPr lang="en-US" sz="1200" b="0" i="0" u="none" strike="noStrike" dirty="0">
              <a:effectLst/>
              <a:latin typeface="Arial" panose="020B0604020202020204" pitchFamily="34" charset="0"/>
            </a:endParaRPr>
          </a:p>
          <a:p>
            <a:pPr marL="171450" indent="-171450">
              <a:buFont typeface="Arial" panose="020B0604020202020204" pitchFamily="34" charset="0"/>
              <a:buChar char="•"/>
            </a:pPr>
            <a:endParaRPr lang="en-US" dirty="0"/>
          </a:p>
          <a:p>
            <a:pPr algn="l"/>
            <a:r>
              <a:rPr lang="en-US" sz="1000" dirty="0">
                <a:solidFill>
                  <a:schemeClr val="accent2"/>
                </a:solidFill>
              </a:rPr>
              <a:t>Social equity considerations</a:t>
            </a:r>
          </a:p>
          <a:p>
            <a:pPr marL="285750" indent="-285750">
              <a:buFont typeface="Arial" panose="020B0604020202020204" pitchFamily="34" charset="0"/>
              <a:buChar char="•"/>
            </a:pPr>
            <a:r>
              <a:rPr lang="en-US" dirty="0">
                <a:solidFill>
                  <a:schemeClr val="bg1"/>
                </a:solidFill>
              </a:rPr>
              <a:t>Districts may not avail themselves of lower cost capital sources if they do not recognize when high cost capital is embedded in deals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05593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3417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rtl="0" eaLnBrk="1" fontAlgn="t" latinLnBrk="0" hangingPunct="1">
              <a:lnSpc>
                <a:spcPct val="107000"/>
              </a:lnSpc>
              <a:spcBef>
                <a:spcPts val="0"/>
              </a:spcBef>
              <a:spcAft>
                <a:spcPts val="0"/>
              </a:spcAft>
              <a:buClrTx/>
              <a:buSzPts val="1200"/>
              <a:buFont typeface="Arial" panose="020B0604020202020204" pitchFamily="34" charset="0"/>
              <a:buNone/>
            </a:pPr>
            <a:r>
              <a:rPr lang="en-US" sz="1200" b="0" i="0" u="none" strike="noStrike" kern="1200" dirty="0">
                <a:solidFill>
                  <a:srgbClr val="000000"/>
                </a:solidFill>
                <a:effectLst/>
                <a:latin typeface="Arial" panose="020B0604020202020204" pitchFamily="34" charset="0"/>
              </a:rPr>
              <a:t>A sum of money lent by a private entity for future repayment, with terms set at the outset based upon the creditworthiness of the borrower. </a:t>
            </a:r>
            <a:endParaRPr lang="en-US" sz="1200" b="0" i="0" u="none" strike="noStrike" dirty="0">
              <a:effectLst/>
              <a:latin typeface="Arial" panose="020B0604020202020204" pitchFamily="34" charset="0"/>
            </a:endParaRPr>
          </a:p>
          <a:p>
            <a:pPr marL="173736" marR="0" indent="-173736" algn="l" rtl="0" eaLnBrk="1" fontAlgn="t" latinLnBrk="0" hangingPunct="1">
              <a:lnSpc>
                <a:spcPct val="107000"/>
              </a:lnSpc>
              <a:spcBef>
                <a:spcPts val="0"/>
              </a:spcBef>
              <a:spcAft>
                <a:spcPts val="0"/>
              </a:spcAft>
            </a:pPr>
            <a:r>
              <a:rPr lang="en-US" sz="1200" b="0" i="0" u="none" strike="noStrike" kern="1200" dirty="0">
                <a:solidFill>
                  <a:srgbClr val="000000"/>
                </a:solidFill>
                <a:effectLst/>
                <a:latin typeface="Arial" panose="020B0604020202020204" pitchFamily="34" charset="0"/>
              </a:rPr>
              <a:t>Loans may be secured by other assets held as collateral.</a:t>
            </a:r>
          </a:p>
          <a:p>
            <a:pPr marL="173736" marR="0" indent="-173736" algn="l" rtl="0" eaLnBrk="1" fontAlgn="t" latinLnBrk="0" hangingPunct="1">
              <a:lnSpc>
                <a:spcPct val="107000"/>
              </a:lnSpc>
              <a:spcBef>
                <a:spcPts val="0"/>
              </a:spcBef>
              <a:spcAft>
                <a:spcPts val="0"/>
              </a:spcAft>
            </a:pPr>
            <a:endParaRPr lang="en-US" sz="1200" b="0" i="0" u="none" strike="noStrike" dirty="0">
              <a:effectLst/>
              <a:latin typeface="Arial" panose="020B0604020202020204" pitchFamily="34" charset="0"/>
            </a:endParaRPr>
          </a:p>
          <a:p>
            <a:pPr marL="173736" marR="0" indent="-173736" algn="l" rtl="0" eaLnBrk="1" fontAlgn="t" latinLnBrk="0" hangingPunct="1">
              <a:lnSpc>
                <a:spcPct val="107000"/>
              </a:lnSpc>
              <a:spcBef>
                <a:spcPts val="0"/>
              </a:spcBef>
              <a:spcAft>
                <a:spcPts val="0"/>
              </a:spcAft>
            </a:pPr>
            <a:r>
              <a:rPr lang="en-US" sz="1200" b="1" i="0" u="none" strike="noStrike" kern="1200" dirty="0">
                <a:solidFill>
                  <a:srgbClr val="000000"/>
                </a:solidFill>
                <a:effectLst/>
                <a:latin typeface="Arial" panose="020B0604020202020204" pitchFamily="34" charset="0"/>
              </a:rPr>
              <a:t>Debt is generally a low-cost form of capital for borrowers because the fixed payment stream entails low risk for the lender.</a:t>
            </a:r>
          </a:p>
          <a:p>
            <a:pPr marL="173736" marR="0" indent="-173736" algn="l" rtl="0" eaLnBrk="1" fontAlgn="t" latinLnBrk="0" hangingPunct="1">
              <a:lnSpc>
                <a:spcPct val="107000"/>
              </a:lnSpc>
              <a:spcBef>
                <a:spcPts val="0"/>
              </a:spcBef>
              <a:spcAft>
                <a:spcPts val="0"/>
              </a:spcAft>
            </a:pPr>
            <a:endParaRPr lang="en-US" sz="1200" b="0" i="0" u="none" strike="noStrike" dirty="0">
              <a:effectLst/>
              <a:latin typeface="Arial" panose="020B0604020202020204" pitchFamily="34" charset="0"/>
            </a:endParaRPr>
          </a:p>
          <a:p>
            <a:pPr marL="173736" indent="-173736" algn="l" rtl="0" eaLnBrk="1" fontAlgn="t" latinLnBrk="0" hangingPunct="1">
              <a:spcBef>
                <a:spcPts val="0"/>
              </a:spcBef>
              <a:spcAft>
                <a:spcPts val="0"/>
              </a:spcAft>
            </a:pPr>
            <a:r>
              <a:rPr lang="en-US" sz="1200" b="1" i="0" u="none" strike="noStrike" kern="1200" dirty="0">
                <a:solidFill>
                  <a:srgbClr val="000000"/>
                </a:solidFill>
                <a:effectLst/>
                <a:latin typeface="Arial" panose="020B0604020202020204" pitchFamily="34" charset="0"/>
              </a:rPr>
              <a:t>Private borrowers like OEMs or bus contractors, might face interest rates of ~5-10% from banks and financial institutions.</a:t>
            </a:r>
            <a:endParaRPr lang="en-US" sz="1200" b="0" i="0" u="none" strike="noStrike" dirty="0">
              <a:effectLst/>
              <a:latin typeface="Arial" panose="020B0604020202020204" pitchFamily="34" charset="0"/>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algn="l"/>
            <a:r>
              <a:rPr lang="en-US" sz="1000" dirty="0">
                <a:solidFill>
                  <a:schemeClr val="accent2"/>
                </a:solidFill>
              </a:rPr>
              <a:t>Social equity considerations</a:t>
            </a:r>
          </a:p>
          <a:p>
            <a:pPr marL="285750" indent="-285750">
              <a:buFont typeface="Arial" panose="020B0604020202020204" pitchFamily="34" charset="0"/>
              <a:buChar char="•"/>
            </a:pPr>
            <a:r>
              <a:rPr lang="en-US" dirty="0">
                <a:solidFill>
                  <a:schemeClr val="bg1"/>
                </a:solidFill>
              </a:rPr>
              <a:t>The creditworthiness of school districts reflects societal inequities; borrowers that are measured or </a:t>
            </a:r>
            <a:r>
              <a:rPr lang="en-US" i="1" dirty="0">
                <a:solidFill>
                  <a:schemeClr val="bg1"/>
                </a:solidFill>
              </a:rPr>
              <a:t>perceived </a:t>
            </a:r>
            <a:r>
              <a:rPr lang="en-US" dirty="0">
                <a:solidFill>
                  <a:schemeClr val="bg1"/>
                </a:solidFill>
              </a:rPr>
              <a:t>to have a higher risk of default will be offered higher interest rates where the additional return to the lender is meant to compensate for the higher risk.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65994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4269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85893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74092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686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eaLnBrk="1" fontAlgn="t" latinLnBrk="0" hangingPunct="1">
              <a:lnSpc>
                <a:spcPct val="107000"/>
              </a:lnSpc>
              <a:spcBef>
                <a:spcPts val="0"/>
              </a:spcBef>
              <a:spcAft>
                <a:spcPts val="0"/>
              </a:spcAft>
            </a:pPr>
            <a:r>
              <a:rPr lang="en-US" sz="1200" b="1" i="0" u="none" strike="noStrike" kern="1200" dirty="0">
                <a:solidFill>
                  <a:srgbClr val="000000"/>
                </a:solidFill>
                <a:effectLst/>
                <a:latin typeface="Arial" panose="020B0604020202020204" pitchFamily="34" charset="0"/>
              </a:rPr>
              <a:t>Definition</a:t>
            </a:r>
            <a:endParaRPr lang="en-US" sz="1200" b="0" i="0" u="none" strike="noStrike" dirty="0">
              <a:effectLst/>
              <a:latin typeface="Arial" panose="020B0604020202020204" pitchFamily="34" charset="0"/>
            </a:endParaRPr>
          </a:p>
          <a:p>
            <a:pPr marL="173736" marR="0" indent="-173736" algn="l" rtl="0" eaLnBrk="1" fontAlgn="t" latinLnBrk="0" hangingPunct="1">
              <a:lnSpc>
                <a:spcPct val="107000"/>
              </a:lnSpc>
              <a:spcBef>
                <a:spcPts val="0"/>
              </a:spcBef>
              <a:spcAft>
                <a:spcPts val="0"/>
              </a:spcAft>
            </a:pPr>
            <a:r>
              <a:rPr lang="en-US" sz="1200" b="0"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Leases are contracts that allow use of equipment for a set period of time in return for regular payments to a third party (lessor). </a:t>
            </a:r>
            <a:endParaRPr lang="en-US" sz="1200" b="0" i="0" u="none" strike="noStrike" dirty="0">
              <a:effectLst/>
              <a:latin typeface="Arial" panose="020B0604020202020204" pitchFamily="34" charset="0"/>
            </a:endParaRPr>
          </a:p>
          <a:p>
            <a:pPr marL="173736" marR="0" indent="-173736" algn="l" rtl="0" eaLnBrk="1" fontAlgn="t" latinLnBrk="0" hangingPunct="1">
              <a:lnSpc>
                <a:spcPct val="107000"/>
              </a:lnSpc>
              <a:spcBef>
                <a:spcPts val="0"/>
              </a:spcBef>
              <a:spcAft>
                <a:spcPts val="0"/>
              </a:spcAft>
            </a:pPr>
            <a:r>
              <a:rPr lang="en-US" sz="1200" b="0"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Leases can come with a purchase option that can be exercised at the end of the lease period.</a:t>
            </a:r>
            <a:endParaRPr lang="en-US" sz="1200" b="0" i="0" u="none" strike="noStrike" dirty="0">
              <a:effectLst/>
              <a:latin typeface="Arial" panose="020B0604020202020204" pitchFamily="34" charset="0"/>
            </a:endParaRPr>
          </a:p>
          <a:p>
            <a:pPr marL="173736" marR="0" indent="-173736" algn="l" rtl="0" eaLnBrk="1" fontAlgn="t" latinLnBrk="0" hangingPunct="1">
              <a:lnSpc>
                <a:spcPct val="107000"/>
              </a:lnSpc>
              <a:spcBef>
                <a:spcPts val="0"/>
              </a:spcBef>
              <a:spcAft>
                <a:spcPts val="0"/>
              </a:spcAft>
            </a:pPr>
            <a:endParaRPr lang="en-US" sz="1200" b="0" i="0" u="none" strike="noStrike" kern="1200" dirty="0">
              <a:solidFill>
                <a:srgbClr val="000000"/>
              </a:solidFill>
              <a:effectLst/>
              <a:latin typeface="Arial" panose="020B0604020202020204" pitchFamily="34" charset="0"/>
            </a:endParaRPr>
          </a:p>
          <a:p>
            <a:pPr marL="173736" marR="0" indent="-173736" algn="l" rtl="0" eaLnBrk="1" fontAlgn="t" latinLnBrk="0" hangingPunct="1">
              <a:lnSpc>
                <a:spcPct val="107000"/>
              </a:lnSpc>
              <a:spcBef>
                <a:spcPts val="0"/>
              </a:spcBef>
              <a:spcAft>
                <a:spcPts val="0"/>
              </a:spcAft>
            </a:pPr>
            <a:endParaRPr lang="en-US" sz="1200" b="0" i="0" u="none" strike="noStrike" kern="1200" dirty="0">
              <a:solidFill>
                <a:srgbClr val="000000"/>
              </a:solidFill>
              <a:effectLst/>
              <a:latin typeface="Arial" panose="020B0604020202020204" pitchFamily="34" charset="0"/>
            </a:endParaRPr>
          </a:p>
          <a:p>
            <a:pPr marL="173736" marR="0" lvl="0" indent="-173736" algn="l" defTabSz="457200" rtl="0" eaLnBrk="1" fontAlgn="t" latinLnBrk="0" hangingPunct="1">
              <a:lnSpc>
                <a:spcPct val="107000"/>
              </a:lnSpc>
              <a:spcBef>
                <a:spcPts val="0"/>
              </a:spcBef>
              <a:spcAft>
                <a:spcPts val="0"/>
              </a:spcAft>
              <a:buClrTx/>
              <a:buSzTx/>
              <a:buFontTx/>
              <a:buNone/>
              <a:tabLst/>
              <a:defRPr/>
            </a:pPr>
            <a:r>
              <a:rPr lang="en-US" sz="1200" b="1" i="0" u="none" strike="noStrike" kern="1200" dirty="0">
                <a:solidFill>
                  <a:srgbClr val="000000"/>
                </a:solidFill>
                <a:effectLst/>
                <a:latin typeface="Arial" panose="020B0604020202020204" pitchFamily="34" charset="0"/>
              </a:rPr>
              <a:t>Advantages</a:t>
            </a:r>
            <a:endParaRPr lang="en-US" sz="1200" b="0" i="0" u="none" strike="noStrike" dirty="0">
              <a:effectLst/>
              <a:latin typeface="Arial" panose="020B0604020202020204" pitchFamily="34" charset="0"/>
            </a:endParaRPr>
          </a:p>
          <a:p>
            <a:pPr marL="173736" marR="0" indent="-173736" algn="l" rtl="0" eaLnBrk="1" fontAlgn="t" latinLnBrk="0" hangingPunct="1">
              <a:lnSpc>
                <a:spcPct val="107000"/>
              </a:lnSpc>
              <a:spcBef>
                <a:spcPts val="0"/>
              </a:spcBef>
              <a:spcAft>
                <a:spcPts val="0"/>
              </a:spcAft>
            </a:pPr>
            <a:r>
              <a:rPr lang="en-US" sz="1200" b="0" i="0" u="none" strike="noStrike" kern="1200" dirty="0">
                <a:solidFill>
                  <a:srgbClr val="000000"/>
                </a:solidFill>
                <a:effectLst/>
                <a:latin typeface="Arial" panose="020B0604020202020204" pitchFamily="34" charset="0"/>
              </a:rPr>
              <a:t>Faster and more flexible than bond financing.</a:t>
            </a:r>
            <a:endParaRPr lang="en-US" sz="1200" b="0" i="0" u="none" strike="noStrike" dirty="0">
              <a:effectLst/>
              <a:latin typeface="Arial" panose="020B0604020202020204" pitchFamily="34" charset="0"/>
            </a:endParaRPr>
          </a:p>
          <a:p>
            <a:pPr marL="173736" marR="0" indent="-173736" algn="l" rtl="0" eaLnBrk="1" fontAlgn="auto" latinLnBrk="0" hangingPunct="1">
              <a:lnSpc>
                <a:spcPct val="107000"/>
              </a:lnSpc>
              <a:spcBef>
                <a:spcPts val="0"/>
              </a:spcBef>
              <a:spcAft>
                <a:spcPts val="0"/>
              </a:spcAft>
            </a:pPr>
            <a:r>
              <a:rPr lang="en-US" sz="1200" b="0" i="0" u="none" strike="noStrike" kern="1200" dirty="0">
                <a:solidFill>
                  <a:srgbClr val="000000"/>
                </a:solidFill>
                <a:effectLst/>
                <a:latin typeface="Arial" panose="020B0604020202020204" pitchFamily="34" charset="0"/>
              </a:rPr>
              <a:t>Interest rates are lower than commercial agreements because interest payments are exempt from federal income tax.</a:t>
            </a:r>
            <a:endParaRPr lang="en-US" sz="1200" b="0" i="0" u="none" strike="noStrike" dirty="0">
              <a:effectLst/>
              <a:latin typeface="Arial" panose="020B0604020202020204" pitchFamily="34" charset="0"/>
            </a:endParaRPr>
          </a:p>
          <a:p>
            <a:pPr marL="173736" marR="0" indent="-173736" algn="l" rtl="0" eaLnBrk="1" fontAlgn="auto" latinLnBrk="0" hangingPunct="1">
              <a:lnSpc>
                <a:spcPct val="107000"/>
              </a:lnSpc>
              <a:spcBef>
                <a:spcPts val="0"/>
              </a:spcBef>
              <a:spcAft>
                <a:spcPts val="0"/>
              </a:spcAft>
            </a:pPr>
            <a:r>
              <a:rPr lang="en-US" sz="1200" b="0" i="0" u="none" strike="noStrike" kern="1200" dirty="0">
                <a:solidFill>
                  <a:srgbClr val="000000"/>
                </a:solidFill>
                <a:effectLst/>
                <a:latin typeface="Arial" panose="020B0604020202020204" pitchFamily="34" charset="0"/>
              </a:rPr>
              <a:t>Leases are part of operating budget, so no debt is incurred.</a:t>
            </a:r>
          </a:p>
          <a:p>
            <a:pPr marL="173736" marR="0" indent="-173736" algn="l" rtl="0" eaLnBrk="1" fontAlgn="auto" latinLnBrk="0" hangingPunct="1">
              <a:lnSpc>
                <a:spcPct val="107000"/>
              </a:lnSpc>
              <a:spcBef>
                <a:spcPts val="0"/>
              </a:spcBef>
              <a:spcAft>
                <a:spcPts val="0"/>
              </a:spcAft>
            </a:pPr>
            <a:endParaRPr lang="en-US" sz="1200" b="0" i="0" u="none" strike="noStrike" kern="1200" dirty="0">
              <a:solidFill>
                <a:srgbClr val="000000"/>
              </a:solidFill>
              <a:effectLst/>
              <a:latin typeface="Arial" panose="020B0604020202020204" pitchFamily="34" charset="0"/>
            </a:endParaRPr>
          </a:p>
          <a:p>
            <a:pPr marL="173736" marR="0" lvl="0" indent="-173736" algn="l" defTabSz="457200" rtl="0" eaLnBrk="1" fontAlgn="auto" latinLnBrk="0" hangingPunct="1">
              <a:lnSpc>
                <a:spcPct val="107000"/>
              </a:lnSpc>
              <a:spcBef>
                <a:spcPts val="0"/>
              </a:spcBef>
              <a:spcAft>
                <a:spcPts val="0"/>
              </a:spcAft>
              <a:buClrTx/>
              <a:buSzTx/>
              <a:buFontTx/>
              <a:buNone/>
              <a:tabLst/>
              <a:defRPr/>
            </a:pPr>
            <a:r>
              <a:rPr lang="en-US" sz="1200" b="1" i="0" u="none" strike="noStrike" kern="1200" dirty="0">
                <a:solidFill>
                  <a:srgbClr val="000000"/>
                </a:solidFill>
                <a:effectLst/>
                <a:latin typeface="Arial" panose="020B0604020202020204" pitchFamily="34" charset="0"/>
              </a:rPr>
              <a:t>Disadvantages</a:t>
            </a:r>
            <a:endParaRPr lang="en-US" sz="1200" b="0" i="0" u="none" strike="noStrike" dirty="0">
              <a:effectLst/>
              <a:latin typeface="Arial" panose="020B0604020202020204" pitchFamily="34" charset="0"/>
            </a:endParaRPr>
          </a:p>
          <a:p>
            <a:pPr marL="173736" indent="-173736" algn="l" rtl="0" eaLnBrk="1" fontAlgn="t" latinLnBrk="0" hangingPunct="1">
              <a:spcBef>
                <a:spcPts val="0"/>
              </a:spcBef>
              <a:spcAft>
                <a:spcPts val="0"/>
              </a:spcAft>
            </a:pPr>
            <a:r>
              <a:rPr lang="en-US" sz="1200" b="0" i="0" u="none" strike="noStrike" kern="1200" dirty="0">
                <a:solidFill>
                  <a:srgbClr val="000000"/>
                </a:solidFill>
                <a:effectLst/>
                <a:latin typeface="Arial" panose="020B0604020202020204" pitchFamily="34" charset="0"/>
              </a:rPr>
              <a:t>Interest cost is higher than that of a general obligation bond.</a:t>
            </a:r>
            <a:endParaRPr lang="en-US" sz="1200" b="0" i="0" u="none" strike="noStrike" dirty="0">
              <a:effectLst/>
              <a:latin typeface="Arial" panose="020B0604020202020204" pitchFamily="34" charset="0"/>
            </a:endParaRPr>
          </a:p>
          <a:p>
            <a:pPr marL="173736" indent="-173736" algn="l" rtl="0" eaLnBrk="1" fontAlgn="t" latinLnBrk="0" hangingPunct="1">
              <a:spcBef>
                <a:spcPts val="0"/>
              </a:spcBef>
              <a:spcAft>
                <a:spcPts val="0"/>
              </a:spcAft>
            </a:pPr>
            <a:r>
              <a:rPr lang="en-US" sz="1200" b="0" i="0" u="none" strike="noStrike" kern="1200" dirty="0">
                <a:solidFill>
                  <a:srgbClr val="000000"/>
                </a:solidFill>
                <a:effectLst/>
                <a:latin typeface="Arial" panose="020B0604020202020204" pitchFamily="34" charset="0"/>
              </a:rPr>
              <a:t>If the district does not appropriate funds for purchase at end of term, the district will lose the equity that was earned through lease payments.</a:t>
            </a:r>
            <a:endParaRPr lang="en-US" sz="1200" b="0" i="0" u="none" strike="noStrike" dirty="0">
              <a:effectLst/>
              <a:latin typeface="Arial" panose="020B0604020202020204" pitchFamily="34" charset="0"/>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algn="l"/>
            <a:r>
              <a:rPr lang="en-US" sz="1000" dirty="0">
                <a:solidFill>
                  <a:schemeClr val="accent2"/>
                </a:solidFill>
              </a:rPr>
              <a:t>Social equity considerations</a:t>
            </a:r>
          </a:p>
          <a:p>
            <a:pPr marL="285750" indent="-285750">
              <a:buFont typeface="Arial" panose="020B0604020202020204" pitchFamily="34" charset="0"/>
              <a:buChar char="•"/>
            </a:pPr>
            <a:r>
              <a:rPr lang="en-US" dirty="0">
                <a:solidFill>
                  <a:schemeClr val="bg1"/>
                </a:solidFill>
              </a:rPr>
              <a:t>Can facilitate financing in jurisdictions where it is difficult to achieve voter approval for general obligation debt for schools and/or education.</a:t>
            </a:r>
            <a:endParaRPr lang="en-US" dirty="0">
              <a:solidFill>
                <a:schemeClr val="bg1"/>
              </a:solidFill>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7934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eaLnBrk="1" fontAlgn="t" latinLnBrk="0" hangingPunct="1">
              <a:lnSpc>
                <a:spcPct val="107000"/>
              </a:lnSpc>
              <a:spcBef>
                <a:spcPts val="0"/>
              </a:spcBef>
              <a:spcAft>
                <a:spcPts val="0"/>
              </a:spcAft>
            </a:pPr>
            <a:endParaRPr lang="en-US" dirty="0">
              <a:solidFill>
                <a:schemeClr val="bg1"/>
              </a:solidFill>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5944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71605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eaLnBrk="1" fontAlgn="t" latinLnBrk="0" hangingPunct="1">
              <a:lnSpc>
                <a:spcPct val="107000"/>
              </a:lnSpc>
              <a:spcBef>
                <a:spcPts val="0"/>
              </a:spcBef>
              <a:spcAft>
                <a:spcPts val="0"/>
              </a:spcAft>
            </a:pPr>
            <a:r>
              <a:rPr lang="en-US" sz="1200" b="1" i="0" u="none" strike="noStrike" kern="1200" dirty="0">
                <a:solidFill>
                  <a:srgbClr val="000000"/>
                </a:solidFill>
                <a:effectLst/>
                <a:latin typeface="Arial" panose="020B0604020202020204" pitchFamily="34" charset="0"/>
              </a:rPr>
              <a:t>Definition</a:t>
            </a:r>
            <a:endParaRPr lang="en-US" sz="1200" b="0" i="0" u="none" strike="noStrike" dirty="0">
              <a:effectLst/>
              <a:latin typeface="Arial" panose="020B0604020202020204" pitchFamily="34" charset="0"/>
            </a:endParaRPr>
          </a:p>
          <a:p>
            <a:pPr marL="173736" marR="0" indent="-173736" algn="l" rtl="0" eaLnBrk="1" fontAlgn="t" latinLnBrk="0" hangingPunct="1">
              <a:lnSpc>
                <a:spcPct val="107000"/>
              </a:lnSpc>
              <a:spcBef>
                <a:spcPts val="0"/>
              </a:spcBef>
              <a:spcAft>
                <a:spcPts val="0"/>
              </a:spcAft>
            </a:pPr>
            <a:r>
              <a:rPr lang="en-US" sz="1200" b="0" i="0" u="none" strike="noStrike" kern="1200" dirty="0">
                <a:solidFill>
                  <a:srgbClr val="000000"/>
                </a:solidFill>
                <a:effectLst/>
                <a:latin typeface="Arial" panose="020B0604020202020204" pitchFamily="34" charset="0"/>
              </a:rPr>
              <a:t>A sum of money lent by a public entity for future repayment, with terms set at the outset based upon the creditworthiness of the borrower. </a:t>
            </a:r>
            <a:endParaRPr lang="en-US" sz="1200" b="0" i="0" u="none" strike="noStrike" dirty="0">
              <a:effectLst/>
              <a:latin typeface="Arial" panose="020B0604020202020204" pitchFamily="34" charset="0"/>
            </a:endParaRPr>
          </a:p>
          <a:p>
            <a:pPr marL="173736" marR="0" indent="-173736" algn="l" rtl="0" eaLnBrk="1" fontAlgn="t" latinLnBrk="0" hangingPunct="1">
              <a:lnSpc>
                <a:spcPct val="107000"/>
              </a:lnSpc>
              <a:spcBef>
                <a:spcPts val="0"/>
              </a:spcBef>
              <a:spcAft>
                <a:spcPts val="0"/>
              </a:spcAft>
            </a:pPr>
            <a:r>
              <a:rPr lang="en-US" sz="1200" b="0" i="0" u="none" strike="noStrike" kern="1200" dirty="0">
                <a:solidFill>
                  <a:srgbClr val="000000"/>
                </a:solidFill>
                <a:effectLst/>
                <a:latin typeface="Arial" panose="020B0604020202020204" pitchFamily="34" charset="0"/>
              </a:rPr>
              <a:t>Loans may be secured by other assets held as collateral.</a:t>
            </a:r>
            <a:endParaRPr lang="en-US" sz="1200" b="0" i="0" u="none" strike="noStrike" dirty="0">
              <a:effectLst/>
              <a:latin typeface="Arial" panose="020B0604020202020204" pitchFamily="34" charset="0"/>
            </a:endParaRPr>
          </a:p>
          <a:p>
            <a:pPr marL="173736" marR="0" indent="-173736" algn="l" rtl="0" eaLnBrk="1" fontAlgn="t" latinLnBrk="0" hangingPunct="1">
              <a:lnSpc>
                <a:spcPct val="107000"/>
              </a:lnSpc>
              <a:spcBef>
                <a:spcPts val="0"/>
              </a:spcBef>
              <a:spcAft>
                <a:spcPts val="0"/>
              </a:spcAft>
            </a:pPr>
            <a:endParaRPr lang="en-US" sz="1200" b="0" i="0" u="none" strike="noStrike" kern="1200" dirty="0">
              <a:solidFill>
                <a:srgbClr val="000000"/>
              </a:solidFill>
              <a:effectLst/>
              <a:latin typeface="Arial" panose="020B0604020202020204" pitchFamily="34" charset="0"/>
            </a:endParaRPr>
          </a:p>
          <a:p>
            <a:pPr marL="173736" marR="0" lvl="0" indent="-173736" algn="l" defTabSz="457200" rtl="0" eaLnBrk="1" fontAlgn="t" latinLnBrk="0" hangingPunct="1">
              <a:lnSpc>
                <a:spcPct val="107000"/>
              </a:lnSpc>
              <a:spcBef>
                <a:spcPts val="0"/>
              </a:spcBef>
              <a:spcAft>
                <a:spcPts val="0"/>
              </a:spcAft>
              <a:buClrTx/>
              <a:buSzTx/>
              <a:buFontTx/>
              <a:buNone/>
              <a:tabLst/>
              <a:defRPr/>
            </a:pPr>
            <a:r>
              <a:rPr lang="en-US" sz="1200" b="1" i="0" u="none" strike="noStrike" kern="1200" dirty="0">
                <a:solidFill>
                  <a:srgbClr val="000000"/>
                </a:solidFill>
                <a:effectLst/>
                <a:latin typeface="Arial" panose="020B0604020202020204" pitchFamily="34" charset="0"/>
              </a:rPr>
              <a:t>Advantages</a:t>
            </a:r>
            <a:endParaRPr lang="en-US" sz="1200" b="0" i="0" u="none" strike="noStrike" dirty="0">
              <a:effectLst/>
              <a:latin typeface="Arial" panose="020B0604020202020204" pitchFamily="34" charset="0"/>
            </a:endParaRPr>
          </a:p>
          <a:p>
            <a:pPr marL="173736" marR="0" indent="-173736" algn="l" rtl="0" eaLnBrk="1" fontAlgn="t" latinLnBrk="0" hangingPunct="1">
              <a:lnSpc>
                <a:spcPct val="107000"/>
              </a:lnSpc>
              <a:spcBef>
                <a:spcPts val="0"/>
              </a:spcBef>
              <a:spcAft>
                <a:spcPts val="0"/>
              </a:spcAft>
            </a:pPr>
            <a:r>
              <a:rPr lang="en-US" sz="1200" b="0" i="0" u="none" strike="noStrike" kern="1200" dirty="0">
                <a:solidFill>
                  <a:srgbClr val="000000"/>
                </a:solidFill>
                <a:effectLst/>
                <a:latin typeface="Arial" panose="020B0604020202020204" pitchFamily="34" charset="0"/>
              </a:rPr>
              <a:t>Often offer subsidized or favorable interest rates and other terms to borrowers that are furthering policy goals.</a:t>
            </a:r>
            <a:endParaRPr lang="en-US" sz="1200" b="0" i="0" u="none" strike="noStrike" dirty="0">
              <a:effectLst/>
              <a:latin typeface="Arial" panose="020B0604020202020204" pitchFamily="34" charset="0"/>
            </a:endParaRPr>
          </a:p>
          <a:p>
            <a:pPr marL="173736" marR="0" indent="-173736" algn="l" rtl="0" eaLnBrk="1" fontAlgn="auto" latinLnBrk="0" hangingPunct="1">
              <a:lnSpc>
                <a:spcPct val="107000"/>
              </a:lnSpc>
              <a:spcBef>
                <a:spcPts val="0"/>
              </a:spcBef>
              <a:spcAft>
                <a:spcPts val="0"/>
              </a:spcAft>
            </a:pPr>
            <a:r>
              <a:rPr lang="en-US" sz="1200" b="0" i="0" u="none" strike="noStrike" kern="1200" dirty="0">
                <a:solidFill>
                  <a:srgbClr val="000000"/>
                </a:solidFill>
                <a:effectLst/>
                <a:latin typeface="Arial" panose="020B0604020202020204" pitchFamily="34" charset="0"/>
              </a:rPr>
              <a:t>Public lending institutions will offer rates around </a:t>
            </a:r>
            <a:r>
              <a:rPr lang="en-US" sz="1200" b="1" i="0" u="none" strike="noStrike" kern="1200" dirty="0">
                <a:solidFill>
                  <a:srgbClr val="000000"/>
                </a:solidFill>
                <a:effectLst/>
                <a:latin typeface="Arial" panose="020B0604020202020204" pitchFamily="34" charset="0"/>
              </a:rPr>
              <a:t>~2-4% </a:t>
            </a:r>
            <a:r>
              <a:rPr lang="en-US" sz="1200" b="0" i="0" u="none" strike="noStrike" kern="1200" dirty="0">
                <a:solidFill>
                  <a:srgbClr val="000000"/>
                </a:solidFill>
                <a:effectLst/>
                <a:latin typeface="Arial" panose="020B0604020202020204" pitchFamily="34" charset="0"/>
              </a:rPr>
              <a:t>but can be as low as zero.</a:t>
            </a:r>
            <a:endParaRPr lang="en-US" sz="1200" b="0" i="0" u="none" strike="noStrike" dirty="0">
              <a:effectLst/>
              <a:latin typeface="Arial" panose="020B0604020202020204" pitchFamily="34" charset="0"/>
            </a:endParaRPr>
          </a:p>
          <a:p>
            <a:pPr marL="173736" indent="-173736" algn="l" rtl="0" eaLnBrk="1" fontAlgn="t" latinLnBrk="0" hangingPunct="1">
              <a:spcBef>
                <a:spcPts val="0"/>
              </a:spcBef>
              <a:spcAft>
                <a:spcPts val="0"/>
              </a:spcAft>
            </a:pPr>
            <a:endParaRPr lang="en-US" sz="1200" b="0" i="0" u="none" strike="noStrike" kern="1200" dirty="0">
              <a:solidFill>
                <a:srgbClr val="000000"/>
              </a:solidFill>
              <a:effectLst/>
              <a:latin typeface="Arial" panose="020B0604020202020204" pitchFamily="34" charset="0"/>
            </a:endParaRPr>
          </a:p>
          <a:p>
            <a:pPr marL="173736" marR="0" lvl="0" indent="-173736" algn="l" defTabSz="457200" rtl="0" eaLnBrk="1" fontAlgn="t"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Arial" panose="020B0604020202020204" pitchFamily="34" charset="0"/>
              </a:rPr>
              <a:t>Disadvantages</a:t>
            </a:r>
            <a:endParaRPr lang="en-US" sz="1200" b="0" i="0" u="none" strike="noStrike" dirty="0">
              <a:effectLst/>
              <a:latin typeface="Arial" panose="020B0604020202020204" pitchFamily="34" charset="0"/>
            </a:endParaRPr>
          </a:p>
          <a:p>
            <a:pPr marL="173736" indent="-173736" algn="l" rtl="0" eaLnBrk="1" fontAlgn="t" latinLnBrk="0" hangingPunct="1">
              <a:spcBef>
                <a:spcPts val="0"/>
              </a:spcBef>
              <a:spcAft>
                <a:spcPts val="0"/>
              </a:spcAft>
            </a:pPr>
            <a:r>
              <a:rPr lang="en-US" sz="1200" b="0" i="0" u="none" strike="noStrike" kern="1200" dirty="0">
                <a:solidFill>
                  <a:srgbClr val="000000"/>
                </a:solidFill>
                <a:effectLst/>
                <a:latin typeface="Arial" panose="020B0604020202020204" pitchFamily="34" charset="0"/>
              </a:rPr>
              <a:t>Not accessible to all market participants.</a:t>
            </a:r>
            <a:endParaRPr lang="en-US" sz="1200" b="0" i="0" u="none" strike="noStrike" dirty="0">
              <a:effectLst/>
              <a:latin typeface="Arial" panose="020B0604020202020204" pitchFamily="34" charset="0"/>
            </a:endParaRPr>
          </a:p>
          <a:p>
            <a:pPr marL="173736" indent="-173736" algn="l" rtl="0" eaLnBrk="1" fontAlgn="t" latinLnBrk="0" hangingPunct="1">
              <a:spcBef>
                <a:spcPts val="0"/>
              </a:spcBef>
              <a:spcAft>
                <a:spcPts val="0"/>
              </a:spcAft>
            </a:pPr>
            <a:r>
              <a:rPr lang="en-US" sz="1200" b="0" i="0" u="none" strike="noStrike" kern="1200" dirty="0">
                <a:solidFill>
                  <a:srgbClr val="000000"/>
                </a:solidFill>
                <a:effectLst/>
                <a:latin typeface="Arial" panose="020B0604020202020204" pitchFamily="34" charset="0"/>
              </a:rPr>
              <a:t>Reporting requirements can be burdensome.</a:t>
            </a:r>
            <a:endParaRPr lang="en-US" sz="1200" b="0" i="0" u="none" strike="noStrike" dirty="0">
              <a:effectLst/>
              <a:latin typeface="Arial" panose="020B0604020202020204" pitchFamily="34" charset="0"/>
            </a:endParaRPr>
          </a:p>
          <a:p>
            <a:pPr marL="0" marR="0" algn="l" rtl="0" eaLnBrk="1" fontAlgn="t" latinLnBrk="0" hangingPunct="1">
              <a:lnSpc>
                <a:spcPct val="107000"/>
              </a:lnSpc>
              <a:spcBef>
                <a:spcPts val="0"/>
              </a:spcBef>
              <a:spcAft>
                <a:spcPts val="0"/>
              </a:spcAft>
            </a:pPr>
            <a:endParaRPr lang="en-US" dirty="0">
              <a:solidFill>
                <a:schemeClr val="bg1"/>
              </a:solidFill>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02937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eaLnBrk="1" fontAlgn="t" latinLnBrk="0" hangingPunct="1">
              <a:lnSpc>
                <a:spcPct val="107000"/>
              </a:lnSpc>
              <a:spcBef>
                <a:spcPts val="0"/>
              </a:spcBef>
              <a:spcAft>
                <a:spcPts val="0"/>
              </a:spcAft>
            </a:pPr>
            <a:endParaRPr lang="en-US" dirty="0">
              <a:solidFill>
                <a:schemeClr val="bg1"/>
              </a:solidFill>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26156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eaLnBrk="1" fontAlgn="t" latinLnBrk="0" hangingPunct="1">
              <a:lnSpc>
                <a:spcPct val="107000"/>
              </a:lnSpc>
              <a:spcBef>
                <a:spcPts val="0"/>
              </a:spcBef>
              <a:spcAft>
                <a:spcPts val="0"/>
              </a:spcAft>
            </a:pPr>
            <a:r>
              <a:rPr lang="en-US" sz="1200" b="1" i="0" u="none" strike="noStrike" kern="1200" dirty="0">
                <a:solidFill>
                  <a:srgbClr val="000000"/>
                </a:solidFill>
                <a:effectLst/>
                <a:latin typeface="Arial" panose="020B0604020202020204" pitchFamily="34" charset="0"/>
              </a:rPr>
              <a:t>Definition</a:t>
            </a:r>
            <a:endParaRPr lang="en-US" sz="1200" b="0" i="0" u="none" strike="noStrike" dirty="0">
              <a:effectLst/>
              <a:latin typeface="Arial" panose="020B0604020202020204" pitchFamily="34" charset="0"/>
            </a:endParaRPr>
          </a:p>
          <a:p>
            <a:pPr marL="173736" marR="0" indent="-173736" algn="l" rtl="0" eaLnBrk="1" fontAlgn="t" latinLnBrk="0" hangingPunct="1">
              <a:lnSpc>
                <a:spcPct val="107000"/>
              </a:lnSpc>
              <a:spcBef>
                <a:spcPts val="0"/>
              </a:spcBef>
              <a:spcAft>
                <a:spcPts val="0"/>
              </a:spcAft>
            </a:pPr>
            <a:r>
              <a:rPr lang="en-US" sz="1200" b="0" i="0" u="none" strike="noStrike" kern="1200" dirty="0">
                <a:solidFill>
                  <a:srgbClr val="000000"/>
                </a:solidFill>
                <a:effectLst/>
                <a:latin typeface="Arial" panose="020B0604020202020204" pitchFamily="34" charset="0"/>
              </a:rPr>
              <a:t>Debt from either a public or commercial lender, this is a no- or low-cost loan, similar to a working capital loan, to provide liquidity for an eligible recipient of public grant funds.</a:t>
            </a:r>
            <a:endParaRPr lang="en-US" sz="1200" b="0" i="0" u="none" strike="noStrike" dirty="0">
              <a:effectLst/>
              <a:latin typeface="Arial" panose="020B0604020202020204" pitchFamily="34" charset="0"/>
            </a:endParaRPr>
          </a:p>
          <a:p>
            <a:pPr marL="173736" marR="0" indent="-173736" algn="l" rtl="0" eaLnBrk="1" fontAlgn="t" latinLnBrk="0" hangingPunct="1">
              <a:lnSpc>
                <a:spcPct val="107000"/>
              </a:lnSpc>
              <a:spcBef>
                <a:spcPts val="0"/>
              </a:spcBef>
              <a:spcAft>
                <a:spcPts val="0"/>
              </a:spcAft>
            </a:pPr>
            <a:r>
              <a:rPr lang="en-US" sz="1200" b="0" i="0" u="none" strike="noStrike" kern="1200" dirty="0">
                <a:solidFill>
                  <a:srgbClr val="000000"/>
                </a:solidFill>
                <a:effectLst/>
                <a:latin typeface="Arial" panose="020B0604020202020204" pitchFamily="34" charset="0"/>
              </a:rPr>
              <a:t>The short-term loan is repaid upon receipt of the anticipated government funds.</a:t>
            </a:r>
          </a:p>
          <a:p>
            <a:pPr marL="173736" marR="0" indent="-173736" algn="l" rtl="0" eaLnBrk="1" fontAlgn="t" latinLnBrk="0" hangingPunct="1">
              <a:lnSpc>
                <a:spcPct val="107000"/>
              </a:lnSpc>
              <a:spcBef>
                <a:spcPts val="0"/>
              </a:spcBef>
              <a:spcAft>
                <a:spcPts val="0"/>
              </a:spcAft>
            </a:pPr>
            <a:endParaRPr lang="en-US" sz="1200" b="0" i="0" u="none" strike="noStrike" dirty="0">
              <a:effectLst/>
              <a:latin typeface="Arial" panose="020B0604020202020204" pitchFamily="34" charset="0"/>
            </a:endParaRPr>
          </a:p>
          <a:p>
            <a:pPr marL="173736" marR="0" lvl="0" indent="-173736" algn="l" defTabSz="457200" rtl="0" eaLnBrk="1" fontAlgn="t" latinLnBrk="0" hangingPunct="1">
              <a:lnSpc>
                <a:spcPct val="107000"/>
              </a:lnSpc>
              <a:spcBef>
                <a:spcPts val="0"/>
              </a:spcBef>
              <a:spcAft>
                <a:spcPts val="0"/>
              </a:spcAft>
              <a:buClrTx/>
              <a:buSzTx/>
              <a:buFontTx/>
              <a:buNone/>
              <a:tabLst/>
              <a:defRPr/>
            </a:pPr>
            <a:r>
              <a:rPr lang="en-US" sz="1200" b="1" i="0" u="none" strike="noStrike" kern="1200" dirty="0">
                <a:solidFill>
                  <a:srgbClr val="000000"/>
                </a:solidFill>
                <a:effectLst/>
                <a:latin typeface="Arial" panose="020B0604020202020204" pitchFamily="34" charset="0"/>
              </a:rPr>
              <a:t>Advantages</a:t>
            </a:r>
            <a:endParaRPr lang="en-US" sz="1200" b="0" i="0" u="none" strike="noStrike" kern="1200" dirty="0">
              <a:solidFill>
                <a:srgbClr val="000000"/>
              </a:solidFill>
              <a:effectLst/>
              <a:latin typeface="Arial" panose="020B0604020202020204" pitchFamily="34" charset="0"/>
            </a:endParaRPr>
          </a:p>
          <a:p>
            <a:pPr marL="173736" marR="0" indent="-173736" algn="l" rtl="0" eaLnBrk="1" fontAlgn="t" latinLnBrk="0" hangingPunct="1">
              <a:lnSpc>
                <a:spcPct val="107000"/>
              </a:lnSpc>
              <a:spcBef>
                <a:spcPts val="0"/>
              </a:spcBef>
              <a:spcAft>
                <a:spcPts val="0"/>
              </a:spcAft>
            </a:pPr>
            <a:r>
              <a:rPr lang="en-US" sz="1200" b="0" i="0" u="none" strike="noStrike" kern="1200" dirty="0">
                <a:solidFill>
                  <a:srgbClr val="000000"/>
                </a:solidFill>
                <a:effectLst/>
                <a:latin typeface="Arial" panose="020B0604020202020204" pitchFamily="34" charset="0"/>
              </a:rPr>
              <a:t>Enables illiquid entities to take advantage of funding programs that require upfront cash or where there is a delay in reimbursement.</a:t>
            </a:r>
          </a:p>
          <a:p>
            <a:pPr marL="173736" marR="0" indent="-173736" algn="l" rtl="0" eaLnBrk="1" fontAlgn="t" latinLnBrk="0" hangingPunct="1">
              <a:lnSpc>
                <a:spcPct val="107000"/>
              </a:lnSpc>
              <a:spcBef>
                <a:spcPts val="0"/>
              </a:spcBef>
              <a:spcAft>
                <a:spcPts val="0"/>
              </a:spcAft>
            </a:pPr>
            <a:endParaRPr lang="en-US" sz="1200" b="0" i="0" u="none" strike="noStrike" kern="1200" dirty="0">
              <a:solidFill>
                <a:srgbClr val="000000"/>
              </a:solidFill>
              <a:effectLst/>
              <a:latin typeface="Arial" panose="020B0604020202020204" pitchFamily="34" charset="0"/>
            </a:endParaRPr>
          </a:p>
          <a:p>
            <a:pPr marL="173736" marR="0" lvl="0" indent="-173736" algn="l" defTabSz="457200" rtl="0" eaLnBrk="1" fontAlgn="t" latinLnBrk="0" hangingPunct="1">
              <a:lnSpc>
                <a:spcPct val="107000"/>
              </a:lnSpc>
              <a:spcBef>
                <a:spcPts val="0"/>
              </a:spcBef>
              <a:spcAft>
                <a:spcPts val="0"/>
              </a:spcAft>
              <a:buClrTx/>
              <a:buSzTx/>
              <a:buFontTx/>
              <a:buNone/>
              <a:tabLst/>
              <a:defRPr/>
            </a:pPr>
            <a:r>
              <a:rPr lang="en-US" sz="1200" b="1" i="0" u="none" strike="noStrike" kern="1200" dirty="0">
                <a:solidFill>
                  <a:srgbClr val="000000"/>
                </a:solidFill>
                <a:effectLst/>
                <a:latin typeface="Arial" panose="020B0604020202020204" pitchFamily="34" charset="0"/>
              </a:rPr>
              <a:t>Disadvantages</a:t>
            </a:r>
            <a:endParaRPr lang="en-US" sz="1200" b="0" i="0" u="none" strike="noStrike" dirty="0">
              <a:effectLst/>
              <a:latin typeface="Arial" panose="020B0604020202020204" pitchFamily="34" charset="0"/>
            </a:endParaRPr>
          </a:p>
          <a:p>
            <a:pPr marL="173736" indent="-173736" algn="l" rtl="0" eaLnBrk="1" fontAlgn="t" latinLnBrk="0" hangingPunct="1">
              <a:spcBef>
                <a:spcPts val="0"/>
              </a:spcBef>
              <a:spcAft>
                <a:spcPts val="0"/>
              </a:spcAft>
            </a:pPr>
            <a:r>
              <a:rPr lang="en-US" sz="1200" b="0" i="0" u="none" strike="noStrike" kern="1200" dirty="0">
                <a:solidFill>
                  <a:srgbClr val="000000"/>
                </a:solidFill>
                <a:effectLst/>
                <a:latin typeface="Arial" panose="020B0604020202020204" pitchFamily="34" charset="0"/>
              </a:rPr>
              <a:t>Does not address longer-term financing needs.</a:t>
            </a:r>
            <a:endParaRPr lang="en-US" sz="1200" b="0" i="0" u="none" strike="noStrike" dirty="0">
              <a:effectLst/>
              <a:latin typeface="Arial" panose="020B0604020202020204" pitchFamily="34" charset="0"/>
            </a:endParaRPr>
          </a:p>
          <a:p>
            <a:pPr marL="0" indent="0">
              <a:buFont typeface="Arial" panose="020B0604020202020204" pitchFamily="34" charset="0"/>
              <a:buNone/>
            </a:pPr>
            <a:endParaRPr lang="en-US" dirty="0"/>
          </a:p>
          <a:p>
            <a:pPr algn="l"/>
            <a:r>
              <a:rPr lang="en-US" sz="1000" dirty="0">
                <a:solidFill>
                  <a:schemeClr val="accent2"/>
                </a:solidFill>
              </a:rPr>
              <a:t>Social equity considerations</a:t>
            </a:r>
          </a:p>
          <a:p>
            <a:pPr marL="285750" indent="-285750">
              <a:buFont typeface="Arial" panose="020B0604020202020204" pitchFamily="34" charset="0"/>
              <a:buChar char="•"/>
            </a:pPr>
            <a:r>
              <a:rPr lang="en-US" dirty="0">
                <a:solidFill>
                  <a:schemeClr val="bg1"/>
                </a:solidFill>
              </a:rPr>
              <a:t>The loan is made based on the creditworthiness of the grantor and their likelihood to make payment from allocated funds to eligible programs; this activity is generally understood to be very low risk, enabling very low-cost borrowing.</a:t>
            </a:r>
          </a:p>
          <a:p>
            <a:pPr marL="0" marR="0" algn="l" rtl="0" eaLnBrk="1" fontAlgn="t" latinLnBrk="0" hangingPunct="1">
              <a:lnSpc>
                <a:spcPct val="107000"/>
              </a:lnSpc>
              <a:spcBef>
                <a:spcPts val="0"/>
              </a:spcBef>
              <a:spcAft>
                <a:spcPts val="0"/>
              </a:spcAft>
            </a:pPr>
            <a:endParaRPr lang="en-US" dirty="0">
              <a:solidFill>
                <a:schemeClr val="bg1"/>
              </a:solidFill>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22166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eaLnBrk="1" fontAlgn="t" latinLnBrk="0" hangingPunct="1">
              <a:lnSpc>
                <a:spcPct val="107000"/>
              </a:lnSpc>
              <a:spcBef>
                <a:spcPts val="0"/>
              </a:spcBef>
              <a:spcAft>
                <a:spcPts val="0"/>
              </a:spcAft>
            </a:pPr>
            <a:endParaRPr lang="en-US" dirty="0">
              <a:solidFill>
                <a:schemeClr val="bg1"/>
              </a:solidFill>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34388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eaLnBrk="1" fontAlgn="t" latinLnBrk="0" hangingPunct="1">
              <a:lnSpc>
                <a:spcPct val="107000"/>
              </a:lnSpc>
              <a:spcBef>
                <a:spcPts val="0"/>
              </a:spcBef>
              <a:spcAft>
                <a:spcPts val="0"/>
              </a:spcAft>
            </a:pPr>
            <a:endParaRPr lang="en-US" dirty="0">
              <a:solidFill>
                <a:schemeClr val="bg1"/>
              </a:solidFill>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35945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eaLnBrk="1" fontAlgn="t" latinLnBrk="0" hangingPunct="1">
              <a:lnSpc>
                <a:spcPct val="107000"/>
              </a:lnSpc>
              <a:spcBef>
                <a:spcPts val="0"/>
              </a:spcBef>
              <a:spcAft>
                <a:spcPts val="0"/>
              </a:spcAft>
            </a:pPr>
            <a:endParaRPr lang="en-US" dirty="0">
              <a:solidFill>
                <a:schemeClr val="bg1"/>
              </a:solidFill>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59766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eaLnBrk="1" fontAlgn="t" latinLnBrk="0" hangingPunct="1">
              <a:lnSpc>
                <a:spcPct val="107000"/>
              </a:lnSpc>
              <a:spcBef>
                <a:spcPts val="0"/>
              </a:spcBef>
              <a:spcAft>
                <a:spcPts val="0"/>
              </a:spcAft>
            </a:pPr>
            <a:endParaRPr lang="en-US" dirty="0">
              <a:solidFill>
                <a:schemeClr val="bg1"/>
              </a:solidFill>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7202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t>Price parity projected by 2033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t>TCO parity projected by 2029</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dirty="0"/>
          </a:p>
          <a:p>
            <a:r>
              <a:rPr lang="en-US" b="0" dirty="0"/>
              <a:t>Subsidies today will not last forever, so now is the time!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1149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Unsubsidized costs are substantially higher than for diesel</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the table, I’ve laid out some key parameters for this calculation</a:t>
            </a:r>
          </a:p>
          <a:p>
            <a:pPr marL="171450" indent="-171450">
              <a:buFont typeface="Arial" panose="020B0604020202020204" pitchFamily="34" charset="0"/>
              <a:buChar char="•"/>
            </a:pPr>
            <a:r>
              <a:rPr lang="en-US" dirty="0"/>
              <a:t>To the extent feasible, these calculations are based on real-world numbers districts have shared with us</a:t>
            </a:r>
          </a:p>
          <a:p>
            <a:endParaRPr lang="en-US" dirty="0"/>
          </a:p>
          <a:p>
            <a:pPr marL="171450" indent="-171450">
              <a:buFont typeface="Arial" panose="020B0604020202020204" pitchFamily="34" charset="0"/>
              <a:buChar char="•"/>
            </a:pPr>
            <a:r>
              <a:rPr lang="en-US" dirty="0"/>
              <a:t>Blue is upfront cost, including charger &amp; infrastructure – see Electric &gt; ICE</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CLICK – This delta is $241k</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But we know that considering lifetime costs should change the narrative, at least somewhat</a:t>
            </a:r>
          </a:p>
          <a:p>
            <a:pPr marL="171450" indent="-171450">
              <a:buFont typeface="Arial" panose="020B0604020202020204" pitchFamily="34" charset="0"/>
              <a:buChar char="•"/>
            </a:pPr>
            <a:r>
              <a:rPr lang="en-US" dirty="0"/>
              <a:t>Red is Fuel – ICE &gt; Electric</a:t>
            </a:r>
          </a:p>
          <a:p>
            <a:pPr marL="171450" indent="-171450">
              <a:buFont typeface="Arial" panose="020B0604020202020204" pitchFamily="34" charset="0"/>
              <a:buChar char="•"/>
            </a:pPr>
            <a:r>
              <a:rPr lang="en-US" dirty="0"/>
              <a:t>Green is Maintenance and Repair – again, ICE &gt; Electric</a:t>
            </a:r>
          </a:p>
          <a:p>
            <a:pPr marL="171450" indent="-171450">
              <a:buFont typeface="Arial" panose="020B0604020202020204" pitchFamily="34" charset="0"/>
              <a:buChar char="•"/>
            </a:pPr>
            <a:r>
              <a:rPr lang="en-US" dirty="0"/>
              <a:t>Notice the Purple – Operations: </a:t>
            </a:r>
          </a:p>
          <a:p>
            <a:pPr marL="628650" lvl="1" indent="-171450">
              <a:buFont typeface="Arial" panose="020B0604020202020204" pitchFamily="34" charset="0"/>
              <a:buChar char="•"/>
            </a:pPr>
            <a:r>
              <a:rPr lang="en-US" dirty="0"/>
              <a:t>This illustrates with insurance costs at 3% of the vehicle residual value -- a notable delta for ESBs</a:t>
            </a:r>
          </a:p>
          <a:p>
            <a:r>
              <a:rPr lang="en-US" dirty="0"/>
              <a:t>CLICK – in this case, the operational savings from the Electric are only $24,000 over the vehicle lifetime, which barely makes a dent in that upfront delta</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9954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emphasize that the calculus shifts depending on assumptions</a:t>
            </a:r>
          </a:p>
          <a:p>
            <a:endParaRPr lang="en-US" dirty="0"/>
          </a:p>
          <a:p>
            <a:r>
              <a:rPr lang="en-US" dirty="0"/>
              <a:t>In this analysis for NJ, we’ve changed </a:t>
            </a:r>
          </a:p>
          <a:p>
            <a:r>
              <a:rPr lang="en-US" b="1" dirty="0"/>
              <a:t>CLICK</a:t>
            </a:r>
          </a:p>
          <a:p>
            <a:pPr marL="171450" indent="-171450">
              <a:buFont typeface="Arial" panose="020B0604020202020204" pitchFamily="34" charset="0"/>
              <a:buChar char="•"/>
            </a:pPr>
            <a:r>
              <a:rPr lang="en-US" dirty="0"/>
              <a:t>the vehicle prices, </a:t>
            </a:r>
          </a:p>
          <a:p>
            <a:pPr marL="171450" indent="-171450">
              <a:buFont typeface="Arial" panose="020B0604020202020204" pitchFamily="34" charset="0"/>
              <a:buChar char="•"/>
            </a:pPr>
            <a:r>
              <a:rPr lang="en-US" dirty="0"/>
              <a:t>Updated the electricity price based on differences in rates in different states, </a:t>
            </a:r>
          </a:p>
          <a:p>
            <a:pPr marL="171450" indent="-171450">
              <a:buFont typeface="Arial" panose="020B0604020202020204" pitchFamily="34" charset="0"/>
              <a:buChar char="•"/>
            </a:pPr>
            <a:r>
              <a:rPr lang="en-US" dirty="0"/>
              <a:t>and bumped up vehicle mileage (15k annually is about 83 miles per vehicle per 180 school days)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In combination this amounts to $56k in operating savings over the lifetime – this is addresses just one quarter of that upfront premium.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766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Luckily for districts, we are still at a place where there are significant subsidies in the market that help make a dent in the ESB premium </a:t>
            </a:r>
          </a:p>
          <a:p>
            <a:endParaRPr lang="en-US" dirty="0"/>
          </a:p>
          <a:p>
            <a:r>
              <a:rPr lang="en-US" dirty="0"/>
              <a:t>CLICK</a:t>
            </a:r>
          </a:p>
          <a:p>
            <a:r>
              <a:rPr lang="en-US" dirty="0"/>
              <a:t>You can see the financeable portion of the upfront cost in ORANGE</a:t>
            </a:r>
          </a:p>
          <a:p>
            <a:r>
              <a:rPr lang="en-US" dirty="0"/>
              <a:t>We’re sticking a pin in that and will return later</a:t>
            </a:r>
          </a:p>
          <a:p>
            <a:endParaRPr lang="en-US" dirty="0"/>
          </a:p>
          <a:p>
            <a:r>
              <a:rPr lang="en-US" dirty="0"/>
              <a:t>The boxes in red are illustrative funding sources and amounts that can be stacked together to address the ESB premium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7313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types of public funding, or subsidies, that support ESB adoption. </a:t>
            </a:r>
          </a:p>
          <a:p>
            <a:endParaRPr lang="en-US" dirty="0"/>
          </a:p>
          <a:p>
            <a:r>
              <a:rPr lang="en-US" dirty="0"/>
              <a:t>I’m not going to go into all of these, but wanted to run through some definitions and tradeoffs for some key types, with a key takeaway being that all dollars are not created equal – the characteristics of different award types can lead to notable disparities between districts in their abilities to take advantage of funding sources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76559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Text Placeholder 4"/>
          <p:cNvSpPr>
            <a:spLocks noGrp="1"/>
          </p:cNvSpPr>
          <p:nvPr>
            <p:ph type="body" sz="quarter" idx="10" hasCustomPrompt="1"/>
          </p:nvPr>
        </p:nvSpPr>
        <p:spPr>
          <a:xfrm>
            <a:off x="441325" y="4805361"/>
            <a:ext cx="8053388" cy="242888"/>
          </a:xfrm>
        </p:spPr>
        <p:txBody>
          <a:bodyPr lIns="0">
            <a:normAutofit/>
          </a:bodyPr>
          <a:lstStyle>
            <a:lvl1pPr marL="0" indent="0" algn="l">
              <a:buNone/>
              <a:defRPr sz="900" b="0" cap="all"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Author names go here, author name, author name</a:t>
            </a:r>
          </a:p>
        </p:txBody>
      </p:sp>
      <p:sp>
        <p:nvSpPr>
          <p:cNvPr id="2" name="Title 1"/>
          <p:cNvSpPr>
            <a:spLocks noGrp="1"/>
          </p:cNvSpPr>
          <p:nvPr>
            <p:ph type="title" hasCustomPrompt="1"/>
          </p:nvPr>
        </p:nvSpPr>
        <p:spPr>
          <a:xfrm>
            <a:off x="440597" y="1951311"/>
            <a:ext cx="8054116" cy="1871663"/>
          </a:xfrm>
          <a:prstGeom prst="rect">
            <a:avLst/>
          </a:prstGeom>
          <a:noFill/>
        </p:spPr>
        <p:txBody>
          <a:bodyPr lIns="0" rIns="182880" anchor="ctr" anchorCtr="0">
            <a:noAutofit/>
          </a:bodyPr>
          <a:lstStyle>
            <a:lvl1pPr algn="l">
              <a:defRPr sz="5400" b="1" i="0" cap="all">
                <a:solidFill>
                  <a:schemeClr val="bg1"/>
                </a:solidFill>
                <a:latin typeface="Arial Narrow" panose="020B0606020202030204" pitchFamily="34" charset="0"/>
                <a:cs typeface="Arial" panose="020B0604020202020204" pitchFamily="34" charset="0"/>
              </a:defRPr>
            </a:lvl1pPr>
          </a:lstStyle>
          <a:p>
            <a:r>
              <a:rPr lang="en-US"/>
              <a:t>PRESENTATION TITLE </a:t>
            </a:r>
            <a:br>
              <a:rPr lang="en-US"/>
            </a:br>
            <a:r>
              <a:rPr lang="en-US"/>
              <a:t>GOES HERE</a:t>
            </a:r>
          </a:p>
        </p:txBody>
      </p:sp>
      <p:sp>
        <p:nvSpPr>
          <p:cNvPr id="3" name="Text Placeholder 2"/>
          <p:cNvSpPr>
            <a:spLocks noGrp="1"/>
          </p:cNvSpPr>
          <p:nvPr>
            <p:ph type="body" idx="1" hasCustomPrompt="1"/>
          </p:nvPr>
        </p:nvSpPr>
        <p:spPr>
          <a:xfrm>
            <a:off x="440597" y="4133850"/>
            <a:ext cx="6782051" cy="457200"/>
          </a:xfrm>
        </p:spPr>
        <p:txBody>
          <a:bodyPr lIns="0" rIns="0" anchor="b">
            <a:noAutofit/>
          </a:bodyPr>
          <a:lstStyle>
            <a:lvl1pPr marL="0" indent="0">
              <a:lnSpc>
                <a:spcPct val="100000"/>
              </a:lnSpc>
              <a:spcBef>
                <a:spcPts val="0"/>
              </a:spcBef>
              <a:spcAft>
                <a:spcPts val="0"/>
              </a:spcAft>
              <a:buNone/>
              <a:defRPr sz="2400" b="0" i="0" kern="1000" cap="none" spc="-50">
                <a:solidFill>
                  <a:srgbClr val="FFFFFF"/>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Subhead goes here</a:t>
            </a:r>
          </a:p>
        </p:txBody>
      </p:sp>
      <p:pic>
        <p:nvPicPr>
          <p:cNvPr id="9" name="Picture 8">
            <a:extLst>
              <a:ext uri="{FF2B5EF4-FFF2-40B4-BE49-F238E27FC236}">
                <a16:creationId xmlns:a16="http://schemas.microsoft.com/office/drawing/2014/main" id="{01EED489-5E2A-4483-9227-1C1FD21AE700}"/>
              </a:ext>
            </a:extLst>
          </p:cNvPr>
          <p:cNvPicPr>
            <a:picLocks noChangeAspect="1"/>
          </p:cNvPicPr>
          <p:nvPr userDrawn="1"/>
        </p:nvPicPr>
        <p:blipFill>
          <a:blip r:embed="rId3"/>
          <a:srcRect/>
          <a:stretch/>
        </p:blipFill>
        <p:spPr>
          <a:xfrm>
            <a:off x="288543" y="225087"/>
            <a:ext cx="1467076" cy="1100918"/>
          </a:xfrm>
          <a:prstGeom prst="rect">
            <a:avLst/>
          </a:prstGeom>
        </p:spPr>
      </p:pic>
      <p:pic>
        <p:nvPicPr>
          <p:cNvPr id="11" name="Picture 10" descr="Gold-Black.png">
            <a:extLst>
              <a:ext uri="{FF2B5EF4-FFF2-40B4-BE49-F238E27FC236}">
                <a16:creationId xmlns:a16="http://schemas.microsoft.com/office/drawing/2014/main" id="{744D053B-80C4-42ED-9736-0555A7E86308}"/>
              </a:ext>
            </a:extLst>
          </p:cNvPr>
          <p:cNvPicPr>
            <a:picLocks noChangeAspect="1"/>
          </p:cNvPicPr>
          <p:nvPr userDrawn="1"/>
        </p:nvPicPr>
        <p:blipFill>
          <a:blip r:embed="rId4"/>
          <a:stretch>
            <a:fillRect/>
          </a:stretch>
        </p:blipFill>
        <p:spPr>
          <a:xfrm>
            <a:off x="6703713" y="4844191"/>
            <a:ext cx="2056384" cy="166624"/>
          </a:xfrm>
          <a:prstGeom prst="rect">
            <a:avLst/>
          </a:prstGeom>
        </p:spPr>
      </p:pic>
    </p:spTree>
    <p:extLst>
      <p:ext uri="{BB962C8B-B14F-4D97-AF65-F5344CB8AC3E}">
        <p14:creationId xmlns:p14="http://schemas.microsoft.com/office/powerpoint/2010/main" val="4064613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End Slide Thank You">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326847"/>
            <a:ext cx="7772400" cy="1102519"/>
          </a:xfrm>
          <a:prstGeom prst="rect">
            <a:avLst/>
          </a:prstGeom>
        </p:spPr>
        <p:txBody>
          <a:bodyPr>
            <a:noAutofit/>
          </a:bodyPr>
          <a:lstStyle>
            <a:lvl1pPr algn="ctr">
              <a:defRPr sz="8000">
                <a:latin typeface="Arial Narrow" panose="020B0606020202030204" pitchFamily="34" charset="0"/>
                <a:cs typeface="Arial"/>
              </a:defRPr>
            </a:lvl1pPr>
          </a:lstStyle>
          <a:p>
            <a:r>
              <a:rPr lang="en-US"/>
              <a:t>THANK YOU</a:t>
            </a:r>
          </a:p>
        </p:txBody>
      </p:sp>
      <p:sp>
        <p:nvSpPr>
          <p:cNvPr id="3" name="Subtitle 2"/>
          <p:cNvSpPr>
            <a:spLocks noGrp="1"/>
          </p:cNvSpPr>
          <p:nvPr>
            <p:ph type="subTitle" idx="1" hasCustomPrompt="1"/>
          </p:nvPr>
        </p:nvSpPr>
        <p:spPr>
          <a:xfrm>
            <a:off x="1399947" y="2914160"/>
            <a:ext cx="6400800" cy="1205009"/>
          </a:xfrm>
        </p:spPr>
        <p:txBody>
          <a:bodyPr>
            <a:normAutofit/>
          </a:bodyPr>
          <a:lstStyle>
            <a:lvl1pPr marL="0" indent="0" algn="ctr">
              <a:buNone/>
              <a:defRPr sz="2000" b="1">
                <a:solidFill>
                  <a:schemeClr val="tx1"/>
                </a:solidFill>
                <a:latin typeface="Arial Narrow" panose="020B0606020202030204" pitchFamily="34" charset="0"/>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electricschoolbusinitiative.org</a:t>
            </a:r>
            <a:br>
              <a:rPr lang="en-US" dirty="0"/>
            </a:br>
            <a:r>
              <a:rPr lang="en-US" dirty="0"/>
              <a:t>twitter.com/</a:t>
            </a:r>
            <a:r>
              <a:rPr lang="en-US" dirty="0" err="1"/>
              <a:t>ESBInitiative</a:t>
            </a:r>
            <a:br>
              <a:rPr lang="en-US" dirty="0"/>
            </a:br>
            <a:r>
              <a:rPr lang="en-US" dirty="0"/>
              <a:t>facebook.com/</a:t>
            </a:r>
            <a:r>
              <a:rPr lang="en-US" dirty="0" err="1"/>
              <a:t>ESBInitiative</a:t>
            </a:r>
            <a:br>
              <a:rPr lang="en-US" dirty="0"/>
            </a:br>
            <a:r>
              <a:rPr lang="en-US" dirty="0"/>
              <a:t>linkedin.com/showcase/wri-electric-school-bus-initiative/</a:t>
            </a:r>
          </a:p>
        </p:txBody>
      </p:sp>
      <p:sp>
        <p:nvSpPr>
          <p:cNvPr id="14" name="Text Placeholder 4"/>
          <p:cNvSpPr>
            <a:spLocks noGrp="1"/>
          </p:cNvSpPr>
          <p:nvPr>
            <p:ph type="body" sz="quarter" idx="10" hasCustomPrompt="1"/>
          </p:nvPr>
        </p:nvSpPr>
        <p:spPr>
          <a:xfrm>
            <a:off x="441325" y="4805361"/>
            <a:ext cx="4579408" cy="287339"/>
          </a:xfrm>
        </p:spPr>
        <p:txBody>
          <a:bodyPr lIns="0" anchor="ctr" anchorCtr="0">
            <a:noAutofit/>
          </a:bodyPr>
          <a:lstStyle>
            <a:lvl1pPr marL="0" indent="0" algn="l">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a:t>NOTES AND SOURCE go here</a:t>
            </a:r>
          </a:p>
        </p:txBody>
      </p:sp>
      <p:pic>
        <p:nvPicPr>
          <p:cNvPr id="8" name="Picture 7">
            <a:extLst>
              <a:ext uri="{FF2B5EF4-FFF2-40B4-BE49-F238E27FC236}">
                <a16:creationId xmlns:a16="http://schemas.microsoft.com/office/drawing/2014/main" id="{9C712BC8-E75B-4EA3-B12D-2A1B86FAC645}"/>
              </a:ext>
            </a:extLst>
          </p:cNvPr>
          <p:cNvPicPr>
            <a:picLocks noChangeAspect="1"/>
          </p:cNvPicPr>
          <p:nvPr userDrawn="1"/>
        </p:nvPicPr>
        <p:blipFill>
          <a:blip r:embed="rId2"/>
          <a:srcRect/>
          <a:stretch/>
        </p:blipFill>
        <p:spPr>
          <a:xfrm>
            <a:off x="388559" y="-3517"/>
            <a:ext cx="1467076" cy="1100918"/>
          </a:xfrm>
          <a:prstGeom prst="rect">
            <a:avLst/>
          </a:prstGeom>
        </p:spPr>
      </p:pic>
    </p:spTree>
    <p:extLst>
      <p:ext uri="{BB962C8B-B14F-4D97-AF65-F5344CB8AC3E}">
        <p14:creationId xmlns:p14="http://schemas.microsoft.com/office/powerpoint/2010/main" val="3412021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solidFill>
                  <a:schemeClr val="tx1"/>
                </a:solidFill>
                <a:latin typeface="Arial Narrow" panose="020B0606020202030204" pitchFamily="34" charset="0"/>
                <a:cs typeface="Arial"/>
              </a:defRPr>
            </a:lvl1pPr>
            <a:lvl2pPr>
              <a:defRPr>
                <a:latin typeface="Arial Narrow" panose="020B0606020202030204" pitchFamily="34" charset="0"/>
                <a:cs typeface="Arial"/>
              </a:defRPr>
            </a:lvl2pPr>
            <a:lvl3pPr>
              <a:defRPr>
                <a:latin typeface="Arial Narrow" panose="020B0606020202030204" pitchFamily="34" charset="0"/>
                <a:cs typeface="Arial"/>
              </a:defRPr>
            </a:lvl3pPr>
            <a:lvl4pPr>
              <a:defRPr>
                <a:latin typeface="Arial Narrow" panose="020B0606020202030204" pitchFamily="34" charset="0"/>
                <a:cs typeface="Arial"/>
              </a:defRPr>
            </a:lvl4pPr>
            <a:lvl5pPr>
              <a:defRPr>
                <a:latin typeface="Arial Narrow" panose="020B0606020202030204" pitchFamily="34" charset="0"/>
                <a:cs typeface="Arial"/>
              </a:defRPr>
            </a:lvl5pPr>
          </a:lstStyle>
          <a:p>
            <a:pPr lvl="0"/>
            <a:r>
              <a:rPr lang="en-US" dirty="0"/>
              <a:t>Body text goes here</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0"/>
            <a:r>
              <a:rPr lang="en-US" b="1" dirty="0">
                <a:solidFill>
                  <a:srgbClr val="007A4D"/>
                </a:solidFill>
              </a:rPr>
              <a:t>Emphasis text</a:t>
            </a:r>
          </a:p>
          <a:p>
            <a:pPr lvl="1"/>
            <a:r>
              <a:rPr lang="en-US" b="1" dirty="0">
                <a:solidFill>
                  <a:srgbClr val="007A4D"/>
                </a:solidFill>
              </a:rPr>
              <a:t>Second level</a:t>
            </a:r>
          </a:p>
          <a:p>
            <a:pPr lvl="2"/>
            <a:r>
              <a:rPr lang="en-US" b="1" dirty="0">
                <a:solidFill>
                  <a:srgbClr val="007A4D"/>
                </a:solidFill>
              </a:rPr>
              <a:t>Third level</a:t>
            </a:r>
          </a:p>
          <a:p>
            <a:pPr lvl="3"/>
            <a:r>
              <a:rPr lang="en-US" b="1" dirty="0">
                <a:solidFill>
                  <a:srgbClr val="007A4D"/>
                </a:solidFill>
              </a:rPr>
              <a:t>Fourth level</a:t>
            </a:r>
          </a:p>
          <a:p>
            <a:pPr lvl="4"/>
            <a:r>
              <a:rPr lang="en-US" b="1" dirty="0">
                <a:solidFill>
                  <a:srgbClr val="007A4D"/>
                </a:solidFill>
              </a:rPr>
              <a:t>Fifth level</a:t>
            </a:r>
          </a:p>
          <a:p>
            <a:pPr lvl="4"/>
            <a:endParaRPr lang="en-US" dirty="0"/>
          </a:p>
        </p:txBody>
      </p:sp>
      <p:pic>
        <p:nvPicPr>
          <p:cNvPr id="7" name="Picture 6"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5523" y="4843522"/>
            <a:ext cx="2054574" cy="169164"/>
          </a:xfrm>
          <a:prstGeom prst="rect">
            <a:avLst/>
          </a:prstGeom>
        </p:spPr>
      </p:pic>
      <p:cxnSp>
        <p:nvCxnSpPr>
          <p:cNvPr id="8" name="Straight Connector 7"/>
          <p:cNvCxnSpPr/>
          <p:nvPr userDrawn="1"/>
        </p:nvCxnSpPr>
        <p:spPr>
          <a:xfrm>
            <a:off x="440597" y="4762289"/>
            <a:ext cx="83195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441325" y="4805361"/>
            <a:ext cx="4579408" cy="287339"/>
          </a:xfrm>
        </p:spPr>
        <p:txBody>
          <a:bodyPr lIns="0" anchor="ctr" anchorCtr="0">
            <a:noAutofit/>
          </a:bodyPr>
          <a:lstStyle>
            <a:lvl1pPr marL="0" indent="0" algn="l">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a:t>NOTES AND SOURCE go here</a:t>
            </a:r>
          </a:p>
        </p:txBody>
      </p:sp>
      <p:sp>
        <p:nvSpPr>
          <p:cNvPr id="4" name="Title Placeholder 1">
            <a:extLst>
              <a:ext uri="{FF2B5EF4-FFF2-40B4-BE49-F238E27FC236}">
                <a16:creationId xmlns:a16="http://schemas.microsoft.com/office/drawing/2014/main" id="{A1162169-324D-046A-1EE3-48CBC4F34A19}"/>
              </a:ext>
            </a:extLst>
          </p:cNvPr>
          <p:cNvSpPr>
            <a:spLocks noGrp="1"/>
          </p:cNvSpPr>
          <p:nvPr>
            <p:ph type="title"/>
          </p:nvPr>
        </p:nvSpPr>
        <p:spPr>
          <a:xfrm>
            <a:off x="457200" y="205979"/>
            <a:ext cx="8229600" cy="556021"/>
          </a:xfrm>
          <a:prstGeom prst="rect">
            <a:avLst/>
          </a:prstGeom>
        </p:spPr>
        <p:txBody>
          <a:bodyPr vert="horz" lIns="182880" tIns="45720" rIns="0" bIns="45720" rtlCol="0" anchor="ctr" anchorCtr="0">
            <a:normAutofit/>
          </a:bodyPr>
          <a:lstStyle/>
          <a:p>
            <a:r>
              <a:rPr lang="en-US" dirty="0"/>
              <a:t>Slide title goes here</a:t>
            </a:r>
          </a:p>
        </p:txBody>
      </p:sp>
    </p:spTree>
    <p:extLst>
      <p:ext uri="{BB962C8B-B14F-4D97-AF65-F5344CB8AC3E}">
        <p14:creationId xmlns:p14="http://schemas.microsoft.com/office/powerpoint/2010/main" val="162919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200151"/>
            <a:ext cx="4038600" cy="3394472"/>
          </a:xfrm>
        </p:spPr>
        <p:txBody>
          <a:bodyPr/>
          <a:lstStyle>
            <a:lvl1pPr>
              <a:defRPr sz="2800">
                <a:latin typeface="Arial Narrow" panose="020B0606020202030204" pitchFamily="34" charset="0"/>
              </a:defRPr>
            </a:lvl1pPr>
            <a:lvl2pPr>
              <a:defRPr sz="2400">
                <a:latin typeface="Arial Narrow" panose="020B0606020202030204" pitchFamily="34" charset="0"/>
              </a:defRPr>
            </a:lvl2pPr>
            <a:lvl3pPr>
              <a:defRPr sz="2000">
                <a:latin typeface="Arial Narrow" panose="020B0606020202030204" pitchFamily="34" charset="0"/>
              </a:defRPr>
            </a:lvl3pPr>
            <a:lvl4pPr>
              <a:defRPr sz="1800">
                <a:latin typeface="Arial Narrow" panose="020B0606020202030204" pitchFamily="34" charset="0"/>
              </a:defRPr>
            </a:lvl4pPr>
            <a:lvl5pPr>
              <a:defRPr sz="1800">
                <a:latin typeface="Arial Narrow" panose="020B0606020202030204" pitchFamily="34" charset="0"/>
              </a:defRPr>
            </a:lvl5pPr>
            <a:lvl6pPr>
              <a:defRPr sz="1800"/>
            </a:lvl6pPr>
            <a:lvl7pPr>
              <a:defRPr sz="1800"/>
            </a:lvl7pPr>
            <a:lvl8pPr>
              <a:defRPr sz="1800"/>
            </a:lvl8pPr>
            <a:lvl9pPr>
              <a:defRPr sz="1800"/>
            </a:lvl9pPr>
          </a:lstStyle>
          <a:p>
            <a:pPr lvl="0"/>
            <a:r>
              <a:rPr lang="en-US" dirty="0"/>
              <a:t>Body text goes here</a:t>
            </a:r>
          </a:p>
          <a:p>
            <a:pPr lvl="1"/>
            <a:r>
              <a:rPr lang="en-US" dirty="0"/>
              <a:t>Second level</a:t>
            </a:r>
          </a:p>
          <a:p>
            <a:pPr lvl="2"/>
            <a:r>
              <a:rPr lang="en-US" dirty="0"/>
              <a:t>Third level</a:t>
            </a:r>
          </a:p>
          <a:p>
            <a:pPr lvl="3"/>
            <a:r>
              <a:rPr lang="en-US" dirty="0"/>
              <a:t>Fourth level</a:t>
            </a:r>
          </a:p>
          <a:p>
            <a:pPr lvl="4"/>
            <a:r>
              <a:rPr lang="en-US" dirty="0"/>
              <a:t>Fifth level</a:t>
            </a:r>
          </a:p>
          <a:p>
            <a:pPr lvl="0"/>
            <a:r>
              <a:rPr lang="en-US" b="1" dirty="0">
                <a:solidFill>
                  <a:srgbClr val="007A4D"/>
                </a:solidFill>
              </a:rPr>
              <a:t>Emphasis text</a:t>
            </a:r>
          </a:p>
          <a:p>
            <a:pPr lvl="1"/>
            <a:r>
              <a:rPr lang="en-US" b="1" dirty="0">
                <a:solidFill>
                  <a:srgbClr val="007A4D"/>
                </a:solidFill>
              </a:rPr>
              <a:t>Second level</a:t>
            </a:r>
          </a:p>
          <a:p>
            <a:pPr lvl="2"/>
            <a:r>
              <a:rPr lang="en-US" b="1" dirty="0">
                <a:solidFill>
                  <a:srgbClr val="007A4D"/>
                </a:solidFill>
              </a:rPr>
              <a:t>Third level</a:t>
            </a:r>
            <a:endParaRPr lang="en-US" dirty="0"/>
          </a:p>
          <a:p>
            <a:pPr lvl="4"/>
            <a:endParaRPr lang="en-US" dirty="0"/>
          </a:p>
        </p:txBody>
      </p:sp>
      <p:sp>
        <p:nvSpPr>
          <p:cNvPr id="4" name="Content Placeholder 3"/>
          <p:cNvSpPr>
            <a:spLocks noGrp="1"/>
          </p:cNvSpPr>
          <p:nvPr>
            <p:ph sz="half" idx="2" hasCustomPrompt="1"/>
          </p:nvPr>
        </p:nvSpPr>
        <p:spPr>
          <a:xfrm>
            <a:off x="4648200" y="1200151"/>
            <a:ext cx="4038600" cy="3394472"/>
          </a:xfrm>
        </p:spPr>
        <p:txBody>
          <a:bodyPr/>
          <a:lstStyle>
            <a:lvl1pPr>
              <a:defRPr sz="2800">
                <a:latin typeface="Arial Narrow" panose="020B0606020202030204" pitchFamily="34" charset="0"/>
              </a:defRPr>
            </a:lvl1pPr>
            <a:lvl2pPr>
              <a:defRPr sz="2400">
                <a:latin typeface="Arial Narrow" panose="020B0606020202030204" pitchFamily="34" charset="0"/>
              </a:defRPr>
            </a:lvl2pPr>
            <a:lvl3pPr>
              <a:defRPr sz="2000">
                <a:latin typeface="Arial Narrow" panose="020B0606020202030204" pitchFamily="34" charset="0"/>
              </a:defRPr>
            </a:lvl3pPr>
            <a:lvl4pPr>
              <a:defRPr sz="1800">
                <a:latin typeface="Arial Narrow" panose="020B0606020202030204" pitchFamily="34" charset="0"/>
              </a:defRPr>
            </a:lvl4pPr>
            <a:lvl5pPr>
              <a:defRPr sz="1800">
                <a:latin typeface="Arial Narrow" panose="020B0606020202030204" pitchFamily="34" charset="0"/>
              </a:defRPr>
            </a:lvl5pPr>
            <a:lvl6pPr>
              <a:defRPr sz="1800"/>
            </a:lvl6pPr>
            <a:lvl7pPr>
              <a:defRPr sz="1800"/>
            </a:lvl7pPr>
            <a:lvl8pPr>
              <a:defRPr sz="1800"/>
            </a:lvl8pPr>
            <a:lvl9pPr>
              <a:defRPr sz="1800"/>
            </a:lvl9pPr>
          </a:lstStyle>
          <a:p>
            <a:pPr lvl="0"/>
            <a:r>
              <a:rPr lang="en-US" dirty="0"/>
              <a:t>Body text goes here</a:t>
            </a:r>
          </a:p>
          <a:p>
            <a:pPr lvl="1"/>
            <a:r>
              <a:rPr lang="en-US" dirty="0"/>
              <a:t>Second level</a:t>
            </a:r>
          </a:p>
          <a:p>
            <a:pPr lvl="2"/>
            <a:r>
              <a:rPr lang="en-US" dirty="0"/>
              <a:t>Third level</a:t>
            </a:r>
          </a:p>
          <a:p>
            <a:pPr lvl="3"/>
            <a:r>
              <a:rPr lang="en-US" dirty="0"/>
              <a:t>Fourth level</a:t>
            </a:r>
          </a:p>
          <a:p>
            <a:pPr lvl="4"/>
            <a:r>
              <a:rPr lang="en-US" dirty="0"/>
              <a:t>Fifth level</a:t>
            </a:r>
          </a:p>
          <a:p>
            <a:pPr lvl="0"/>
            <a:r>
              <a:rPr lang="en-US" b="1" dirty="0">
                <a:solidFill>
                  <a:srgbClr val="007A4D"/>
                </a:solidFill>
              </a:rPr>
              <a:t>Emphasis text</a:t>
            </a:r>
          </a:p>
          <a:p>
            <a:pPr lvl="1"/>
            <a:r>
              <a:rPr lang="en-US" b="1" dirty="0">
                <a:solidFill>
                  <a:srgbClr val="007A4D"/>
                </a:solidFill>
              </a:rPr>
              <a:t>Second level</a:t>
            </a:r>
          </a:p>
          <a:p>
            <a:pPr lvl="2"/>
            <a:r>
              <a:rPr lang="en-US" b="1" dirty="0">
                <a:solidFill>
                  <a:srgbClr val="007A4D"/>
                </a:solidFill>
              </a:rPr>
              <a:t>Third level</a:t>
            </a:r>
            <a:endParaRPr lang="en-US" dirty="0"/>
          </a:p>
          <a:p>
            <a:pPr lvl="4"/>
            <a:endParaRPr lang="en-US" dirty="0"/>
          </a:p>
        </p:txBody>
      </p:sp>
      <p:sp>
        <p:nvSpPr>
          <p:cNvPr id="14" name="Text Placeholder 4"/>
          <p:cNvSpPr>
            <a:spLocks noGrp="1"/>
          </p:cNvSpPr>
          <p:nvPr>
            <p:ph type="body" sz="quarter" idx="10" hasCustomPrompt="1"/>
          </p:nvPr>
        </p:nvSpPr>
        <p:spPr>
          <a:xfrm>
            <a:off x="441325" y="4805361"/>
            <a:ext cx="4579408" cy="287339"/>
          </a:xfrm>
        </p:spPr>
        <p:txBody>
          <a:bodyPr lIns="0" anchor="ctr" anchorCtr="0">
            <a:noAutofit/>
          </a:bodyPr>
          <a:lstStyle>
            <a:lvl1pPr marL="0" indent="0" algn="l">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a:t>NOTES AND SOURCE go here</a:t>
            </a:r>
          </a:p>
        </p:txBody>
      </p:sp>
      <p:sp>
        <p:nvSpPr>
          <p:cNvPr id="11" name="Title Placeholder 1">
            <a:extLst>
              <a:ext uri="{FF2B5EF4-FFF2-40B4-BE49-F238E27FC236}">
                <a16:creationId xmlns:a16="http://schemas.microsoft.com/office/drawing/2014/main" id="{BB93E022-8300-C7D9-CF52-AE6BAFA09F5B}"/>
              </a:ext>
            </a:extLst>
          </p:cNvPr>
          <p:cNvSpPr>
            <a:spLocks noGrp="1"/>
          </p:cNvSpPr>
          <p:nvPr>
            <p:ph type="title"/>
          </p:nvPr>
        </p:nvSpPr>
        <p:spPr>
          <a:xfrm>
            <a:off x="457200" y="205979"/>
            <a:ext cx="8229600" cy="556021"/>
          </a:xfrm>
          <a:prstGeom prst="rect">
            <a:avLst/>
          </a:prstGeom>
        </p:spPr>
        <p:txBody>
          <a:bodyPr vert="horz" lIns="182880" tIns="45720" rIns="0" bIns="45720" rtlCol="0" anchor="ctr" anchorCtr="0">
            <a:normAutofit/>
          </a:bodyPr>
          <a:lstStyle/>
          <a:p>
            <a:r>
              <a:rPr lang="en-US" dirty="0"/>
              <a:t>Slide title goes here</a:t>
            </a:r>
          </a:p>
        </p:txBody>
      </p:sp>
    </p:spTree>
    <p:extLst>
      <p:ext uri="{BB962C8B-B14F-4D97-AF65-F5344CB8AC3E}">
        <p14:creationId xmlns:p14="http://schemas.microsoft.com/office/powerpoint/2010/main" val="3939405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0597" y="1951311"/>
            <a:ext cx="8054116" cy="1871663"/>
          </a:xfrm>
          <a:prstGeom prst="rect">
            <a:avLst/>
          </a:prstGeom>
          <a:solidFill>
            <a:srgbClr val="EEECE1">
              <a:alpha val="80000"/>
            </a:srgbClr>
          </a:solidFill>
        </p:spPr>
        <p:txBody>
          <a:bodyPr lIns="182880" rIns="182880" anchor="ctr" anchorCtr="0">
            <a:noAutofit/>
          </a:bodyPr>
          <a:lstStyle>
            <a:lvl1pPr algn="l">
              <a:defRPr sz="5400" b="1" i="0" cap="all">
                <a:solidFill>
                  <a:schemeClr val="tx1"/>
                </a:solidFill>
                <a:latin typeface="Arial Narrow" panose="020B0606020202030204" pitchFamily="34" charset="0"/>
                <a:cs typeface="Arial"/>
              </a:defRPr>
            </a:lvl1pPr>
          </a:lstStyle>
          <a:p>
            <a:r>
              <a:rPr lang="en-US"/>
              <a:t>PRESENTATION TITLE GOES HERE</a:t>
            </a:r>
          </a:p>
        </p:txBody>
      </p:sp>
      <p:sp>
        <p:nvSpPr>
          <p:cNvPr id="3" name="Text Placeholder 2"/>
          <p:cNvSpPr>
            <a:spLocks noGrp="1"/>
          </p:cNvSpPr>
          <p:nvPr>
            <p:ph type="body" idx="1" hasCustomPrompt="1"/>
          </p:nvPr>
        </p:nvSpPr>
        <p:spPr>
          <a:xfrm>
            <a:off x="440597" y="4133850"/>
            <a:ext cx="6782051" cy="457200"/>
          </a:xfrm>
          <a:solidFill>
            <a:srgbClr val="EEECE1">
              <a:alpha val="80000"/>
            </a:srgbClr>
          </a:solidFill>
        </p:spPr>
        <p:txBody>
          <a:bodyPr lIns="182880" rIns="0" anchor="b">
            <a:noAutofit/>
          </a:bodyPr>
          <a:lstStyle>
            <a:lvl1pPr marL="0" indent="0">
              <a:lnSpc>
                <a:spcPct val="100000"/>
              </a:lnSpc>
              <a:spcBef>
                <a:spcPts val="0"/>
              </a:spcBef>
              <a:spcAft>
                <a:spcPts val="0"/>
              </a:spcAft>
              <a:buNone/>
              <a:defRPr sz="2400" b="0" i="0" kern="1000" cap="none" spc="-50">
                <a:solidFill>
                  <a:schemeClr val="tx1"/>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Subhead goes here</a:t>
            </a:r>
          </a:p>
        </p:txBody>
      </p:sp>
      <p:pic>
        <p:nvPicPr>
          <p:cNvPr id="12" name="Picture 11">
            <a:extLst>
              <a:ext uri="{FF2B5EF4-FFF2-40B4-BE49-F238E27FC236}">
                <a16:creationId xmlns:a16="http://schemas.microsoft.com/office/drawing/2014/main" id="{3B8DACD7-2749-47F3-BB8A-6DCE38973582}"/>
              </a:ext>
            </a:extLst>
          </p:cNvPr>
          <p:cNvPicPr>
            <a:picLocks noChangeAspect="1"/>
          </p:cNvPicPr>
          <p:nvPr userDrawn="1"/>
        </p:nvPicPr>
        <p:blipFill>
          <a:blip r:embed="rId3"/>
          <a:srcRect/>
          <a:stretch/>
        </p:blipFill>
        <p:spPr>
          <a:xfrm>
            <a:off x="288543" y="225087"/>
            <a:ext cx="1467076" cy="1100918"/>
          </a:xfrm>
          <a:prstGeom prst="rect">
            <a:avLst/>
          </a:prstGeom>
        </p:spPr>
      </p:pic>
      <p:pic>
        <p:nvPicPr>
          <p:cNvPr id="4" name="Picture 3">
            <a:extLst>
              <a:ext uri="{FF2B5EF4-FFF2-40B4-BE49-F238E27FC236}">
                <a16:creationId xmlns:a16="http://schemas.microsoft.com/office/drawing/2014/main" id="{E6B090A8-B6AF-1C5A-E73D-BA1ABFE4EB0B}"/>
              </a:ext>
            </a:extLst>
          </p:cNvPr>
          <p:cNvPicPr>
            <a:picLocks noChangeAspect="1"/>
          </p:cNvPicPr>
          <p:nvPr userDrawn="1"/>
        </p:nvPicPr>
        <p:blipFill>
          <a:blip r:embed="rId4"/>
          <a:srcRect/>
          <a:stretch/>
        </p:blipFill>
        <p:spPr>
          <a:xfrm>
            <a:off x="6283299" y="4799427"/>
            <a:ext cx="2211414" cy="333945"/>
          </a:xfrm>
          <a:prstGeom prst="rect">
            <a:avLst/>
          </a:prstGeom>
        </p:spPr>
      </p:pic>
    </p:spTree>
    <p:extLst>
      <p:ext uri="{BB962C8B-B14F-4D97-AF65-F5344CB8AC3E}">
        <p14:creationId xmlns:p14="http://schemas.microsoft.com/office/powerpoint/2010/main" val="1307007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1">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440597" y="474345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4805361"/>
            <a:ext cx="6925961" cy="242888"/>
          </a:xfrm>
        </p:spPr>
        <p:txBody>
          <a:bodyPr lIns="0">
            <a:normAutofit/>
          </a:bodyPr>
          <a:lstStyle>
            <a:lvl1pPr marL="0" indent="0" algn="l">
              <a:buNone/>
              <a:defRPr sz="900" b="0" cap="all"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Author names go here, author name, author name</a:t>
            </a:r>
          </a:p>
        </p:txBody>
      </p:sp>
      <p:sp>
        <p:nvSpPr>
          <p:cNvPr id="2" name="Title 1"/>
          <p:cNvSpPr>
            <a:spLocks noGrp="1"/>
          </p:cNvSpPr>
          <p:nvPr>
            <p:ph type="title" hasCustomPrompt="1"/>
          </p:nvPr>
        </p:nvSpPr>
        <p:spPr>
          <a:xfrm>
            <a:off x="440597" y="2639837"/>
            <a:ext cx="8054116" cy="1183137"/>
          </a:xfrm>
          <a:prstGeom prst="rect">
            <a:avLst/>
          </a:prstGeom>
          <a:solidFill>
            <a:srgbClr val="EEECE1">
              <a:alpha val="80000"/>
            </a:srgbClr>
          </a:solidFill>
        </p:spPr>
        <p:txBody>
          <a:bodyPr lIns="182880" rIns="182880" anchor="ctr" anchorCtr="0">
            <a:noAutofit/>
          </a:bodyPr>
          <a:lstStyle>
            <a:lvl1pPr algn="l">
              <a:defRPr sz="5400" b="1" i="0" cap="all">
                <a:solidFill>
                  <a:schemeClr val="tx1"/>
                </a:solidFill>
                <a:latin typeface="Arial Narrow" panose="020B0606020202030204" pitchFamily="34" charset="0"/>
                <a:cs typeface="Arial"/>
              </a:defRPr>
            </a:lvl1pPr>
          </a:lstStyle>
          <a:p>
            <a:r>
              <a:rPr lang="en-US"/>
              <a:t>One line title here</a:t>
            </a:r>
          </a:p>
        </p:txBody>
      </p:sp>
      <p:sp>
        <p:nvSpPr>
          <p:cNvPr id="3" name="Text Placeholder 2"/>
          <p:cNvSpPr>
            <a:spLocks noGrp="1"/>
          </p:cNvSpPr>
          <p:nvPr>
            <p:ph type="body" idx="1" hasCustomPrompt="1"/>
          </p:nvPr>
        </p:nvSpPr>
        <p:spPr>
          <a:xfrm>
            <a:off x="440597" y="4133850"/>
            <a:ext cx="6782051" cy="457200"/>
          </a:xfrm>
          <a:solidFill>
            <a:schemeClr val="bg2">
              <a:alpha val="80000"/>
            </a:schemeClr>
          </a:solidFill>
        </p:spPr>
        <p:txBody>
          <a:bodyPr lIns="182880" rIns="0" anchor="b">
            <a:noAutofit/>
          </a:bodyPr>
          <a:lstStyle>
            <a:lvl1pPr marL="0" indent="0">
              <a:lnSpc>
                <a:spcPct val="100000"/>
              </a:lnSpc>
              <a:spcBef>
                <a:spcPts val="0"/>
              </a:spcBef>
              <a:spcAft>
                <a:spcPts val="0"/>
              </a:spcAft>
              <a:buNone/>
              <a:defRPr sz="2400" b="0" i="0" kern="1000" cap="none" spc="-50">
                <a:solidFill>
                  <a:schemeClr val="tx1"/>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Subhead goes here</a:t>
            </a:r>
          </a:p>
        </p:txBody>
      </p:sp>
      <p:pic>
        <p:nvPicPr>
          <p:cNvPr id="7" name="Picture 6" descr="Gold-Black.png">
            <a:extLst>
              <a:ext uri="{FF2B5EF4-FFF2-40B4-BE49-F238E27FC236}">
                <a16:creationId xmlns:a16="http://schemas.microsoft.com/office/drawing/2014/main" id="{ED0D488B-C3C3-4B00-A59E-4ED5B6DE00C4}"/>
              </a:ext>
            </a:extLst>
          </p:cNvPr>
          <p:cNvPicPr>
            <a:picLocks noChangeAspect="1"/>
          </p:cNvPicPr>
          <p:nvPr userDrawn="1"/>
        </p:nvPicPr>
        <p:blipFill>
          <a:blip r:embed="rId3"/>
          <a:stretch>
            <a:fillRect/>
          </a:stretch>
        </p:blipFill>
        <p:spPr>
          <a:xfrm>
            <a:off x="6703713" y="4843493"/>
            <a:ext cx="2056384" cy="166624"/>
          </a:xfrm>
          <a:prstGeom prst="rect">
            <a:avLst/>
          </a:prstGeom>
        </p:spPr>
      </p:pic>
      <p:pic>
        <p:nvPicPr>
          <p:cNvPr id="11" name="Picture 10">
            <a:extLst>
              <a:ext uri="{FF2B5EF4-FFF2-40B4-BE49-F238E27FC236}">
                <a16:creationId xmlns:a16="http://schemas.microsoft.com/office/drawing/2014/main" id="{A57DCCCF-8DEC-46D2-A1A8-565CDFF4A3A6}"/>
              </a:ext>
            </a:extLst>
          </p:cNvPr>
          <p:cNvPicPr>
            <a:picLocks noChangeAspect="1"/>
          </p:cNvPicPr>
          <p:nvPr userDrawn="1"/>
        </p:nvPicPr>
        <p:blipFill>
          <a:blip r:embed="rId4"/>
          <a:srcRect/>
          <a:stretch/>
        </p:blipFill>
        <p:spPr>
          <a:xfrm>
            <a:off x="288543" y="225087"/>
            <a:ext cx="1467076" cy="1100918"/>
          </a:xfrm>
          <a:prstGeom prst="rect">
            <a:avLst/>
          </a:prstGeom>
        </p:spPr>
      </p:pic>
    </p:spTree>
    <p:extLst>
      <p:ext uri="{BB962C8B-B14F-4D97-AF65-F5344CB8AC3E}">
        <p14:creationId xmlns:p14="http://schemas.microsoft.com/office/powerpoint/2010/main" val="3760866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rgbClr val="32864B"/>
        </a:solidFill>
        <a:effectLst/>
      </p:bgPr>
    </p:bg>
    <p:spTree>
      <p:nvGrpSpPr>
        <p:cNvPr id="1" name=""/>
        <p:cNvGrpSpPr/>
        <p:nvPr/>
      </p:nvGrpSpPr>
      <p:grpSpPr>
        <a:xfrm>
          <a:off x="0" y="0"/>
          <a:ext cx="0" cy="0"/>
          <a:chOff x="0" y="0"/>
          <a:chExt cx="0" cy="0"/>
        </a:xfrm>
      </p:grpSpPr>
      <p:sp>
        <p:nvSpPr>
          <p:cNvPr id="11" name="Text Placeholder 4"/>
          <p:cNvSpPr>
            <a:spLocks noGrp="1"/>
          </p:cNvSpPr>
          <p:nvPr>
            <p:ph type="body" sz="quarter" idx="10" hasCustomPrompt="1"/>
          </p:nvPr>
        </p:nvSpPr>
        <p:spPr>
          <a:xfrm>
            <a:off x="441325" y="4805361"/>
            <a:ext cx="8053388" cy="242888"/>
          </a:xfrm>
        </p:spPr>
        <p:txBody>
          <a:bodyPr lIns="0">
            <a:normAutofit/>
          </a:bodyPr>
          <a:lstStyle>
            <a:lvl1pPr marL="0" indent="0" algn="l">
              <a:buNone/>
              <a:defRPr sz="900" b="0" cap="all"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Author names go here, author name, author name</a:t>
            </a:r>
          </a:p>
        </p:txBody>
      </p:sp>
      <p:sp>
        <p:nvSpPr>
          <p:cNvPr id="2" name="Title 1"/>
          <p:cNvSpPr>
            <a:spLocks noGrp="1"/>
          </p:cNvSpPr>
          <p:nvPr>
            <p:ph type="title" hasCustomPrompt="1"/>
          </p:nvPr>
        </p:nvSpPr>
        <p:spPr>
          <a:xfrm>
            <a:off x="440597" y="1638301"/>
            <a:ext cx="8054116" cy="2425700"/>
          </a:xfrm>
          <a:prstGeom prst="rect">
            <a:avLst/>
          </a:prstGeom>
        </p:spPr>
        <p:txBody>
          <a:bodyPr anchor="b" anchorCtr="0">
            <a:noAutofit/>
          </a:bodyPr>
          <a:lstStyle>
            <a:lvl1pPr algn="l">
              <a:defRPr sz="5400" b="1" i="0" cap="all">
                <a:solidFill>
                  <a:schemeClr val="bg1"/>
                </a:solidFill>
                <a:latin typeface="Arial Narrow" panose="020B0606020202030204" pitchFamily="34" charset="0"/>
                <a:cs typeface="Arial"/>
              </a:defRPr>
            </a:lvl1pPr>
          </a:lstStyle>
          <a:p>
            <a:r>
              <a:rPr lang="en-US"/>
              <a:t>PRESENTATION TITLE </a:t>
            </a:r>
            <a:br>
              <a:rPr lang="en-US"/>
            </a:br>
            <a:r>
              <a:rPr lang="en-US"/>
              <a:t>GOES HERE</a:t>
            </a:r>
          </a:p>
        </p:txBody>
      </p:sp>
      <p:sp>
        <p:nvSpPr>
          <p:cNvPr id="3" name="Text Placeholder 2"/>
          <p:cNvSpPr>
            <a:spLocks noGrp="1"/>
          </p:cNvSpPr>
          <p:nvPr>
            <p:ph type="body" idx="1" hasCustomPrompt="1"/>
          </p:nvPr>
        </p:nvSpPr>
        <p:spPr>
          <a:xfrm>
            <a:off x="440597" y="4127500"/>
            <a:ext cx="8054116" cy="539243"/>
          </a:xfrm>
        </p:spPr>
        <p:txBody>
          <a:bodyPr lIns="0" rIns="0" anchor="b">
            <a:noAutofit/>
          </a:bodyPr>
          <a:lstStyle>
            <a:lvl1pPr marL="0" indent="0">
              <a:lnSpc>
                <a:spcPct val="100000"/>
              </a:lnSpc>
              <a:spcBef>
                <a:spcPts val="0"/>
              </a:spcBef>
              <a:spcAft>
                <a:spcPts val="0"/>
              </a:spcAft>
              <a:buNone/>
              <a:defRPr sz="2000" i="1" kern="1000" cap="none" spc="-50">
                <a:solidFill>
                  <a:srgbClr val="FFFFFF"/>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Subhead goes here</a:t>
            </a:r>
          </a:p>
        </p:txBody>
      </p:sp>
      <p:pic>
        <p:nvPicPr>
          <p:cNvPr id="9" name="Picture 8" descr="Gold-Black.png">
            <a:extLst>
              <a:ext uri="{FF2B5EF4-FFF2-40B4-BE49-F238E27FC236}">
                <a16:creationId xmlns:a16="http://schemas.microsoft.com/office/drawing/2014/main" id="{737B1D32-0C45-47D1-BBF9-E01CE514B522}"/>
              </a:ext>
            </a:extLst>
          </p:cNvPr>
          <p:cNvPicPr>
            <a:picLocks noChangeAspect="1"/>
          </p:cNvPicPr>
          <p:nvPr userDrawn="1"/>
        </p:nvPicPr>
        <p:blipFill>
          <a:blip r:embed="rId2"/>
          <a:stretch>
            <a:fillRect/>
          </a:stretch>
        </p:blipFill>
        <p:spPr>
          <a:xfrm>
            <a:off x="6703713" y="4844191"/>
            <a:ext cx="2056384" cy="166624"/>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B06425A2-E891-41E1-9421-F00456785C29}"/>
              </a:ext>
            </a:extLst>
          </p:cNvPr>
          <p:cNvPicPr>
            <a:picLocks noChangeAspect="1"/>
          </p:cNvPicPr>
          <p:nvPr userDrawn="1"/>
        </p:nvPicPr>
        <p:blipFill rotWithShape="1">
          <a:blip r:embed="rId3"/>
          <a:srcRect l="10362" t="15511"/>
          <a:stretch/>
        </p:blipFill>
        <p:spPr>
          <a:xfrm>
            <a:off x="440597" y="400049"/>
            <a:ext cx="1312876" cy="930153"/>
          </a:xfrm>
          <a:prstGeom prst="rect">
            <a:avLst/>
          </a:prstGeom>
        </p:spPr>
      </p:pic>
    </p:spTree>
    <p:extLst>
      <p:ext uri="{BB962C8B-B14F-4D97-AF65-F5344CB8AC3E}">
        <p14:creationId xmlns:p14="http://schemas.microsoft.com/office/powerpoint/2010/main" val="3792327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Slide 1">
    <p:bg>
      <p:bgPr>
        <a:solidFill>
          <a:srgbClr val="F0AB00"/>
        </a:solidFill>
        <a:effectLst/>
      </p:bgPr>
    </p:bg>
    <p:spTree>
      <p:nvGrpSpPr>
        <p:cNvPr id="1" name=""/>
        <p:cNvGrpSpPr/>
        <p:nvPr/>
      </p:nvGrpSpPr>
      <p:grpSpPr>
        <a:xfrm>
          <a:off x="0" y="0"/>
          <a:ext cx="0" cy="0"/>
          <a:chOff x="0" y="0"/>
          <a:chExt cx="0" cy="0"/>
        </a:xfrm>
      </p:grpSpPr>
      <p:sp>
        <p:nvSpPr>
          <p:cNvPr id="11" name="Text Placeholder 4"/>
          <p:cNvSpPr>
            <a:spLocks noGrp="1"/>
          </p:cNvSpPr>
          <p:nvPr>
            <p:ph type="body" sz="quarter" idx="10" hasCustomPrompt="1"/>
          </p:nvPr>
        </p:nvSpPr>
        <p:spPr>
          <a:xfrm>
            <a:off x="441325" y="4805361"/>
            <a:ext cx="8053388" cy="242888"/>
          </a:xfrm>
        </p:spPr>
        <p:txBody>
          <a:bodyPr lIns="0">
            <a:normAutofit/>
          </a:bodyPr>
          <a:lstStyle>
            <a:lvl1pPr marL="0" indent="0" algn="l">
              <a:buNone/>
              <a:defRPr sz="900" b="0" cap="all"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Author names go here, author name, author name</a:t>
            </a:r>
          </a:p>
        </p:txBody>
      </p:sp>
      <p:sp>
        <p:nvSpPr>
          <p:cNvPr id="2" name="Title 1"/>
          <p:cNvSpPr>
            <a:spLocks noGrp="1"/>
          </p:cNvSpPr>
          <p:nvPr>
            <p:ph type="title" hasCustomPrompt="1"/>
          </p:nvPr>
        </p:nvSpPr>
        <p:spPr>
          <a:xfrm>
            <a:off x="440597" y="1638301"/>
            <a:ext cx="8054116" cy="2425700"/>
          </a:xfrm>
          <a:prstGeom prst="rect">
            <a:avLst/>
          </a:prstGeom>
        </p:spPr>
        <p:txBody>
          <a:bodyPr anchor="b" anchorCtr="0">
            <a:noAutofit/>
          </a:bodyPr>
          <a:lstStyle>
            <a:lvl1pPr algn="l">
              <a:defRPr sz="5400" b="1" i="0" cap="all">
                <a:solidFill>
                  <a:schemeClr val="tx1"/>
                </a:solidFill>
                <a:latin typeface="Arial Narrow" panose="020B0606020202030204" pitchFamily="34" charset="0"/>
                <a:cs typeface="Arial"/>
              </a:defRPr>
            </a:lvl1pPr>
          </a:lstStyle>
          <a:p>
            <a:r>
              <a:rPr lang="en-US"/>
              <a:t>SECTION TITLE </a:t>
            </a:r>
            <a:br>
              <a:rPr lang="en-US"/>
            </a:br>
            <a:r>
              <a:rPr lang="en-US"/>
              <a:t>GOES HERE</a:t>
            </a:r>
          </a:p>
        </p:txBody>
      </p:sp>
      <p:sp>
        <p:nvSpPr>
          <p:cNvPr id="3" name="Text Placeholder 2"/>
          <p:cNvSpPr>
            <a:spLocks noGrp="1"/>
          </p:cNvSpPr>
          <p:nvPr>
            <p:ph type="body" idx="1" hasCustomPrompt="1"/>
          </p:nvPr>
        </p:nvSpPr>
        <p:spPr>
          <a:xfrm>
            <a:off x="440597" y="4127500"/>
            <a:ext cx="8054116" cy="539243"/>
          </a:xfrm>
        </p:spPr>
        <p:txBody>
          <a:bodyPr lIns="0" rIns="0" anchor="b">
            <a:noAutofit/>
          </a:bodyPr>
          <a:lstStyle>
            <a:lvl1pPr marL="0" indent="0">
              <a:lnSpc>
                <a:spcPct val="100000"/>
              </a:lnSpc>
              <a:spcBef>
                <a:spcPts val="0"/>
              </a:spcBef>
              <a:spcAft>
                <a:spcPts val="0"/>
              </a:spcAft>
              <a:buNone/>
              <a:defRPr sz="2000" i="1" kern="1000" cap="none" spc="-50">
                <a:solidFill>
                  <a:schemeClr val="tx1"/>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Subhead goes here</a:t>
            </a:r>
          </a:p>
        </p:txBody>
      </p:sp>
      <p:pic>
        <p:nvPicPr>
          <p:cNvPr id="10" name="Picture 9" descr="Gold-Black.png">
            <a:extLst>
              <a:ext uri="{FF2B5EF4-FFF2-40B4-BE49-F238E27FC236}">
                <a16:creationId xmlns:a16="http://schemas.microsoft.com/office/drawing/2014/main" id="{B35725EA-F00C-44F5-A236-7C45ADC90885}"/>
              </a:ext>
            </a:extLst>
          </p:cNvPr>
          <p:cNvPicPr>
            <a:picLocks noChangeAspect="1"/>
          </p:cNvPicPr>
          <p:nvPr userDrawn="1"/>
        </p:nvPicPr>
        <p:blipFill>
          <a:blip r:embed="rId2"/>
          <a:stretch>
            <a:fillRect/>
          </a:stretch>
        </p:blipFill>
        <p:spPr>
          <a:xfrm>
            <a:off x="6703713" y="4844191"/>
            <a:ext cx="2056384" cy="166624"/>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EC3FF892-1113-4EF0-A058-F5DBE945909E}"/>
              </a:ext>
            </a:extLst>
          </p:cNvPr>
          <p:cNvPicPr>
            <a:picLocks noChangeAspect="1"/>
          </p:cNvPicPr>
          <p:nvPr userDrawn="1"/>
        </p:nvPicPr>
        <p:blipFill rotWithShape="1">
          <a:blip r:embed="rId3"/>
          <a:srcRect l="10362" t="15511"/>
          <a:stretch/>
        </p:blipFill>
        <p:spPr>
          <a:xfrm>
            <a:off x="440597" y="400049"/>
            <a:ext cx="1312876" cy="930153"/>
          </a:xfrm>
          <a:prstGeom prst="rect">
            <a:avLst/>
          </a:prstGeom>
        </p:spPr>
      </p:pic>
    </p:spTree>
    <p:extLst>
      <p:ext uri="{BB962C8B-B14F-4D97-AF65-F5344CB8AC3E}">
        <p14:creationId xmlns:p14="http://schemas.microsoft.com/office/powerpoint/2010/main" val="3119216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roken Do Not Us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solidFill>
                  <a:schemeClr val="tx1"/>
                </a:solidFill>
                <a:latin typeface="Arial Narrow" panose="020B0606020202030204" pitchFamily="34" charset="0"/>
                <a:cs typeface="Arial"/>
              </a:defRPr>
            </a:lvl1pPr>
            <a:lvl2pPr>
              <a:defRPr>
                <a:latin typeface="Arial Narrow" panose="020B0606020202030204" pitchFamily="34" charset="0"/>
                <a:cs typeface="Arial"/>
              </a:defRPr>
            </a:lvl2pPr>
            <a:lvl3pPr>
              <a:defRPr>
                <a:latin typeface="Arial Narrow" panose="020B0606020202030204" pitchFamily="34" charset="0"/>
                <a:cs typeface="Arial"/>
              </a:defRPr>
            </a:lvl3pPr>
            <a:lvl4pPr>
              <a:defRPr>
                <a:latin typeface="Arial Narrow" panose="020B0606020202030204" pitchFamily="34" charset="0"/>
                <a:cs typeface="Arial"/>
              </a:defRPr>
            </a:lvl4pPr>
            <a:lvl5pPr>
              <a:defRPr>
                <a:latin typeface="Arial Narrow" panose="020B0606020202030204" pitchFamily="34" charset="0"/>
                <a:cs typeface="Arial"/>
              </a:defRPr>
            </a:lvl5pPr>
          </a:lstStyle>
          <a:p>
            <a:pPr lvl="0"/>
            <a:r>
              <a:rPr lang="en-US" dirty="0"/>
              <a:t>Body text goes here</a:t>
            </a:r>
          </a:p>
          <a:p>
            <a:pPr lvl="1"/>
            <a:r>
              <a:rPr lang="en-US" dirty="0"/>
              <a:t>Second level</a:t>
            </a:r>
          </a:p>
          <a:p>
            <a:pPr lvl="2"/>
            <a:r>
              <a:rPr lang="en-US" dirty="0"/>
              <a:t>Third level</a:t>
            </a:r>
          </a:p>
          <a:p>
            <a:pPr lvl="3"/>
            <a:r>
              <a:rPr lang="en-US" dirty="0"/>
              <a:t>Fourth level</a:t>
            </a:r>
          </a:p>
          <a:p>
            <a:pPr lvl="4"/>
            <a:r>
              <a:rPr lang="en-US" dirty="0"/>
              <a:t>Fifth level</a:t>
            </a:r>
          </a:p>
          <a:p>
            <a:pPr lvl="0"/>
            <a:r>
              <a:rPr lang="en-US" b="1" dirty="0">
                <a:solidFill>
                  <a:srgbClr val="007A4D"/>
                </a:solidFill>
              </a:rPr>
              <a:t>Emphasis text</a:t>
            </a:r>
          </a:p>
          <a:p>
            <a:pPr lvl="1"/>
            <a:r>
              <a:rPr lang="en-US" b="1" dirty="0">
                <a:solidFill>
                  <a:srgbClr val="007A4D"/>
                </a:solidFill>
              </a:rPr>
              <a:t>Second level</a:t>
            </a:r>
          </a:p>
          <a:p>
            <a:pPr lvl="2"/>
            <a:r>
              <a:rPr lang="en-US" b="1" dirty="0">
                <a:solidFill>
                  <a:srgbClr val="007A4D"/>
                </a:solidFill>
              </a:rPr>
              <a:t>Third level</a:t>
            </a:r>
          </a:p>
          <a:p>
            <a:pPr lvl="3"/>
            <a:r>
              <a:rPr lang="en-US" b="1" dirty="0">
                <a:solidFill>
                  <a:srgbClr val="007A4D"/>
                </a:solidFill>
              </a:rPr>
              <a:t>Fourth level</a:t>
            </a:r>
          </a:p>
          <a:p>
            <a:pPr lvl="4"/>
            <a:r>
              <a:rPr lang="en-US" b="1" dirty="0">
                <a:solidFill>
                  <a:srgbClr val="007A4D"/>
                </a:solidFill>
              </a:rPr>
              <a:t>Fifth level</a:t>
            </a:r>
          </a:p>
          <a:p>
            <a:pPr lvl="4"/>
            <a:endParaRPr lang="en-US" dirty="0"/>
          </a:p>
        </p:txBody>
      </p:sp>
      <p:sp>
        <p:nvSpPr>
          <p:cNvPr id="13" name="Text Placeholder 4"/>
          <p:cNvSpPr>
            <a:spLocks noGrp="1"/>
          </p:cNvSpPr>
          <p:nvPr>
            <p:ph type="body" sz="quarter" idx="10" hasCustomPrompt="1"/>
          </p:nvPr>
        </p:nvSpPr>
        <p:spPr>
          <a:xfrm>
            <a:off x="441325" y="4805361"/>
            <a:ext cx="4579408" cy="287339"/>
          </a:xfrm>
        </p:spPr>
        <p:txBody>
          <a:bodyPr lIns="0" anchor="ctr" anchorCtr="0">
            <a:noAutofit/>
          </a:bodyPr>
          <a:lstStyle>
            <a:lvl1pPr marL="0" indent="0" algn="l">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a:t>NOTES AND SOURCE go here</a:t>
            </a:r>
          </a:p>
        </p:txBody>
      </p:sp>
      <p:pic>
        <p:nvPicPr>
          <p:cNvPr id="12" name="Picture 11" descr="Text&#10;&#10;Description automatically generated with medium confidence">
            <a:extLst>
              <a:ext uri="{FF2B5EF4-FFF2-40B4-BE49-F238E27FC236}">
                <a16:creationId xmlns:a16="http://schemas.microsoft.com/office/drawing/2014/main" id="{3124CBB4-412C-4DC5-88D1-9CF8268091B8}"/>
              </a:ext>
            </a:extLst>
          </p:cNvPr>
          <p:cNvPicPr>
            <a:picLocks noChangeAspect="1"/>
          </p:cNvPicPr>
          <p:nvPr userDrawn="1"/>
        </p:nvPicPr>
        <p:blipFill>
          <a:blip r:embed="rId2"/>
          <a:stretch>
            <a:fillRect/>
          </a:stretch>
        </p:blipFill>
        <p:spPr>
          <a:xfrm>
            <a:off x="7859726" y="205978"/>
            <a:ext cx="827074" cy="621683"/>
          </a:xfrm>
          <a:prstGeom prst="rect">
            <a:avLst/>
          </a:prstGeom>
        </p:spPr>
      </p:pic>
      <p:sp>
        <p:nvSpPr>
          <p:cNvPr id="5" name="Title Placeholder 1">
            <a:extLst>
              <a:ext uri="{FF2B5EF4-FFF2-40B4-BE49-F238E27FC236}">
                <a16:creationId xmlns:a16="http://schemas.microsoft.com/office/drawing/2014/main" id="{DCD9A09C-7E6D-6EF7-DF15-404127D80356}"/>
              </a:ext>
            </a:extLst>
          </p:cNvPr>
          <p:cNvSpPr>
            <a:spLocks noGrp="1"/>
          </p:cNvSpPr>
          <p:nvPr>
            <p:ph type="title"/>
          </p:nvPr>
        </p:nvSpPr>
        <p:spPr>
          <a:xfrm>
            <a:off x="457200" y="205979"/>
            <a:ext cx="8229600" cy="556021"/>
          </a:xfrm>
          <a:prstGeom prst="rect">
            <a:avLst/>
          </a:prstGeom>
        </p:spPr>
        <p:txBody>
          <a:bodyPr vert="horz" lIns="182880" tIns="45720" rIns="0" bIns="45720" rtlCol="0" anchor="ctr" anchorCtr="0">
            <a:normAutofit/>
          </a:bodyPr>
          <a:lstStyle/>
          <a:p>
            <a:r>
              <a:rPr lang="en-US" dirty="0"/>
              <a:t>Slide title goes here</a:t>
            </a:r>
          </a:p>
        </p:txBody>
      </p:sp>
    </p:spTree>
    <p:extLst>
      <p:ext uri="{BB962C8B-B14F-4D97-AF65-F5344CB8AC3E}">
        <p14:creationId xmlns:p14="http://schemas.microsoft.com/office/powerpoint/2010/main" val="1128554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13" name="Text Placeholder 4"/>
          <p:cNvSpPr>
            <a:spLocks noGrp="1"/>
          </p:cNvSpPr>
          <p:nvPr>
            <p:ph type="body" sz="quarter" idx="10" hasCustomPrompt="1"/>
          </p:nvPr>
        </p:nvSpPr>
        <p:spPr>
          <a:xfrm>
            <a:off x="441325" y="4805361"/>
            <a:ext cx="4579408" cy="287339"/>
          </a:xfrm>
        </p:spPr>
        <p:txBody>
          <a:bodyPr lIns="0" anchor="ctr" anchorCtr="0">
            <a:noAutofit/>
          </a:bodyPr>
          <a:lstStyle>
            <a:lvl1pPr marL="0" indent="0" algn="l">
              <a:buNone/>
              <a:defRPr sz="900" b="0" cap="none"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NOTES AND SOURCE go here</a:t>
            </a:r>
          </a:p>
        </p:txBody>
      </p:sp>
      <p:sp>
        <p:nvSpPr>
          <p:cNvPr id="7" name="Content Placeholder 2">
            <a:extLst>
              <a:ext uri="{FF2B5EF4-FFF2-40B4-BE49-F238E27FC236}">
                <a16:creationId xmlns:a16="http://schemas.microsoft.com/office/drawing/2014/main" id="{C403F27B-94F7-4DC4-AC19-343F8D6B40E5}"/>
              </a:ext>
            </a:extLst>
          </p:cNvPr>
          <p:cNvSpPr>
            <a:spLocks noGrp="1"/>
          </p:cNvSpPr>
          <p:nvPr>
            <p:ph idx="1" hasCustomPrompt="1"/>
          </p:nvPr>
        </p:nvSpPr>
        <p:spPr>
          <a:xfrm>
            <a:off x="457200" y="1200151"/>
            <a:ext cx="8229600" cy="1644649"/>
          </a:xfrm>
        </p:spPr>
        <p:txBody>
          <a:bodyPr/>
          <a:lstStyle>
            <a:lvl1pPr>
              <a:defRPr>
                <a:solidFill>
                  <a:schemeClr val="bg1">
                    <a:lumMod val="95000"/>
                  </a:schemeClr>
                </a:solidFill>
                <a:latin typeface="Arial Narrow" panose="020B0606020202030204" pitchFamily="34" charset="0"/>
                <a:cs typeface="Arial"/>
              </a:defRPr>
            </a:lvl1pPr>
            <a:lvl2pPr>
              <a:defRPr>
                <a:solidFill>
                  <a:schemeClr val="bg1">
                    <a:lumMod val="95000"/>
                  </a:schemeClr>
                </a:solidFill>
                <a:latin typeface="Arial Narrow" panose="020B0606020202030204" pitchFamily="34" charset="0"/>
                <a:cs typeface="Arial"/>
              </a:defRPr>
            </a:lvl2pPr>
            <a:lvl3pPr>
              <a:defRPr>
                <a:solidFill>
                  <a:schemeClr val="bg1">
                    <a:lumMod val="95000"/>
                  </a:schemeClr>
                </a:solidFill>
                <a:latin typeface="Arial Narrow" panose="020B0606020202030204" pitchFamily="34" charset="0"/>
                <a:cs typeface="Arial"/>
              </a:defRPr>
            </a:lvl3pPr>
            <a:lvl4pPr>
              <a:defRPr>
                <a:solidFill>
                  <a:schemeClr val="bg1">
                    <a:lumMod val="95000"/>
                  </a:schemeClr>
                </a:solidFill>
                <a:latin typeface="Arial Narrow" panose="020B0606020202030204" pitchFamily="34" charset="0"/>
                <a:cs typeface="Arial"/>
              </a:defRPr>
            </a:lvl4pPr>
            <a:lvl5pPr>
              <a:defRPr>
                <a:solidFill>
                  <a:schemeClr val="bg1">
                    <a:lumMod val="95000"/>
                  </a:schemeClr>
                </a:solidFill>
                <a:latin typeface="Arial Narrow" panose="020B0606020202030204" pitchFamily="34" charset="0"/>
                <a:cs typeface="Arial"/>
              </a:defRPr>
            </a:lvl5pPr>
          </a:lstStyle>
          <a:p>
            <a:pPr lvl="0"/>
            <a:r>
              <a:rPr lang="en-US" dirty="0"/>
              <a:t>Body text goes here</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Title Placeholder 1">
            <a:extLst>
              <a:ext uri="{FF2B5EF4-FFF2-40B4-BE49-F238E27FC236}">
                <a16:creationId xmlns:a16="http://schemas.microsoft.com/office/drawing/2014/main" id="{01929C60-BD38-17CD-A206-93C4EB88C82C}"/>
              </a:ext>
            </a:extLst>
          </p:cNvPr>
          <p:cNvSpPr>
            <a:spLocks noGrp="1"/>
          </p:cNvSpPr>
          <p:nvPr>
            <p:ph type="title"/>
          </p:nvPr>
        </p:nvSpPr>
        <p:spPr>
          <a:xfrm>
            <a:off x="457200" y="205979"/>
            <a:ext cx="8229600" cy="556021"/>
          </a:xfrm>
          <a:prstGeom prst="rect">
            <a:avLst/>
          </a:prstGeom>
        </p:spPr>
        <p:txBody>
          <a:bodyPr vert="horz" lIns="182880" tIns="45720" rIns="0" bIns="45720" rtlCol="0" anchor="ctr" anchorCtr="0">
            <a:normAutofit/>
          </a:bodyPr>
          <a:lstStyle>
            <a:lvl1pPr>
              <a:defRPr>
                <a:solidFill>
                  <a:schemeClr val="bg1">
                    <a:lumMod val="95000"/>
                  </a:schemeClr>
                </a:solidFill>
              </a:defRPr>
            </a:lvl1pPr>
          </a:lstStyle>
          <a:p>
            <a:r>
              <a:rPr lang="en-US" dirty="0"/>
              <a:t>Slide title goes here</a:t>
            </a:r>
          </a:p>
        </p:txBody>
      </p:sp>
      <p:sp>
        <p:nvSpPr>
          <p:cNvPr id="5" name="Content Placeholder 2">
            <a:extLst>
              <a:ext uri="{FF2B5EF4-FFF2-40B4-BE49-F238E27FC236}">
                <a16:creationId xmlns:a16="http://schemas.microsoft.com/office/drawing/2014/main" id="{2D1DB6B8-F306-4C63-95DC-8E2E8C4972C4}"/>
              </a:ext>
            </a:extLst>
          </p:cNvPr>
          <p:cNvSpPr>
            <a:spLocks noGrp="1"/>
          </p:cNvSpPr>
          <p:nvPr>
            <p:ph idx="11" hasCustomPrompt="1"/>
          </p:nvPr>
        </p:nvSpPr>
        <p:spPr>
          <a:xfrm>
            <a:off x="457200" y="2918884"/>
            <a:ext cx="8229600" cy="1644649"/>
          </a:xfrm>
        </p:spPr>
        <p:txBody>
          <a:bodyPr/>
          <a:lstStyle>
            <a:lvl1pPr>
              <a:defRPr b="1">
                <a:solidFill>
                  <a:srgbClr val="81C67B"/>
                </a:solidFill>
                <a:latin typeface="Arial Narrow" panose="020B0606020202030204" pitchFamily="34" charset="0"/>
                <a:cs typeface="Arial"/>
              </a:defRPr>
            </a:lvl1pPr>
            <a:lvl2pPr>
              <a:defRPr b="1">
                <a:solidFill>
                  <a:srgbClr val="81C67B"/>
                </a:solidFill>
                <a:latin typeface="Arial Narrow" panose="020B0606020202030204" pitchFamily="34" charset="0"/>
                <a:cs typeface="Arial"/>
              </a:defRPr>
            </a:lvl2pPr>
            <a:lvl3pPr>
              <a:defRPr b="1">
                <a:solidFill>
                  <a:srgbClr val="81C67B"/>
                </a:solidFill>
                <a:latin typeface="Arial Narrow" panose="020B0606020202030204" pitchFamily="34" charset="0"/>
                <a:cs typeface="Arial"/>
              </a:defRPr>
            </a:lvl3pPr>
            <a:lvl4pPr>
              <a:defRPr b="1">
                <a:solidFill>
                  <a:srgbClr val="81C67B"/>
                </a:solidFill>
                <a:latin typeface="Arial Narrow" panose="020B0606020202030204" pitchFamily="34" charset="0"/>
                <a:cs typeface="Arial"/>
              </a:defRPr>
            </a:lvl4pPr>
            <a:lvl5pPr>
              <a:defRPr b="1">
                <a:solidFill>
                  <a:srgbClr val="81C67B"/>
                </a:solidFill>
                <a:latin typeface="Arial Narrow" panose="020B0606020202030204" pitchFamily="34" charset="0"/>
                <a:cs typeface="Arial"/>
              </a:defRPr>
            </a:lvl5pPr>
          </a:lstStyle>
          <a:p>
            <a:pPr lvl="0"/>
            <a:r>
              <a:rPr lang="en-US" dirty="0"/>
              <a:t>Emphasis text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pic>
        <p:nvPicPr>
          <p:cNvPr id="3" name="Picture 2" descr="A yellow logo with a white background&#10;&#10;Description automatically generated">
            <a:extLst>
              <a:ext uri="{FF2B5EF4-FFF2-40B4-BE49-F238E27FC236}">
                <a16:creationId xmlns:a16="http://schemas.microsoft.com/office/drawing/2014/main" id="{EE10CB76-963A-C8D2-FEB3-42B0E4E5530B}"/>
              </a:ext>
            </a:extLst>
          </p:cNvPr>
          <p:cNvPicPr>
            <a:picLocks noChangeAspect="1"/>
          </p:cNvPicPr>
          <p:nvPr userDrawn="1"/>
        </p:nvPicPr>
        <p:blipFill>
          <a:blip r:embed="rId2"/>
          <a:stretch>
            <a:fillRect/>
          </a:stretch>
        </p:blipFill>
        <p:spPr>
          <a:xfrm>
            <a:off x="6915912" y="4663829"/>
            <a:ext cx="1770888" cy="428871"/>
          </a:xfrm>
          <a:prstGeom prst="rect">
            <a:avLst/>
          </a:prstGeom>
        </p:spPr>
      </p:pic>
    </p:spTree>
    <p:extLst>
      <p:ext uri="{BB962C8B-B14F-4D97-AF65-F5344CB8AC3E}">
        <p14:creationId xmlns:p14="http://schemas.microsoft.com/office/powerpoint/2010/main" val="3277937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lumn Titl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151335"/>
            <a:ext cx="4040188" cy="479822"/>
          </a:xfrm>
        </p:spPr>
        <p:txBody>
          <a:bodyPr anchor="b"/>
          <a:lstStyle>
            <a:lvl1pPr marL="0" indent="0">
              <a:buNone/>
              <a:defRPr sz="2400" b="1">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 goes here</a:t>
            </a:r>
          </a:p>
        </p:txBody>
      </p:sp>
      <p:sp>
        <p:nvSpPr>
          <p:cNvPr id="4" name="Content Placeholder 3"/>
          <p:cNvSpPr>
            <a:spLocks noGrp="1"/>
          </p:cNvSpPr>
          <p:nvPr>
            <p:ph sz="half" idx="2" hasCustomPrompt="1"/>
          </p:nvPr>
        </p:nvSpPr>
        <p:spPr>
          <a:xfrm>
            <a:off x="457200" y="1631156"/>
            <a:ext cx="4040188" cy="2963466"/>
          </a:xfrm>
        </p:spPr>
        <p:txBody>
          <a:bodyPr/>
          <a:lstStyle>
            <a:lvl1pPr>
              <a:defRPr sz="2400">
                <a:latin typeface="Arial Narrow" panose="020B0606020202030204" pitchFamily="34" charset="0"/>
              </a:defRPr>
            </a:lvl1pPr>
            <a:lvl2pPr>
              <a:defRPr sz="2000">
                <a:latin typeface="Arial Narrow" panose="020B0606020202030204" pitchFamily="34" charset="0"/>
              </a:defRPr>
            </a:lvl2pPr>
            <a:lvl3pPr>
              <a:defRPr sz="1800">
                <a:latin typeface="Arial Narrow" panose="020B0606020202030204" pitchFamily="34" charset="0"/>
              </a:defRPr>
            </a:lvl3pPr>
            <a:lvl4pPr>
              <a:defRPr sz="1600">
                <a:latin typeface="Arial Narrow" panose="020B0606020202030204" pitchFamily="34" charset="0"/>
              </a:defRPr>
            </a:lvl4pPr>
            <a:lvl5pPr>
              <a:defRPr sz="1600">
                <a:latin typeface="Arial Narrow" panose="020B0606020202030204" pitchFamily="34" charset="0"/>
              </a:defRPr>
            </a:lvl5pPr>
            <a:lvl6pPr>
              <a:defRPr sz="1600"/>
            </a:lvl6pPr>
            <a:lvl7pPr>
              <a:defRPr sz="1600"/>
            </a:lvl7pPr>
            <a:lvl8pPr>
              <a:defRPr sz="1600"/>
            </a:lvl8pPr>
            <a:lvl9pPr>
              <a:defRPr sz="1600"/>
            </a:lvl9pPr>
          </a:lstStyle>
          <a:p>
            <a:pPr lvl="0"/>
            <a:r>
              <a:rPr lang="en-US" dirty="0"/>
              <a:t>Body text goes here</a:t>
            </a:r>
          </a:p>
          <a:p>
            <a:pPr lvl="1"/>
            <a:r>
              <a:rPr lang="en-US" dirty="0"/>
              <a:t>Second level</a:t>
            </a:r>
          </a:p>
          <a:p>
            <a:pPr lvl="2"/>
            <a:r>
              <a:rPr lang="en-US" dirty="0"/>
              <a:t>Third level</a:t>
            </a:r>
          </a:p>
          <a:p>
            <a:pPr lvl="3"/>
            <a:r>
              <a:rPr lang="en-US" dirty="0"/>
              <a:t>Fourth level</a:t>
            </a:r>
          </a:p>
          <a:p>
            <a:pPr lvl="4"/>
            <a:r>
              <a:rPr lang="en-US" dirty="0"/>
              <a:t>Fifth level</a:t>
            </a:r>
          </a:p>
          <a:p>
            <a:pPr lvl="0"/>
            <a:r>
              <a:rPr lang="en-US" b="1" dirty="0">
                <a:solidFill>
                  <a:srgbClr val="007A4D"/>
                </a:solidFill>
              </a:rPr>
              <a:t>Emphasis text</a:t>
            </a:r>
          </a:p>
          <a:p>
            <a:pPr lvl="1"/>
            <a:r>
              <a:rPr lang="en-US" b="1" dirty="0">
                <a:solidFill>
                  <a:srgbClr val="007A4D"/>
                </a:solidFill>
              </a:rPr>
              <a:t>Second level</a:t>
            </a:r>
          </a:p>
          <a:p>
            <a:pPr lvl="2"/>
            <a:r>
              <a:rPr lang="en-US" b="1" dirty="0">
                <a:solidFill>
                  <a:srgbClr val="007A4D"/>
                </a:solidFill>
              </a:rPr>
              <a:t>Third level</a:t>
            </a:r>
            <a:endParaRPr lang="en-US" dirty="0"/>
          </a:p>
        </p:txBody>
      </p:sp>
      <p:sp>
        <p:nvSpPr>
          <p:cNvPr id="5" name="Text Placeholder 4"/>
          <p:cNvSpPr>
            <a:spLocks noGrp="1"/>
          </p:cNvSpPr>
          <p:nvPr>
            <p:ph type="body" sz="quarter" idx="3" hasCustomPrompt="1"/>
          </p:nvPr>
        </p:nvSpPr>
        <p:spPr>
          <a:xfrm>
            <a:off x="4645026" y="1151335"/>
            <a:ext cx="4041775" cy="479822"/>
          </a:xfrm>
        </p:spPr>
        <p:txBody>
          <a:bodyPr anchor="b"/>
          <a:lstStyle>
            <a:lvl1pPr marL="0" indent="0">
              <a:buNone/>
              <a:defRPr sz="2400" b="1">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 goes here</a:t>
            </a:r>
          </a:p>
        </p:txBody>
      </p:sp>
      <p:sp>
        <p:nvSpPr>
          <p:cNvPr id="6" name="Content Placeholder 5"/>
          <p:cNvSpPr>
            <a:spLocks noGrp="1"/>
          </p:cNvSpPr>
          <p:nvPr>
            <p:ph sz="quarter" idx="4" hasCustomPrompt="1"/>
          </p:nvPr>
        </p:nvSpPr>
        <p:spPr>
          <a:xfrm>
            <a:off x="4645026" y="1631156"/>
            <a:ext cx="4041775" cy="2963466"/>
          </a:xfrm>
        </p:spPr>
        <p:txBody>
          <a:bodyPr/>
          <a:lstStyle>
            <a:lvl1pPr>
              <a:defRPr sz="2400">
                <a:latin typeface="Arial Narrow" panose="020B0606020202030204" pitchFamily="34" charset="0"/>
              </a:defRPr>
            </a:lvl1pPr>
            <a:lvl2pPr>
              <a:defRPr sz="2000">
                <a:latin typeface="Arial Narrow" panose="020B0606020202030204" pitchFamily="34" charset="0"/>
              </a:defRPr>
            </a:lvl2pPr>
            <a:lvl3pPr>
              <a:defRPr sz="1800">
                <a:latin typeface="Arial Narrow" panose="020B0606020202030204" pitchFamily="34" charset="0"/>
              </a:defRPr>
            </a:lvl3pPr>
            <a:lvl4pPr>
              <a:defRPr sz="1600">
                <a:latin typeface="Arial Narrow" panose="020B0606020202030204" pitchFamily="34" charset="0"/>
              </a:defRPr>
            </a:lvl4pPr>
            <a:lvl5pPr>
              <a:defRPr sz="1600">
                <a:latin typeface="Arial Narrow" panose="020B0606020202030204" pitchFamily="34" charset="0"/>
              </a:defRPr>
            </a:lvl5pPr>
            <a:lvl6pPr>
              <a:defRPr sz="1600"/>
            </a:lvl6pPr>
            <a:lvl7pPr>
              <a:defRPr sz="1600"/>
            </a:lvl7pPr>
            <a:lvl8pPr>
              <a:defRPr sz="1600"/>
            </a:lvl8pPr>
            <a:lvl9pPr>
              <a:defRPr sz="1600"/>
            </a:lvl9pPr>
          </a:lstStyle>
          <a:p>
            <a:pPr lvl="0"/>
            <a:r>
              <a:rPr lang="en-US" dirty="0"/>
              <a:t>Body text goes here</a:t>
            </a:r>
          </a:p>
          <a:p>
            <a:pPr lvl="1"/>
            <a:r>
              <a:rPr lang="en-US" dirty="0"/>
              <a:t>Second level</a:t>
            </a:r>
          </a:p>
          <a:p>
            <a:pPr lvl="2"/>
            <a:r>
              <a:rPr lang="en-US" dirty="0"/>
              <a:t>Third level</a:t>
            </a:r>
          </a:p>
          <a:p>
            <a:pPr lvl="3"/>
            <a:r>
              <a:rPr lang="en-US" dirty="0"/>
              <a:t>Fourth level</a:t>
            </a:r>
          </a:p>
          <a:p>
            <a:pPr lvl="4"/>
            <a:r>
              <a:rPr lang="en-US" dirty="0"/>
              <a:t>Fifth level</a:t>
            </a:r>
          </a:p>
          <a:p>
            <a:pPr lvl="0"/>
            <a:r>
              <a:rPr lang="en-US" b="1" dirty="0">
                <a:solidFill>
                  <a:srgbClr val="007A4D"/>
                </a:solidFill>
              </a:rPr>
              <a:t>Emphasis text</a:t>
            </a:r>
          </a:p>
          <a:p>
            <a:pPr lvl="1"/>
            <a:r>
              <a:rPr lang="en-US" b="1" dirty="0">
                <a:solidFill>
                  <a:srgbClr val="007A4D"/>
                </a:solidFill>
              </a:rPr>
              <a:t>Second level</a:t>
            </a:r>
          </a:p>
          <a:p>
            <a:pPr lvl="2"/>
            <a:r>
              <a:rPr lang="en-US" b="1" dirty="0">
                <a:solidFill>
                  <a:srgbClr val="007A4D"/>
                </a:solidFill>
              </a:rPr>
              <a:t>Third level</a:t>
            </a:r>
            <a:endParaRPr lang="en-US" dirty="0"/>
          </a:p>
        </p:txBody>
      </p:sp>
      <p:sp>
        <p:nvSpPr>
          <p:cNvPr id="15" name="Text Placeholder 4"/>
          <p:cNvSpPr>
            <a:spLocks noGrp="1"/>
          </p:cNvSpPr>
          <p:nvPr>
            <p:ph type="body" sz="quarter" idx="10" hasCustomPrompt="1"/>
          </p:nvPr>
        </p:nvSpPr>
        <p:spPr>
          <a:xfrm>
            <a:off x="441325" y="4805361"/>
            <a:ext cx="4579408" cy="287339"/>
          </a:xfrm>
        </p:spPr>
        <p:txBody>
          <a:bodyPr lIns="0" anchor="ctr" anchorCtr="0">
            <a:noAutofit/>
          </a:bodyPr>
          <a:lstStyle>
            <a:lvl1pPr marL="0" indent="0" algn="l">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a:t>NOTES AND SOURCE go here</a:t>
            </a:r>
          </a:p>
        </p:txBody>
      </p:sp>
      <p:sp>
        <p:nvSpPr>
          <p:cNvPr id="8" name="Title Placeholder 1">
            <a:extLst>
              <a:ext uri="{FF2B5EF4-FFF2-40B4-BE49-F238E27FC236}">
                <a16:creationId xmlns:a16="http://schemas.microsoft.com/office/drawing/2014/main" id="{AD4BF526-CAB3-8D9D-9223-7F85EEF62182}"/>
              </a:ext>
            </a:extLst>
          </p:cNvPr>
          <p:cNvSpPr>
            <a:spLocks noGrp="1"/>
          </p:cNvSpPr>
          <p:nvPr>
            <p:ph type="title"/>
          </p:nvPr>
        </p:nvSpPr>
        <p:spPr>
          <a:xfrm>
            <a:off x="457200" y="205979"/>
            <a:ext cx="8229600" cy="556021"/>
          </a:xfrm>
          <a:prstGeom prst="rect">
            <a:avLst/>
          </a:prstGeom>
        </p:spPr>
        <p:txBody>
          <a:bodyPr vert="horz" lIns="182880" tIns="45720" rIns="0" bIns="45720" rtlCol="0" anchor="ctr" anchorCtr="0">
            <a:normAutofit/>
          </a:bodyPr>
          <a:lstStyle/>
          <a:p>
            <a:r>
              <a:rPr lang="en-US" dirty="0"/>
              <a:t>Slide title goes here</a:t>
            </a:r>
          </a:p>
        </p:txBody>
      </p:sp>
    </p:spTree>
    <p:extLst>
      <p:ext uri="{BB962C8B-B14F-4D97-AF65-F5344CB8AC3E}">
        <p14:creationId xmlns:p14="http://schemas.microsoft.com/office/powerpoint/2010/main" val="3738115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597819"/>
            <a:ext cx="7772400" cy="1102519"/>
          </a:xfrm>
          <a:prstGeom prst="rect">
            <a:avLst/>
          </a:prstGeom>
        </p:spPr>
        <p:txBody>
          <a:bodyPr>
            <a:noAutofit/>
          </a:bodyPr>
          <a:lstStyle>
            <a:lvl1pPr algn="ctr">
              <a:defRPr sz="4800">
                <a:latin typeface="Arial Narrow" panose="020B0606020202030204" pitchFamily="34" charset="0"/>
                <a:cs typeface="Arial"/>
              </a:defRPr>
            </a:lvl1pPr>
          </a:lstStyle>
          <a:p>
            <a:r>
              <a:rPr lang="en-US"/>
              <a:t>End slide title goes here</a:t>
            </a:r>
          </a:p>
        </p:txBody>
      </p:sp>
      <p:sp>
        <p:nvSpPr>
          <p:cNvPr id="3" name="Subtitle 2"/>
          <p:cNvSpPr>
            <a:spLocks noGrp="1"/>
          </p:cNvSpPr>
          <p:nvPr>
            <p:ph type="subTitle" idx="1" hasCustomPrompt="1"/>
          </p:nvPr>
        </p:nvSpPr>
        <p:spPr>
          <a:xfrm>
            <a:off x="1371600" y="3265393"/>
            <a:ext cx="6400800" cy="1205009"/>
          </a:xfrm>
        </p:spPr>
        <p:txBody>
          <a:bodyPr/>
          <a:lstStyle>
            <a:lvl1pPr marL="0" indent="0" algn="ctr">
              <a:buNone/>
              <a:defRPr>
                <a:solidFill>
                  <a:schemeClr val="tx1"/>
                </a:solidFill>
                <a:latin typeface="Arial Narrow" panose="020B0606020202030204" pitchFamily="34" charset="0"/>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Subhead or contact information goes here</a:t>
            </a:r>
          </a:p>
        </p:txBody>
      </p:sp>
      <p:sp>
        <p:nvSpPr>
          <p:cNvPr id="14" name="Text Placeholder 4"/>
          <p:cNvSpPr>
            <a:spLocks noGrp="1"/>
          </p:cNvSpPr>
          <p:nvPr>
            <p:ph type="body" sz="quarter" idx="10" hasCustomPrompt="1"/>
          </p:nvPr>
        </p:nvSpPr>
        <p:spPr>
          <a:xfrm>
            <a:off x="441325" y="4805361"/>
            <a:ext cx="4579408" cy="287339"/>
          </a:xfrm>
        </p:spPr>
        <p:txBody>
          <a:bodyPr lIns="0" anchor="ctr" anchorCtr="0">
            <a:noAutofit/>
          </a:bodyPr>
          <a:lstStyle>
            <a:lvl1pPr marL="0" indent="0" algn="l">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a:t>NOTES AND SOURCE go here</a:t>
            </a:r>
          </a:p>
        </p:txBody>
      </p:sp>
      <p:pic>
        <p:nvPicPr>
          <p:cNvPr id="8" name="Picture 7">
            <a:extLst>
              <a:ext uri="{FF2B5EF4-FFF2-40B4-BE49-F238E27FC236}">
                <a16:creationId xmlns:a16="http://schemas.microsoft.com/office/drawing/2014/main" id="{2802231C-9AB4-47B9-88E9-AED840D5EB56}"/>
              </a:ext>
            </a:extLst>
          </p:cNvPr>
          <p:cNvPicPr>
            <a:picLocks noChangeAspect="1"/>
          </p:cNvPicPr>
          <p:nvPr userDrawn="1"/>
        </p:nvPicPr>
        <p:blipFill>
          <a:blip r:embed="rId2"/>
          <a:srcRect/>
          <a:stretch/>
        </p:blipFill>
        <p:spPr>
          <a:xfrm>
            <a:off x="388559" y="-3517"/>
            <a:ext cx="1467076" cy="1100918"/>
          </a:xfrm>
          <a:prstGeom prst="rect">
            <a:avLst/>
          </a:prstGeom>
        </p:spPr>
      </p:pic>
    </p:spTree>
    <p:extLst>
      <p:ext uri="{BB962C8B-B14F-4D97-AF65-F5344CB8AC3E}">
        <p14:creationId xmlns:p14="http://schemas.microsoft.com/office/powerpoint/2010/main" val="192643560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556021"/>
          </a:xfrm>
          <a:prstGeom prst="rect">
            <a:avLst/>
          </a:prstGeom>
        </p:spPr>
        <p:txBody>
          <a:bodyPr vert="horz" lIns="182880" tIns="45720" rIns="0" bIns="45720" rtlCol="0" anchor="ctr" anchorCtr="0">
            <a:normAutofit/>
          </a:bodyPr>
          <a:lstStyle/>
          <a:p>
            <a:r>
              <a:rPr lang="en-US" dirty="0"/>
              <a:t>Slide title goes here</a:t>
            </a:r>
          </a:p>
        </p:txBody>
      </p:sp>
      <p:sp>
        <p:nvSpPr>
          <p:cNvPr id="3" name="Text Placeholder 2"/>
          <p:cNvSpPr>
            <a:spLocks noGrp="1"/>
          </p:cNvSpPr>
          <p:nvPr>
            <p:ph type="body" idx="1"/>
          </p:nvPr>
        </p:nvSpPr>
        <p:spPr>
          <a:xfrm>
            <a:off x="457200" y="982133"/>
            <a:ext cx="8229600" cy="3612490"/>
          </a:xfrm>
          <a:prstGeom prst="rect">
            <a:avLst/>
          </a:prstGeom>
        </p:spPr>
        <p:txBody>
          <a:bodyPr vert="horz" lIns="91440" tIns="45720" rIns="91440" bIns="45720" rtlCol="0">
            <a:normAutofit/>
          </a:bodyPr>
          <a:lstStyle/>
          <a:p>
            <a:pPr lvl="0"/>
            <a:r>
              <a:rPr lang="en-US" dirty="0"/>
              <a:t>Body text goes here</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0"/>
            <a:r>
              <a:rPr lang="en-US" b="1" dirty="0">
                <a:solidFill>
                  <a:srgbClr val="007A4D"/>
                </a:solidFill>
              </a:rPr>
              <a:t>Emphasis text</a:t>
            </a:r>
          </a:p>
          <a:p>
            <a:pPr lvl="1"/>
            <a:r>
              <a:rPr lang="en-US" b="1" dirty="0">
                <a:solidFill>
                  <a:srgbClr val="007A4D"/>
                </a:solidFill>
              </a:rPr>
              <a:t>Second level</a:t>
            </a:r>
          </a:p>
          <a:p>
            <a:pPr lvl="2"/>
            <a:r>
              <a:rPr lang="en-US" b="1" dirty="0">
                <a:solidFill>
                  <a:srgbClr val="007A4D"/>
                </a:solidFill>
              </a:rPr>
              <a:t>Third level</a:t>
            </a:r>
          </a:p>
          <a:p>
            <a:pPr lvl="3"/>
            <a:r>
              <a:rPr lang="en-US" b="1" dirty="0">
                <a:solidFill>
                  <a:srgbClr val="007A4D"/>
                </a:solidFill>
              </a:rPr>
              <a:t>Fourth level</a:t>
            </a:r>
          </a:p>
          <a:p>
            <a:pPr lvl="4"/>
            <a:r>
              <a:rPr lang="en-US" b="1" dirty="0">
                <a:solidFill>
                  <a:srgbClr val="007A4D"/>
                </a:solidFill>
              </a:rPr>
              <a:t>Fifth level</a:t>
            </a:r>
          </a:p>
          <a:p>
            <a:pPr lvl="1"/>
            <a:endParaRPr lang="en-US" dirty="0"/>
          </a:p>
        </p:txBody>
      </p:sp>
      <p:sp>
        <p:nvSpPr>
          <p:cNvPr id="9" name="Rectangle 8">
            <a:extLst>
              <a:ext uri="{FF2B5EF4-FFF2-40B4-BE49-F238E27FC236}">
                <a16:creationId xmlns:a16="http://schemas.microsoft.com/office/drawing/2014/main" id="{17BB00D5-3AAB-37DA-CF37-BFCC11177D7F}"/>
              </a:ext>
            </a:extLst>
          </p:cNvPr>
          <p:cNvSpPr/>
          <p:nvPr userDrawn="1"/>
        </p:nvSpPr>
        <p:spPr>
          <a:xfrm rot="5400000">
            <a:off x="226811" y="436365"/>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descr="A yellow symbol on a black background&#10;&#10;Description automatically generated">
            <a:extLst>
              <a:ext uri="{FF2B5EF4-FFF2-40B4-BE49-F238E27FC236}">
                <a16:creationId xmlns:a16="http://schemas.microsoft.com/office/drawing/2014/main" id="{E986991A-FF68-0166-FBEE-3077E384F45E}"/>
              </a:ext>
            </a:extLst>
          </p:cNvPr>
          <p:cNvPicPr>
            <a:picLocks noChangeAspect="1"/>
          </p:cNvPicPr>
          <p:nvPr userDrawn="1"/>
        </p:nvPicPr>
        <p:blipFill>
          <a:blip r:embed="rId14"/>
          <a:stretch>
            <a:fillRect/>
          </a:stretch>
        </p:blipFill>
        <p:spPr>
          <a:xfrm>
            <a:off x="6865748" y="4608070"/>
            <a:ext cx="1821051" cy="441019"/>
          </a:xfrm>
          <a:prstGeom prst="rect">
            <a:avLst/>
          </a:prstGeom>
        </p:spPr>
      </p:pic>
      <p:sp>
        <p:nvSpPr>
          <p:cNvPr id="6" name="Text Placeholder 4">
            <a:extLst>
              <a:ext uri="{FF2B5EF4-FFF2-40B4-BE49-F238E27FC236}">
                <a16:creationId xmlns:a16="http://schemas.microsoft.com/office/drawing/2014/main" id="{394167F1-5FB4-4853-A472-6F91BF877151}"/>
              </a:ext>
            </a:extLst>
          </p:cNvPr>
          <p:cNvSpPr txBox="1">
            <a:spLocks/>
          </p:cNvSpPr>
          <p:nvPr userDrawn="1"/>
        </p:nvSpPr>
        <p:spPr>
          <a:xfrm>
            <a:off x="441325" y="4805361"/>
            <a:ext cx="4579408" cy="287339"/>
          </a:xfrm>
          <a:prstGeom prst="rect">
            <a:avLst/>
          </a:prstGeom>
        </p:spPr>
        <p:txBody>
          <a:bodyPr lIns="0" anchor="ctr" anchorCtr="0">
            <a:noAutofit/>
          </a:bodyPr>
          <a:lstStyle>
            <a:lvl1pPr marL="0" indent="0" algn="l" defTabSz="457200" rtl="0" eaLnBrk="1" latinLnBrk="0" hangingPunct="1">
              <a:spcBef>
                <a:spcPct val="20000"/>
              </a:spcBef>
              <a:buFont typeface="Arial"/>
              <a:buNone/>
              <a:defRPr sz="900" b="0" kern="1200" cap="none" baseline="0">
                <a:solidFill>
                  <a:schemeClr val="tx1">
                    <a:lumMod val="75000"/>
                    <a:lumOff val="25000"/>
                  </a:schemeClr>
                </a:solidFill>
                <a:latin typeface="Arial Narrow" panose="020B0606020202030204" pitchFamily="34" charset="0"/>
                <a:ea typeface="+mn-ea"/>
                <a:cs typeface="Arial"/>
              </a:defRPr>
            </a:lvl1pPr>
            <a:lvl2pPr marL="457200" indent="0" algn="l" defTabSz="457200" rtl="0" eaLnBrk="1" latinLnBrk="0" hangingPunct="1">
              <a:spcBef>
                <a:spcPct val="20000"/>
              </a:spcBef>
              <a:buFont typeface="Arial"/>
              <a:buNone/>
              <a:defRPr sz="1800" kern="1200">
                <a:solidFill>
                  <a:schemeClr val="tx1">
                    <a:lumMod val="75000"/>
                    <a:lumOff val="25000"/>
                  </a:schemeClr>
                </a:solidFill>
                <a:latin typeface="Arial Narrow" panose="020B0606020202030204" pitchFamily="34" charset="0"/>
                <a:ea typeface="+mn-ea"/>
                <a:cs typeface="Arial"/>
              </a:defRPr>
            </a:lvl2pPr>
            <a:lvl3pPr marL="914400" indent="0" algn="l" defTabSz="457200" rtl="0" eaLnBrk="1" latinLnBrk="0" hangingPunct="1">
              <a:spcBef>
                <a:spcPct val="20000"/>
              </a:spcBef>
              <a:buFont typeface="Arial"/>
              <a:buNone/>
              <a:defRPr sz="1800" kern="1200">
                <a:solidFill>
                  <a:schemeClr val="tx1">
                    <a:lumMod val="75000"/>
                    <a:lumOff val="25000"/>
                  </a:schemeClr>
                </a:solidFill>
                <a:latin typeface="Arial Narrow" panose="020B0606020202030204" pitchFamily="34" charset="0"/>
                <a:ea typeface="+mn-ea"/>
                <a:cs typeface="Arial"/>
              </a:defRPr>
            </a:lvl3pPr>
            <a:lvl4pPr marL="1371600" indent="0" algn="l" defTabSz="457200" rtl="0" eaLnBrk="1" latinLnBrk="0" hangingPunct="1">
              <a:spcBef>
                <a:spcPct val="20000"/>
              </a:spcBef>
              <a:buFont typeface="Arial"/>
              <a:buNone/>
              <a:defRPr sz="1600" kern="1200">
                <a:solidFill>
                  <a:schemeClr val="tx1">
                    <a:lumMod val="75000"/>
                    <a:lumOff val="25000"/>
                  </a:schemeClr>
                </a:solidFill>
                <a:latin typeface="Arial Narrow" panose="020B0606020202030204" pitchFamily="34" charset="0"/>
                <a:ea typeface="+mn-ea"/>
                <a:cs typeface="Arial"/>
              </a:defRPr>
            </a:lvl4pPr>
            <a:lvl5pPr marL="1828800" indent="0" algn="l" defTabSz="457200" rtl="0" eaLnBrk="1" latinLnBrk="0" hangingPunct="1">
              <a:spcBef>
                <a:spcPct val="20000"/>
              </a:spcBef>
              <a:buFont typeface="Arial"/>
              <a:buNone/>
              <a:defRPr sz="1200" kern="1200">
                <a:solidFill>
                  <a:schemeClr val="tx1">
                    <a:lumMod val="75000"/>
                    <a:lumOff val="25000"/>
                  </a:schemeClr>
                </a:solidFill>
                <a:latin typeface="Arial Narrow" panose="020B0606020202030204"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1200" cap="none" spc="0" normalizeH="0" baseline="0" noProof="0">
                <a:ln>
                  <a:noFill/>
                </a:ln>
                <a:solidFill>
                  <a:prstClr val="black">
                    <a:lumMod val="75000"/>
                    <a:lumOff val="25000"/>
                  </a:prstClr>
                </a:solidFill>
                <a:effectLst/>
                <a:uLnTx/>
                <a:uFillTx/>
                <a:latin typeface="Arial Narrow" panose="020B0606020202030204" pitchFamily="34" charset="0"/>
                <a:ea typeface="+mn-ea"/>
                <a:cs typeface="Arial"/>
              </a:rPr>
              <a:t>NOTES AND SOURCE go here</a:t>
            </a:r>
          </a:p>
        </p:txBody>
      </p:sp>
    </p:spTree>
    <p:extLst>
      <p:ext uri="{BB962C8B-B14F-4D97-AF65-F5344CB8AC3E}">
        <p14:creationId xmlns:p14="http://schemas.microsoft.com/office/powerpoint/2010/main" val="6116797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xStyles>
    <p:titleStyle>
      <a:lvl1pPr algn="l" defTabSz="457200" rtl="0" eaLnBrk="1" latinLnBrk="0" hangingPunct="1">
        <a:spcBef>
          <a:spcPct val="0"/>
        </a:spcBef>
        <a:buNone/>
        <a:defRPr sz="4200" b="1" kern="1200" cap="all">
          <a:solidFill>
            <a:schemeClr val="tx1"/>
          </a:solidFill>
          <a:latin typeface="Arial Narrow" panose="020B0606020202030204" pitchFamily="34" charset="0"/>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lumMod val="75000"/>
              <a:lumOff val="25000"/>
            </a:schemeClr>
          </a:solidFill>
          <a:latin typeface="Arial Narrow" panose="020B0606020202030204" pitchFamily="34" charset="0"/>
          <a:ea typeface="+mn-ea"/>
          <a:cs typeface="Arial"/>
        </a:defRPr>
      </a:lvl1pPr>
      <a:lvl2pPr marL="742950" indent="-285750" algn="l" defTabSz="457200" rtl="0" eaLnBrk="1" latinLnBrk="0" hangingPunct="1">
        <a:spcBef>
          <a:spcPct val="20000"/>
        </a:spcBef>
        <a:buFont typeface="Arial"/>
        <a:buChar char="–"/>
        <a:defRPr sz="1800" kern="1200">
          <a:solidFill>
            <a:schemeClr val="tx1">
              <a:lumMod val="75000"/>
              <a:lumOff val="25000"/>
            </a:schemeClr>
          </a:solidFill>
          <a:latin typeface="Arial Narrow" panose="020B0606020202030204" pitchFamily="34" charset="0"/>
          <a:ea typeface="+mn-ea"/>
          <a:cs typeface="Arial"/>
        </a:defRPr>
      </a:lvl2pPr>
      <a:lvl3pPr marL="1143000" indent="-228600" algn="l" defTabSz="457200" rtl="0" eaLnBrk="1" latinLnBrk="0" hangingPunct="1">
        <a:spcBef>
          <a:spcPct val="20000"/>
        </a:spcBef>
        <a:buFont typeface="Arial"/>
        <a:buChar char="•"/>
        <a:defRPr sz="1800" kern="1200">
          <a:solidFill>
            <a:schemeClr val="tx1">
              <a:lumMod val="75000"/>
              <a:lumOff val="25000"/>
            </a:schemeClr>
          </a:solidFill>
          <a:latin typeface="Arial Narrow" panose="020B0606020202030204" pitchFamily="34" charset="0"/>
          <a:ea typeface="+mn-ea"/>
          <a:cs typeface="Arial"/>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Arial Narrow" panose="020B0606020202030204" pitchFamily="34" charset="0"/>
          <a:ea typeface="+mn-ea"/>
          <a:cs typeface="Arial"/>
        </a:defRPr>
      </a:lvl4pPr>
      <a:lvl5pPr marL="2057400" indent="-228600" algn="l" defTabSz="457200" rtl="0" eaLnBrk="1" latinLnBrk="0" hangingPunct="1">
        <a:spcBef>
          <a:spcPct val="20000"/>
        </a:spcBef>
        <a:buFont typeface="Arial"/>
        <a:buChar char="»"/>
        <a:defRPr sz="1200" kern="1200">
          <a:solidFill>
            <a:schemeClr val="tx1">
              <a:lumMod val="75000"/>
              <a:lumOff val="25000"/>
            </a:schemeClr>
          </a:solidFill>
          <a:latin typeface="Arial Narrow" panose="020B0606020202030204"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2">
          <p15:clr>
            <a:srgbClr val="F26B43"/>
          </p15:clr>
        </p15:guide>
        <p15:guide id="2" pos="2880">
          <p15:clr>
            <a:srgbClr val="F26B43"/>
          </p15:clr>
        </p15:guide>
        <p15:guide id="3" orient="horz" pos="172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9.jpg"/><Relationship Id="rId7" Type="http://schemas.openxmlformats.org/officeDocument/2006/relationships/image" Target="../media/image48.sv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9.jpg"/><Relationship Id="rId7" Type="http://schemas.openxmlformats.org/officeDocument/2006/relationships/image" Target="../media/image48.sv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50.sv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9.jp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9.jpg"/><Relationship Id="rId7"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64.png"/><Relationship Id="rId3" Type="http://schemas.openxmlformats.org/officeDocument/2006/relationships/image" Target="../media/image9.jpg"/><Relationship Id="rId7" Type="http://schemas.openxmlformats.org/officeDocument/2006/relationships/image" Target="../media/image59.svg"/><Relationship Id="rId12" Type="http://schemas.openxmlformats.org/officeDocument/2006/relationships/image" Target="../media/image63.sv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image" Target="../media/image57.svg"/><Relationship Id="rId10" Type="http://schemas.openxmlformats.org/officeDocument/2006/relationships/image" Target="../media/image61.svg"/><Relationship Id="rId4" Type="http://schemas.openxmlformats.org/officeDocument/2006/relationships/image" Target="../media/image56.png"/><Relationship Id="rId9" Type="http://schemas.openxmlformats.org/officeDocument/2006/relationships/image" Target="../media/image60.png"/><Relationship Id="rId14" Type="http://schemas.openxmlformats.org/officeDocument/2006/relationships/image" Target="../media/image65.svg"/></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hyperlink" Target="https://climatetechvc.substack.com/p/-the-climate-capital-stack"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hyperlink" Target="https://climatetechvc.substack.com/p/-the-climate-capital-stack"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hyperlink" Target="https://climatetechvc.substack.com/p/-the-climate-capital-stac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hyperlink" Target="https://climatetechvc.substack.com/p/-the-climate-capital-stack"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hyperlink" Target="https://climatetechvc.substack.com/p/-the-climate-capital-stack"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hyperlink" Target="https://climatetechvc.substack.com/p/-the-climate-capital-stac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22.sv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9.jp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29.xml"/><Relationship Id="rId16" Type="http://schemas.openxmlformats.org/officeDocument/2006/relationships/image" Target="../media/image77.png"/><Relationship Id="rId1" Type="http://schemas.openxmlformats.org/officeDocument/2006/relationships/slideLayout" Target="../slideLayouts/slideLayout11.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hyperlink" Target="https://climatetechvc.substack.com/p/-the-climate-capital-stack" TargetMode="External"/><Relationship Id="rId9" Type="http://schemas.openxmlformats.org/officeDocument/2006/relationships/image" Target="../media/image70.jpeg"/><Relationship Id="rId1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9.jpg"/><Relationship Id="rId7" Type="http://schemas.openxmlformats.org/officeDocument/2006/relationships/image" Target="../media/image81.sv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 Id="rId9" Type="http://schemas.openxmlformats.org/officeDocument/2006/relationships/image" Target="../media/image83.svg"/></Relationships>
</file>

<file path=ppt/slides/_rels/slide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9.jpg"/><Relationship Id="rId7" Type="http://schemas.openxmlformats.org/officeDocument/2006/relationships/image" Target="../media/image81.sv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 Id="rId9" Type="http://schemas.openxmlformats.org/officeDocument/2006/relationships/image" Target="../media/image83.svg"/></Relationships>
</file>

<file path=ppt/slides/_rels/slide3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hyperlink" Target="https://www.cleanenergyworks.org/2022/01/01/introduction-to-inclusive-utility-investments/"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9.jpg"/><Relationship Id="rId7" Type="http://schemas.openxmlformats.org/officeDocument/2006/relationships/image" Target="../media/image81.sv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 Id="rId9" Type="http://schemas.openxmlformats.org/officeDocument/2006/relationships/image" Target="../media/image83.svg"/></Relationships>
</file>

<file path=ppt/slides/_rels/slide37.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hyperlink" Target="https://mi-psc.force.com/sfc/servlet.shepherd/version/download/0688y000001oecmAAA?ct=t(EMAIL_CAMPAIGN_1_10_2022_9_27_COPY_01)&amp;mc_cid=3edc6c9a98&amp;mc_eid=b7b11a2489" TargetMode="External"/><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hyperlink" Target="https://mobile.twitter.com/DTE_Energy/photo" TargetMode="External"/><Relationship Id="rId5" Type="http://schemas.openxmlformats.org/officeDocument/2006/relationships/image" Target="../media/image85.png"/><Relationship Id="rId4" Type="http://schemas.openxmlformats.org/officeDocument/2006/relationships/image" Target="../media/image84.jpeg"/></Relationships>
</file>

<file path=ppt/slides/_rels/slide3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7.xml"/><Relationship Id="rId1" Type="http://schemas.openxmlformats.org/officeDocument/2006/relationships/slideLayout" Target="../slideLayouts/slideLayout11.xml"/><Relationship Id="rId5" Type="http://schemas.openxmlformats.org/officeDocument/2006/relationships/hyperlink" Target="https://aglf.memberclicks.net/assets/docs/municipal_lease_financing.pdf" TargetMode="External"/><Relationship Id="rId4" Type="http://schemas.openxmlformats.org/officeDocument/2006/relationships/hyperlink" Target="http://Sohttps:/www.energy.gov/eere/slsc/leasing-arrangements"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9.jpg"/><Relationship Id="rId7" Type="http://schemas.openxmlformats.org/officeDocument/2006/relationships/image" Target="../media/image81.sv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 Id="rId9" Type="http://schemas.openxmlformats.org/officeDocument/2006/relationships/image" Target="../media/image83.svg"/></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9.jp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3.xml"/><Relationship Id="rId16" Type="http://schemas.openxmlformats.org/officeDocument/2006/relationships/image" Target="../media/image34.svg"/><Relationship Id="rId1" Type="http://schemas.openxmlformats.org/officeDocument/2006/relationships/slideLayout" Target="../slideLayouts/slideLayout11.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hyperlink" Target="https://www.investopedia.com/terms/r/rateofreturn.asp#:~:text=A%20rate%20of%20return%20(RoR)%20is%20the%20net%20gain%20or,of%20the%20investment's%20initial%20cost" TargetMode="External"/><Relationship Id="rId9" Type="http://schemas.openxmlformats.org/officeDocument/2006/relationships/image" Target="../media/image27.png"/><Relationship Id="rId14" Type="http://schemas.openxmlformats.org/officeDocument/2006/relationships/image" Target="../media/image32.svg"/></Relationships>
</file>

<file path=ppt/slides/_rels/slide4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9.jpg"/><Relationship Id="rId7" Type="http://schemas.openxmlformats.org/officeDocument/2006/relationships/image" Target="../media/image81.sv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 Id="rId9" Type="http://schemas.openxmlformats.org/officeDocument/2006/relationships/image" Target="../media/image83.svg"/></Relationships>
</file>

<file path=ppt/slides/_rels/slide4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9.jpg"/><Relationship Id="rId7" Type="http://schemas.openxmlformats.org/officeDocument/2006/relationships/image" Target="../media/image81.sv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 Id="rId9" Type="http://schemas.openxmlformats.org/officeDocument/2006/relationships/image" Target="../media/image83.svg"/></Relationships>
</file>

<file path=ppt/slides/_rels/slide4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8" Type="http://schemas.openxmlformats.org/officeDocument/2006/relationships/hyperlink" Target="https://nam04.safelinks.protection.outlook.com/?url=https%3A%2F%2Fcure100.org%2Fresources%2F&amp;data=04%7C01%7CMichelle.Levinson%40wri.org%7C2fe8b1c7635041f8080a08da11072f91%7C476bac1f36b24ad98699cda6bad1f862%7C0%7C0%7C637841019912643530%7CUnknown%7CTWFpbGZsb3d8eyJWIjoiMC4wLjAwMDAiLCJQIjoiV2luMzIiLCJBTiI6Ik1haWwiLCJXVCI6Mn0%3D%7C3000&amp;sdata=om%2BYYWZK2%2FKgCQRbo5tFAtfVdUmS3w7XStpcFBK9Ddc%3D&amp;reserved=0" TargetMode="External"/><Relationship Id="rId3" Type="http://schemas.openxmlformats.org/officeDocument/2006/relationships/image" Target="../media/image9.jpg"/><Relationship Id="rId7" Type="http://schemas.openxmlformats.org/officeDocument/2006/relationships/hyperlink" Target="https://nam04.safelinks.protection.outlook.com/?url=https%3A%2F%2Fwww.oregon.gov%2Fenergy%2Fenergy-oregon%2FPages%2FFleets.aspx%3F_cldee%3DZ2VyaWsua3JhbnNreUBzdGF0ZS5vci51cw%253d%253d%26recipientid%3Dcontact-c7975241af05ea11a98b001dd800ba25-5e2f746be2394ca58c3dbf66cdca1250%26esid%3D0fa8dfd4-037e-ec11-8d20-001dd8036866&amp;data=04%7C01%7CMichelle.Levinson%40wri.org%7C2fe8b1c7635041f8080a08da11072f91%7C476bac1f36b24ad98699cda6bad1f862%7C0%7C0%7C637841019912643530%7CUnknown%7CTWFpbGZsb3d8eyJWIjoiMC4wLjAwMDAiLCJQIjoiV2luMzIiLCJBTiI6Ik1haWwiLCJXVCI6Mn0%3D%7C3000&amp;sdata=3%2FggUIvb1SwnDJ8NPEi5odPVSdE3YGM2CG020qBZzco%3D&amp;reserved=0" TargetMode="External"/><Relationship Id="rId12" Type="http://schemas.openxmlformats.org/officeDocument/2006/relationships/hyperlink" Target="https://www.wri.org/insights/how-help-your-community-fund-electric-school-buses-us" TargetMode="External"/><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hyperlink" Target="https://nam04.safelinks.protection.outlook.com/?url=https%3A%2F%2Fatlaspolicy.com%2Ffleet-procurement-analysis-tool%2F&amp;data=04%7C01%7CMichelle.Levinson%40wri.org%7C2fe8b1c7635041f8080a08da11072f91%7C476bac1f36b24ad98699cda6bad1f862%7C0%7C0%7C637841019912643530%7CUnknown%7CTWFpbGZsb3d8eyJWIjoiMC4wLjAwMDAiLCJQIjoiV2luMzIiLCJBTiI6Ik1haWwiLCJXVCI6Mn0%3D%7C3000&amp;sdata=iWCmauL%2FIEX3FBbf%2Bw9mJHr8oPPfPzi9s54K1b4aRl4%3D&amp;reserved=0" TargetMode="External"/><Relationship Id="rId11" Type="http://schemas.openxmlformats.org/officeDocument/2006/relationships/hyperlink" Target="https://cityrenewables.org/ffold" TargetMode="External"/><Relationship Id="rId5" Type="http://schemas.openxmlformats.org/officeDocument/2006/relationships/hyperlink" Target="https://nam04.safelinks.protection.outlook.com/?url=https%3A%2F%2Fatlaspolicy.com%2Fdashboard-for-rapid-vehicle-electrification-drve%2F&amp;data=04%7C01%7CMichelle.Levinson%40wri.org%7C2fe8b1c7635041f8080a08da11072f91%7C476bac1f36b24ad98699cda6bad1f862%7C0%7C0%7C637841019912643530%7CUnknown%7CTWFpbGZsb3d8eyJWIjoiMC4wLjAwMDAiLCJQIjoiV2luMzIiLCJBTiI6Ik1haWwiLCJXVCI6Mn0%3D%7C3000&amp;sdata=a8sq%2F%2F3CbSrCTejP0n0758Aye0Vzh3AXoZ425mTQeeg%3D&amp;reserved=0" TargetMode="External"/><Relationship Id="rId10" Type="http://schemas.openxmlformats.org/officeDocument/2006/relationships/hyperlink" Target="https://www.epa.gov/cleanschoolbus" TargetMode="External"/><Relationship Id="rId4" Type="http://schemas.openxmlformats.org/officeDocument/2006/relationships/hyperlink" Target="https://nam04.safelinks.protection.outlook.com/?url=https%3A%2F%2Fcaliforniahvip.org%2Ftco%2F&amp;data=04%7C01%7CMichelle.Levinson%40wri.org%7C2fe8b1c7635041f8080a08da11072f91%7C476bac1f36b24ad98699cda6bad1f862%7C0%7C0%7C637841019912643530%7CUnknown%7CTWFpbGZsb3d8eyJWIjoiMC4wLjAwMDAiLCJQIjoiV2luMzIiLCJBTiI6Ik1haWwiLCJXVCI6Mn0%3D%7C3000&amp;sdata=S4ygFd%2BXO4l8LObZFSeF4a95UWh213fiUlmAh%2FLqKXE%3D&amp;reserved=0" TargetMode="External"/><Relationship Id="rId9" Type="http://schemas.openxmlformats.org/officeDocument/2006/relationships/hyperlink" Target="https://www.wri.org/initiatives/electric-school-bus-initiative/apply-epa-progra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9.jp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www.investopedia.com/terms/r/rateofreturn.asp#:~:text=A%20rate%20of%20return%20(RoR)%20is%20the%20net%20gain%20or,of%20the%20investment's%20initial%20cos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44.sv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FA4D2-35EA-42C3-BAEF-3DEAB1C977CB}"/>
              </a:ext>
            </a:extLst>
          </p:cNvPr>
          <p:cNvSpPr>
            <a:spLocks noGrp="1"/>
          </p:cNvSpPr>
          <p:nvPr>
            <p:ph type="title"/>
          </p:nvPr>
        </p:nvSpPr>
        <p:spPr/>
        <p:txBody>
          <a:bodyPr/>
          <a:lstStyle/>
          <a:p>
            <a:r>
              <a:rPr lang="en-US" dirty="0">
                <a:latin typeface="Arial Narrow"/>
                <a:cs typeface="Arial"/>
              </a:rPr>
              <a:t>Considering An Electric School Bus?</a:t>
            </a:r>
            <a:endParaRPr lang="en-US" dirty="0"/>
          </a:p>
        </p:txBody>
      </p:sp>
      <p:sp>
        <p:nvSpPr>
          <p:cNvPr id="4" name="Text Placeholder 3">
            <a:extLst>
              <a:ext uri="{FF2B5EF4-FFF2-40B4-BE49-F238E27FC236}">
                <a16:creationId xmlns:a16="http://schemas.microsoft.com/office/drawing/2014/main" id="{4C4B1728-0D03-4EF9-929A-07E9824F8A71}"/>
              </a:ext>
            </a:extLst>
          </p:cNvPr>
          <p:cNvSpPr>
            <a:spLocks noGrp="1"/>
          </p:cNvSpPr>
          <p:nvPr>
            <p:ph type="body" idx="1"/>
          </p:nvPr>
        </p:nvSpPr>
        <p:spPr/>
        <p:txBody>
          <a:bodyPr/>
          <a:lstStyle/>
          <a:p>
            <a:endParaRPr lang="en-US" b="1" cap="all" dirty="0">
              <a:latin typeface="Arial Narrow"/>
            </a:endParaRPr>
          </a:p>
          <a:p>
            <a:r>
              <a:rPr lang="en-US" dirty="0"/>
              <a:t>The Economics: What you need to know</a:t>
            </a:r>
          </a:p>
        </p:txBody>
      </p:sp>
    </p:spTree>
    <p:extLst>
      <p:ext uri="{BB962C8B-B14F-4D97-AF65-F5344CB8AC3E}">
        <p14:creationId xmlns:p14="http://schemas.microsoft.com/office/powerpoint/2010/main" val="2377286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205979"/>
            <a:ext cx="8229600" cy="538901"/>
          </a:xfrm>
        </p:spPr>
        <p:txBody>
          <a:bodyPr>
            <a:normAutofit fontScale="90000"/>
          </a:bodyPr>
          <a:lstStyle/>
          <a:p>
            <a:r>
              <a:rPr lang="en-US" sz="4400" cap="none" dirty="0"/>
              <a:t>WHEN ALL DOLLARS NOT EQUAL</a:t>
            </a:r>
            <a:endParaRPr lang="en-US"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sp>
        <p:nvSpPr>
          <p:cNvPr id="25" name="TextBox 24">
            <a:extLst>
              <a:ext uri="{FF2B5EF4-FFF2-40B4-BE49-F238E27FC236}">
                <a16:creationId xmlns:a16="http://schemas.microsoft.com/office/drawing/2014/main" id="{3E0E60A0-07BA-8965-8361-2123E4597E5A}"/>
              </a:ext>
            </a:extLst>
          </p:cNvPr>
          <p:cNvSpPr txBox="1"/>
          <p:nvPr/>
        </p:nvSpPr>
        <p:spPr>
          <a:xfrm rot="1184156">
            <a:off x="2708739" y="1859527"/>
            <a:ext cx="1402948" cy="646331"/>
          </a:xfrm>
          <a:prstGeom prst="rect">
            <a:avLst/>
          </a:prstGeom>
          <a:noFill/>
          <a:ln>
            <a:noFill/>
          </a:ln>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w="0"/>
                <a:solidFill>
                  <a:srgbClr val="009CCC"/>
                </a:solidFill>
                <a:effectLst>
                  <a:outerShdw blurRad="38100" dist="25400" dir="5400000" algn="ctr" rotWithShape="0">
                    <a:srgbClr val="6E747A">
                      <a:alpha val="43000"/>
                    </a:srgbClr>
                  </a:outerShdw>
                </a:effectLst>
                <a:uLnTx/>
                <a:uFillTx/>
                <a:latin typeface="Arial Narrow" panose="020B0606020202030204" pitchFamily="34" charset="0"/>
              </a:rPr>
              <a:t>Rebate</a:t>
            </a:r>
          </a:p>
        </p:txBody>
      </p:sp>
      <p:sp>
        <p:nvSpPr>
          <p:cNvPr id="26" name="TextBox 25">
            <a:extLst>
              <a:ext uri="{FF2B5EF4-FFF2-40B4-BE49-F238E27FC236}">
                <a16:creationId xmlns:a16="http://schemas.microsoft.com/office/drawing/2014/main" id="{A46E3EAD-B26E-6B4C-681B-3822C5533E30}"/>
              </a:ext>
            </a:extLst>
          </p:cNvPr>
          <p:cNvSpPr txBox="1"/>
          <p:nvPr/>
        </p:nvSpPr>
        <p:spPr>
          <a:xfrm>
            <a:off x="1907852" y="2543622"/>
            <a:ext cx="782587" cy="400110"/>
          </a:xfrm>
          <a:prstGeom prst="rect">
            <a:avLst/>
          </a:prstGeom>
          <a:noFill/>
          <a:ln>
            <a:noFill/>
          </a:ln>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w="0"/>
                <a:solidFill>
                  <a:srgbClr val="C51F24"/>
                </a:solidFill>
                <a:effectLst>
                  <a:outerShdw blurRad="38100" dist="25400" dir="5400000" algn="ctr" rotWithShape="0">
                    <a:srgbClr val="6E747A">
                      <a:alpha val="43000"/>
                    </a:srgbClr>
                  </a:outerShdw>
                </a:effectLst>
                <a:uLnTx/>
                <a:uFillTx/>
                <a:latin typeface="Arial Narrow" panose="020B0606020202030204" pitchFamily="34" charset="0"/>
              </a:rPr>
              <a:t>Award</a:t>
            </a:r>
          </a:p>
        </p:txBody>
      </p:sp>
      <p:sp>
        <p:nvSpPr>
          <p:cNvPr id="27" name="TextBox 26">
            <a:extLst>
              <a:ext uri="{FF2B5EF4-FFF2-40B4-BE49-F238E27FC236}">
                <a16:creationId xmlns:a16="http://schemas.microsoft.com/office/drawing/2014/main" id="{2B6B5E7D-5F39-A4EE-C921-8C0B4E65B1D6}"/>
              </a:ext>
            </a:extLst>
          </p:cNvPr>
          <p:cNvSpPr txBox="1"/>
          <p:nvPr/>
        </p:nvSpPr>
        <p:spPr>
          <a:xfrm rot="20705450">
            <a:off x="2593894" y="2911507"/>
            <a:ext cx="1447832" cy="830997"/>
          </a:xfrm>
          <a:prstGeom prst="rect">
            <a:avLst/>
          </a:prstGeom>
          <a:noFill/>
        </p:spPr>
        <p:txBody>
          <a:bodyPr wrap="none" rtlCol="0">
            <a:spAutoFit/>
          </a:bodyPr>
          <a:lstStyle/>
          <a:p>
            <a:r>
              <a:rPr lang="en-US" sz="4800">
                <a:ln w="0"/>
                <a:solidFill>
                  <a:srgbClr val="7D0063"/>
                </a:solidFill>
                <a:effectLst>
                  <a:outerShdw blurRad="38100" dist="25400" dir="5400000" algn="ctr" rotWithShape="0">
                    <a:srgbClr val="6E747A">
                      <a:alpha val="43000"/>
                    </a:srgbClr>
                  </a:outerShdw>
                </a:effectLst>
                <a:latin typeface="Arial Narrow" panose="020B0606020202030204" pitchFamily="34" charset="0"/>
              </a:rPr>
              <a:t>Grant</a:t>
            </a:r>
          </a:p>
        </p:txBody>
      </p:sp>
      <p:sp>
        <p:nvSpPr>
          <p:cNvPr id="28" name="TextBox 27">
            <a:extLst>
              <a:ext uri="{FF2B5EF4-FFF2-40B4-BE49-F238E27FC236}">
                <a16:creationId xmlns:a16="http://schemas.microsoft.com/office/drawing/2014/main" id="{F542F70C-7DE9-7A67-64DA-3551DB9E3484}"/>
              </a:ext>
            </a:extLst>
          </p:cNvPr>
          <p:cNvSpPr txBox="1"/>
          <p:nvPr/>
        </p:nvSpPr>
        <p:spPr>
          <a:xfrm rot="267193">
            <a:off x="3748038" y="3645451"/>
            <a:ext cx="1401346" cy="400110"/>
          </a:xfrm>
          <a:prstGeom prst="rect">
            <a:avLst/>
          </a:prstGeom>
          <a:noFill/>
        </p:spPr>
        <p:txBody>
          <a:bodyPr wrap="none" rtlCol="0">
            <a:spAutoFit/>
          </a:bodyPr>
          <a:lstStyle/>
          <a:p>
            <a:r>
              <a:rPr lang="en-US" sz="2000">
                <a:ln w="0"/>
                <a:solidFill>
                  <a:srgbClr val="97BD3D"/>
                </a:solidFill>
                <a:effectLst>
                  <a:outerShdw blurRad="38100" dist="25400" dir="5400000" algn="ctr" rotWithShape="0">
                    <a:srgbClr val="6E747A">
                      <a:alpha val="43000"/>
                    </a:srgbClr>
                  </a:outerShdw>
                </a:effectLst>
                <a:latin typeface="Arial Narrow" panose="020B0606020202030204" pitchFamily="34" charset="0"/>
              </a:rPr>
              <a:t>Point-of-Sale</a:t>
            </a:r>
          </a:p>
        </p:txBody>
      </p:sp>
      <p:sp>
        <p:nvSpPr>
          <p:cNvPr id="29" name="TextBox 28">
            <a:extLst>
              <a:ext uri="{FF2B5EF4-FFF2-40B4-BE49-F238E27FC236}">
                <a16:creationId xmlns:a16="http://schemas.microsoft.com/office/drawing/2014/main" id="{43A67E8D-FEDE-D521-DD1B-012990C4A79F}"/>
              </a:ext>
            </a:extLst>
          </p:cNvPr>
          <p:cNvSpPr txBox="1"/>
          <p:nvPr/>
        </p:nvSpPr>
        <p:spPr>
          <a:xfrm>
            <a:off x="4068385" y="1366252"/>
            <a:ext cx="1003801" cy="400110"/>
          </a:xfrm>
          <a:prstGeom prst="rect">
            <a:avLst/>
          </a:prstGeom>
          <a:noFill/>
        </p:spPr>
        <p:txBody>
          <a:bodyPr wrap="none" rtlCol="0">
            <a:spAutoFit/>
          </a:bodyPr>
          <a:lstStyle/>
          <a:p>
            <a:r>
              <a:rPr lang="en-US" sz="2000">
                <a:ln w="0"/>
                <a:solidFill>
                  <a:srgbClr val="000000"/>
                </a:solidFill>
                <a:effectLst>
                  <a:outerShdw blurRad="38100" dist="25400" dir="5400000" algn="ctr" rotWithShape="0">
                    <a:srgbClr val="6E747A">
                      <a:alpha val="43000"/>
                    </a:srgbClr>
                  </a:outerShdw>
                </a:effectLst>
                <a:latin typeface="Arial Narrow" panose="020B0606020202030204" pitchFamily="34" charset="0"/>
              </a:rPr>
              <a:t>Discount</a:t>
            </a:r>
          </a:p>
        </p:txBody>
      </p:sp>
      <p:sp>
        <p:nvSpPr>
          <p:cNvPr id="30" name="TextBox 29">
            <a:extLst>
              <a:ext uri="{FF2B5EF4-FFF2-40B4-BE49-F238E27FC236}">
                <a16:creationId xmlns:a16="http://schemas.microsoft.com/office/drawing/2014/main" id="{70657689-9E2C-BD0B-45A1-D47FCE6BAC81}"/>
              </a:ext>
            </a:extLst>
          </p:cNvPr>
          <p:cNvSpPr txBox="1"/>
          <p:nvPr/>
        </p:nvSpPr>
        <p:spPr>
          <a:xfrm rot="19288390">
            <a:off x="4019350" y="2479454"/>
            <a:ext cx="2570629" cy="646331"/>
          </a:xfrm>
          <a:prstGeom prst="rect">
            <a:avLst/>
          </a:prstGeom>
          <a:noFill/>
        </p:spPr>
        <p:txBody>
          <a:bodyPr wrap="square" rtlCol="0">
            <a:spAutoFit/>
          </a:bodyPr>
          <a:lstStyle/>
          <a:p>
            <a:r>
              <a:rPr lang="en-US" sz="3600">
                <a:ln w="0"/>
                <a:solidFill>
                  <a:srgbClr val="003F6A"/>
                </a:solidFill>
                <a:effectLst>
                  <a:outerShdw blurRad="38100" dist="25400" dir="5400000" algn="ctr" rotWithShape="0">
                    <a:srgbClr val="6E747A">
                      <a:alpha val="43000"/>
                    </a:srgbClr>
                  </a:outerShdw>
                </a:effectLst>
                <a:latin typeface="Arial Narrow" panose="020B0606020202030204" pitchFamily="34" charset="0"/>
              </a:rPr>
              <a:t>Voucher</a:t>
            </a:r>
          </a:p>
        </p:txBody>
      </p:sp>
      <p:sp>
        <p:nvSpPr>
          <p:cNvPr id="31" name="TextBox 30">
            <a:extLst>
              <a:ext uri="{FF2B5EF4-FFF2-40B4-BE49-F238E27FC236}">
                <a16:creationId xmlns:a16="http://schemas.microsoft.com/office/drawing/2014/main" id="{73F358BD-668E-02C0-1FA5-CC5DA28F1094}"/>
              </a:ext>
            </a:extLst>
          </p:cNvPr>
          <p:cNvSpPr txBox="1"/>
          <p:nvPr/>
        </p:nvSpPr>
        <p:spPr>
          <a:xfrm rot="16200000">
            <a:off x="5654999" y="3092168"/>
            <a:ext cx="1609736" cy="400110"/>
          </a:xfrm>
          <a:prstGeom prst="rect">
            <a:avLst/>
          </a:prstGeom>
          <a:noFill/>
        </p:spPr>
        <p:txBody>
          <a:bodyPr wrap="none" rtlCol="0">
            <a:spAutoFit/>
          </a:bodyPr>
          <a:lstStyle/>
          <a:p>
            <a:r>
              <a:rPr lang="en-US" sz="2000">
                <a:ln w="0"/>
                <a:solidFill>
                  <a:srgbClr val="007A4D"/>
                </a:solidFill>
                <a:effectLst>
                  <a:outerShdw blurRad="38100" dist="25400" dir="5400000" algn="ctr" rotWithShape="0">
                    <a:srgbClr val="6E747A">
                      <a:alpha val="43000"/>
                    </a:srgbClr>
                  </a:outerShdw>
                </a:effectLst>
                <a:latin typeface="Arial Narrow" panose="020B0606020202030204" pitchFamily="34" charset="0"/>
              </a:rPr>
              <a:t>Matching funds</a:t>
            </a:r>
          </a:p>
        </p:txBody>
      </p:sp>
      <p:sp>
        <p:nvSpPr>
          <p:cNvPr id="32" name="TextBox 31">
            <a:extLst>
              <a:ext uri="{FF2B5EF4-FFF2-40B4-BE49-F238E27FC236}">
                <a16:creationId xmlns:a16="http://schemas.microsoft.com/office/drawing/2014/main" id="{C8F7429D-EEA9-7E01-3FB9-9624454E53CA}"/>
              </a:ext>
            </a:extLst>
          </p:cNvPr>
          <p:cNvSpPr txBox="1"/>
          <p:nvPr/>
        </p:nvSpPr>
        <p:spPr>
          <a:xfrm rot="259246">
            <a:off x="4932233" y="2141441"/>
            <a:ext cx="1131207" cy="400110"/>
          </a:xfrm>
          <a:prstGeom prst="rect">
            <a:avLst/>
          </a:prstGeom>
          <a:noFill/>
        </p:spPr>
        <p:txBody>
          <a:bodyPr wrap="none" rtlCol="0">
            <a:spAutoFit/>
          </a:bodyPr>
          <a:lstStyle/>
          <a:p>
            <a:r>
              <a:rPr lang="en-US" sz="2000">
                <a:ln w="0"/>
                <a:solidFill>
                  <a:srgbClr val="F0AB00"/>
                </a:solidFill>
                <a:effectLst>
                  <a:outerShdw blurRad="38100" dist="25400" dir="5400000" algn="ctr" rotWithShape="0">
                    <a:srgbClr val="6E747A">
                      <a:alpha val="43000"/>
                    </a:srgbClr>
                  </a:outerShdw>
                </a:effectLst>
                <a:latin typeface="Arial Narrow" panose="020B0606020202030204" pitchFamily="34" charset="0"/>
              </a:rPr>
              <a:t>Tax Credit</a:t>
            </a:r>
          </a:p>
        </p:txBody>
      </p:sp>
      <p:sp>
        <p:nvSpPr>
          <p:cNvPr id="33" name="TextBox 32">
            <a:extLst>
              <a:ext uri="{FF2B5EF4-FFF2-40B4-BE49-F238E27FC236}">
                <a16:creationId xmlns:a16="http://schemas.microsoft.com/office/drawing/2014/main" id="{63159D18-4006-0DC5-25E8-EA18467E6F50}"/>
              </a:ext>
            </a:extLst>
          </p:cNvPr>
          <p:cNvSpPr txBox="1"/>
          <p:nvPr/>
        </p:nvSpPr>
        <p:spPr>
          <a:xfrm rot="20672814">
            <a:off x="5548236" y="1612205"/>
            <a:ext cx="1026243" cy="400110"/>
          </a:xfrm>
          <a:prstGeom prst="rect">
            <a:avLst/>
          </a:prstGeom>
          <a:noFill/>
        </p:spPr>
        <p:txBody>
          <a:bodyPr wrap="none" rtlCol="0">
            <a:spAutoFit/>
          </a:bodyPr>
          <a:lstStyle/>
          <a:p>
            <a:r>
              <a:rPr lang="en-US" sz="2000">
                <a:ln w="0"/>
                <a:solidFill>
                  <a:srgbClr val="009CCC"/>
                </a:solidFill>
                <a:effectLst>
                  <a:outerShdw blurRad="38100" dist="25400" dir="5400000" algn="ctr" rotWithShape="0">
                    <a:srgbClr val="6E747A">
                      <a:alpha val="43000"/>
                    </a:srgbClr>
                  </a:outerShdw>
                </a:effectLst>
                <a:latin typeface="Arial Narrow" panose="020B0606020202030204" pitchFamily="34" charset="0"/>
              </a:rPr>
              <a:t>Incentive</a:t>
            </a:r>
          </a:p>
        </p:txBody>
      </p:sp>
      <p:sp>
        <p:nvSpPr>
          <p:cNvPr id="34" name="TextBox 33">
            <a:extLst>
              <a:ext uri="{FF2B5EF4-FFF2-40B4-BE49-F238E27FC236}">
                <a16:creationId xmlns:a16="http://schemas.microsoft.com/office/drawing/2014/main" id="{93184B2E-EB1C-3579-70F2-26598FC92DAB}"/>
              </a:ext>
            </a:extLst>
          </p:cNvPr>
          <p:cNvSpPr txBox="1"/>
          <p:nvPr/>
        </p:nvSpPr>
        <p:spPr>
          <a:xfrm rot="3146366">
            <a:off x="5387401" y="3564816"/>
            <a:ext cx="862737" cy="400110"/>
          </a:xfrm>
          <a:prstGeom prst="rect">
            <a:avLst/>
          </a:prstGeom>
          <a:noFill/>
        </p:spPr>
        <p:txBody>
          <a:bodyPr wrap="none" rtlCol="0">
            <a:spAutoFit/>
          </a:bodyPr>
          <a:lstStyle/>
          <a:p>
            <a:r>
              <a:rPr lang="en-US" sz="2000">
                <a:ln w="0"/>
                <a:solidFill>
                  <a:srgbClr val="C51F24"/>
                </a:solidFill>
                <a:effectLst>
                  <a:outerShdw blurRad="38100" dist="25400" dir="5400000" algn="ctr" rotWithShape="0">
                    <a:srgbClr val="6E747A">
                      <a:alpha val="43000"/>
                    </a:srgbClr>
                  </a:outerShdw>
                </a:effectLst>
                <a:latin typeface="Arial Narrow" panose="020B0606020202030204" pitchFamily="34" charset="0"/>
              </a:rPr>
              <a:t>Refund</a:t>
            </a:r>
          </a:p>
        </p:txBody>
      </p:sp>
      <p:sp>
        <p:nvSpPr>
          <p:cNvPr id="35" name="TextBox 34">
            <a:extLst>
              <a:ext uri="{FF2B5EF4-FFF2-40B4-BE49-F238E27FC236}">
                <a16:creationId xmlns:a16="http://schemas.microsoft.com/office/drawing/2014/main" id="{9AB54FC9-096B-7CF0-3C06-4379C279330D}"/>
              </a:ext>
            </a:extLst>
          </p:cNvPr>
          <p:cNvSpPr txBox="1"/>
          <p:nvPr/>
        </p:nvSpPr>
        <p:spPr>
          <a:xfrm rot="18774473">
            <a:off x="2021774" y="1386095"/>
            <a:ext cx="1366080" cy="400110"/>
          </a:xfrm>
          <a:prstGeom prst="rect">
            <a:avLst/>
          </a:prstGeom>
          <a:noFill/>
        </p:spPr>
        <p:txBody>
          <a:bodyPr wrap="none" rtlCol="0">
            <a:spAutoFit/>
          </a:bodyPr>
          <a:lstStyle/>
          <a:p>
            <a:r>
              <a:rPr lang="en-US" sz="2000">
                <a:ln w="0"/>
                <a:solidFill>
                  <a:srgbClr val="7D0063"/>
                </a:solidFill>
                <a:effectLst>
                  <a:outerShdw blurRad="38100" dist="25400" dir="5400000" algn="ctr" rotWithShape="0">
                    <a:srgbClr val="6E747A">
                      <a:alpha val="43000"/>
                    </a:srgbClr>
                  </a:outerShdw>
                </a:effectLst>
                <a:latin typeface="Arial Narrow" panose="020B0606020202030204" pitchFamily="34" charset="0"/>
              </a:rPr>
              <a:t>On-the-hood</a:t>
            </a:r>
          </a:p>
        </p:txBody>
      </p:sp>
    </p:spTree>
    <p:extLst>
      <p:ext uri="{BB962C8B-B14F-4D97-AF65-F5344CB8AC3E}">
        <p14:creationId xmlns:p14="http://schemas.microsoft.com/office/powerpoint/2010/main" val="1232429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205979"/>
            <a:ext cx="8229600" cy="538901"/>
          </a:xfrm>
        </p:spPr>
        <p:txBody>
          <a:bodyPr>
            <a:normAutofit fontScale="90000"/>
          </a:bodyPr>
          <a:lstStyle/>
          <a:p>
            <a:r>
              <a:rPr lang="en-US" sz="4400" cap="none" dirty="0"/>
              <a:t>TYPES OF FUNDING: GRANT</a:t>
            </a:r>
            <a:endParaRPr lang="en-US"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graphicFrame>
        <p:nvGraphicFramePr>
          <p:cNvPr id="2" name="Table 1">
            <a:extLst>
              <a:ext uri="{FF2B5EF4-FFF2-40B4-BE49-F238E27FC236}">
                <a16:creationId xmlns:a16="http://schemas.microsoft.com/office/drawing/2014/main" id="{9B3F3DED-D958-2E25-1E76-2369F0F8DCCE}"/>
              </a:ext>
            </a:extLst>
          </p:cNvPr>
          <p:cNvGraphicFramePr>
            <a:graphicFrameLocks noGrp="1"/>
          </p:cNvGraphicFramePr>
          <p:nvPr>
            <p:extLst>
              <p:ext uri="{D42A27DB-BD31-4B8C-83A1-F6EECF244321}">
                <p14:modId xmlns:p14="http://schemas.microsoft.com/office/powerpoint/2010/main" val="3864607874"/>
              </p:ext>
            </p:extLst>
          </p:nvPr>
        </p:nvGraphicFramePr>
        <p:xfrm>
          <a:off x="635156" y="984786"/>
          <a:ext cx="7873687" cy="1653370"/>
        </p:xfrm>
        <a:graphic>
          <a:graphicData uri="http://schemas.openxmlformats.org/drawingml/2006/table">
            <a:tbl>
              <a:tblPr firstRow="1" firstCol="1" bandRow="1">
                <a:tableStyleId>{68D230F3-CF80-4859-8CE7-A43EE81993B5}</a:tableStyleId>
              </a:tblPr>
              <a:tblGrid>
                <a:gridCol w="4281401">
                  <a:extLst>
                    <a:ext uri="{9D8B030D-6E8A-4147-A177-3AD203B41FA5}">
                      <a16:colId xmlns:a16="http://schemas.microsoft.com/office/drawing/2014/main" val="2709955575"/>
                    </a:ext>
                  </a:extLst>
                </a:gridCol>
                <a:gridCol w="1978090">
                  <a:extLst>
                    <a:ext uri="{9D8B030D-6E8A-4147-A177-3AD203B41FA5}">
                      <a16:colId xmlns:a16="http://schemas.microsoft.com/office/drawing/2014/main" val="1388609756"/>
                    </a:ext>
                  </a:extLst>
                </a:gridCol>
                <a:gridCol w="1614196">
                  <a:extLst>
                    <a:ext uri="{9D8B030D-6E8A-4147-A177-3AD203B41FA5}">
                      <a16:colId xmlns:a16="http://schemas.microsoft.com/office/drawing/2014/main" val="110844061"/>
                    </a:ext>
                  </a:extLst>
                </a:gridCol>
              </a:tblGrid>
              <a:tr h="301074">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marL="0" marR="0" algn="ctr">
                        <a:lnSpc>
                          <a:spcPct val="107000"/>
                        </a:lnSpc>
                        <a:spcBef>
                          <a:spcPts val="0"/>
                        </a:spcBef>
                        <a:spcAft>
                          <a:spcPts val="0"/>
                        </a:spcAft>
                      </a:pPr>
                      <a:r>
                        <a:rPr lang="en-US" sz="1400">
                          <a:solidFill>
                            <a:schemeClr val="tx1"/>
                          </a:solidFill>
                          <a:effectLst/>
                          <a:latin typeface="Arial Narrow" panose="020B0606020202030204" pitchFamily="34" charset="0"/>
                        </a:rPr>
                        <a:t>Definition</a:t>
                      </a:r>
                      <a:endParaRPr lang="en-US" sz="140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nchor="ct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marL="0" marR="0" algn="ctr">
                        <a:lnSpc>
                          <a:spcPct val="107000"/>
                        </a:lnSpc>
                        <a:spcBef>
                          <a:spcPts val="0"/>
                        </a:spcBef>
                        <a:spcAft>
                          <a:spcPts val="0"/>
                        </a:spcAft>
                      </a:pPr>
                      <a:r>
                        <a:rPr lang="en-US" sz="1400">
                          <a:solidFill>
                            <a:schemeClr val="tx1"/>
                          </a:solidFill>
                          <a:effectLst/>
                          <a:latin typeface="Arial Narrow" panose="020B0606020202030204" pitchFamily="34" charset="0"/>
                        </a:rPr>
                        <a:t>Advantages</a:t>
                      </a:r>
                      <a:endParaRPr lang="en-US" sz="140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nchor="ct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marL="0" marR="0" algn="ctr">
                        <a:lnSpc>
                          <a:spcPct val="107000"/>
                        </a:lnSpc>
                        <a:spcBef>
                          <a:spcPts val="0"/>
                        </a:spcBef>
                        <a:spcAft>
                          <a:spcPts val="0"/>
                        </a:spcAft>
                      </a:pPr>
                      <a:r>
                        <a:rPr lang="en-US" sz="1400" dirty="0">
                          <a:solidFill>
                            <a:schemeClr val="tx1"/>
                          </a:solidFill>
                          <a:effectLst/>
                          <a:latin typeface="Arial Narrow" panose="020B0606020202030204" pitchFamily="34" charset="0"/>
                        </a:rPr>
                        <a:t>Disadvantages</a:t>
                      </a:r>
                      <a:endParaRPr lang="en-US" sz="1400" dirty="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nchor="ctr"/>
                </a:tc>
                <a:extLst>
                  <a:ext uri="{0D108BD9-81ED-4DB2-BD59-A6C34878D82A}">
                    <a16:rowId xmlns:a16="http://schemas.microsoft.com/office/drawing/2014/main" val="565451861"/>
                  </a:ext>
                </a:extLst>
              </a:tr>
              <a:tr h="1319614">
                <a:tc>
                  <a:txBody>
                    <a:bodyPr/>
                    <a:lstStyle>
                      <a:lvl1pPr marL="0" algn="l" defTabSz="457200" rtl="0" eaLnBrk="1" latinLnBrk="0" hangingPunct="1">
                        <a:defRPr sz="1800" b="1" kern="1200">
                          <a:solidFill>
                            <a:schemeClr val="tx1"/>
                          </a:solidFill>
                          <a:latin typeface="Arial"/>
                        </a:defRPr>
                      </a:lvl1pPr>
                      <a:lvl2pPr marL="457200" algn="l" defTabSz="457200" rtl="0" eaLnBrk="1" latinLnBrk="0" hangingPunct="1">
                        <a:defRPr sz="1800" b="1" kern="1200">
                          <a:solidFill>
                            <a:schemeClr val="tx1"/>
                          </a:solidFill>
                          <a:latin typeface="Arial"/>
                        </a:defRPr>
                      </a:lvl2pPr>
                      <a:lvl3pPr marL="914400" algn="l" defTabSz="457200" rtl="0" eaLnBrk="1" latinLnBrk="0" hangingPunct="1">
                        <a:defRPr sz="1800" b="1" kern="1200">
                          <a:solidFill>
                            <a:schemeClr val="tx1"/>
                          </a:solidFill>
                          <a:latin typeface="Arial"/>
                        </a:defRPr>
                      </a:lvl3pPr>
                      <a:lvl4pPr marL="1371600" algn="l" defTabSz="457200" rtl="0" eaLnBrk="1" latinLnBrk="0" hangingPunct="1">
                        <a:defRPr sz="1800" b="1" kern="1200">
                          <a:solidFill>
                            <a:schemeClr val="tx1"/>
                          </a:solidFill>
                          <a:latin typeface="Arial"/>
                        </a:defRPr>
                      </a:lvl4pPr>
                      <a:lvl5pPr marL="1828800" algn="l" defTabSz="457200" rtl="0" eaLnBrk="1" latinLnBrk="0" hangingPunct="1">
                        <a:defRPr sz="1800" b="1" kern="1200">
                          <a:solidFill>
                            <a:schemeClr val="tx1"/>
                          </a:solidFill>
                          <a:latin typeface="Arial"/>
                        </a:defRPr>
                      </a:lvl5pPr>
                      <a:lvl6pPr marL="2286000" algn="l" defTabSz="457200" rtl="0" eaLnBrk="1" latinLnBrk="0" hangingPunct="1">
                        <a:defRPr sz="1800" b="1" kern="1200">
                          <a:solidFill>
                            <a:schemeClr val="tx1"/>
                          </a:solidFill>
                          <a:latin typeface="Arial"/>
                        </a:defRPr>
                      </a:lvl6pPr>
                      <a:lvl7pPr marL="2743200" algn="l" defTabSz="457200" rtl="0" eaLnBrk="1" latinLnBrk="0" hangingPunct="1">
                        <a:defRPr sz="1800" b="1" kern="1200">
                          <a:solidFill>
                            <a:schemeClr val="tx1"/>
                          </a:solidFill>
                          <a:latin typeface="Arial"/>
                        </a:defRPr>
                      </a:lvl7pPr>
                      <a:lvl8pPr marL="3200400" algn="l" defTabSz="457200" rtl="0" eaLnBrk="1" latinLnBrk="0" hangingPunct="1">
                        <a:defRPr sz="1800" b="1" kern="1200">
                          <a:solidFill>
                            <a:schemeClr val="tx1"/>
                          </a:solidFill>
                          <a:latin typeface="Arial"/>
                        </a:defRPr>
                      </a:lvl8pPr>
                      <a:lvl9pPr marL="3657600" algn="l" defTabSz="457200" rtl="0" eaLnBrk="1" latinLnBrk="0" hangingPunct="1">
                        <a:defRPr sz="1800" b="1" kern="1200">
                          <a:solidFill>
                            <a:schemeClr val="tx1"/>
                          </a:solidFill>
                          <a:latin typeface="Arial"/>
                        </a:defRPr>
                      </a:lvl9pPr>
                    </a:lstStyle>
                    <a:p>
                      <a:pPr marL="274320" marR="0" indent="-171450">
                        <a:lnSpc>
                          <a:spcPct val="107000"/>
                        </a:lnSpc>
                        <a:spcBef>
                          <a:spcPts val="0"/>
                        </a:spcBef>
                        <a:spcAft>
                          <a:spcPts val="0"/>
                        </a:spcAft>
                        <a:buFont typeface="Arial" panose="020B0604020202020204" pitchFamily="34" charset="0"/>
                        <a:buChar char="•"/>
                      </a:pPr>
                      <a:r>
                        <a:rPr lang="en-US" sz="1400" b="0" dirty="0">
                          <a:solidFill>
                            <a:schemeClr val="tx1"/>
                          </a:solidFill>
                          <a:effectLst/>
                          <a:latin typeface="Arial Narrow" panose="020B0606020202030204" pitchFamily="34" charset="0"/>
                        </a:rPr>
                        <a:t>An award made to qualifying applicants, for a specific purpose or use case, deemed the worthiest based on set criteria.</a:t>
                      </a:r>
                    </a:p>
                    <a:p>
                      <a:pPr marL="274320" marR="0" indent="-171450">
                        <a:lnSpc>
                          <a:spcPct val="107000"/>
                        </a:lnSpc>
                        <a:spcBef>
                          <a:spcPts val="0"/>
                        </a:spcBef>
                        <a:spcAft>
                          <a:spcPts val="0"/>
                        </a:spcAft>
                        <a:buFont typeface="Arial" panose="020B0604020202020204" pitchFamily="34" charset="0"/>
                        <a:buChar char="•"/>
                      </a:pPr>
                      <a:r>
                        <a:rPr lang="en-US" sz="1400" b="0" dirty="0">
                          <a:solidFill>
                            <a:schemeClr val="tx1"/>
                          </a:solidFill>
                          <a:effectLst/>
                          <a:latin typeface="Arial Narrow" panose="020B0606020202030204" pitchFamily="34" charset="0"/>
                        </a:rPr>
                        <a:t>Often awarded on a competitive basis.</a:t>
                      </a:r>
                    </a:p>
                    <a:p>
                      <a:pPr marL="274320" marR="0" indent="-171450">
                        <a:lnSpc>
                          <a:spcPct val="107000"/>
                        </a:lnSpc>
                        <a:spcBef>
                          <a:spcPts val="0"/>
                        </a:spcBef>
                        <a:spcAft>
                          <a:spcPts val="0"/>
                        </a:spcAft>
                        <a:buFont typeface="Arial" panose="020B0604020202020204" pitchFamily="34" charset="0"/>
                        <a:buChar char="•"/>
                      </a:pPr>
                      <a:r>
                        <a:rPr lang="en-US" sz="1400" b="0" dirty="0">
                          <a:solidFill>
                            <a:schemeClr val="tx1"/>
                          </a:solidFill>
                          <a:effectLst/>
                          <a:latin typeface="Arial Narrow" panose="020B0606020202030204" pitchFamily="34" charset="0"/>
                        </a:rPr>
                        <a:t>Typically, does not cover </a:t>
                      </a:r>
                      <a:r>
                        <a:rPr lang="en-US" sz="1400" b="0" dirty="0">
                          <a:solidFill>
                            <a:schemeClr val="tx1"/>
                          </a:solidFill>
                          <a:latin typeface="Arial Narrow" panose="020B0606020202030204" pitchFamily="34" charset="0"/>
                        </a:rPr>
                        <a:t>ongoing fueling, maintenance, or other operating costs. </a:t>
                      </a:r>
                      <a:endParaRPr lang="en-US" sz="1400" b="0" dirty="0">
                        <a:solidFill>
                          <a:schemeClr val="tx1"/>
                        </a:solidFill>
                        <a:effectLst/>
                        <a:latin typeface="Arial Narrow" panose="020B0606020202030204" pitchFamily="34" charset="0"/>
                      </a:endParaRPr>
                    </a:p>
                  </a:txBody>
                  <a:tcPr marL="9118" marR="9118" marT="0" marB="0"/>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274320" marR="0" indent="-171450">
                        <a:lnSpc>
                          <a:spcPct val="107000"/>
                        </a:lnSpc>
                        <a:spcBef>
                          <a:spcPts val="0"/>
                        </a:spcBef>
                        <a:spcAft>
                          <a:spcPts val="0"/>
                        </a:spcAft>
                        <a:buFont typeface="Arial" panose="020B0604020202020204" pitchFamily="34" charset="0"/>
                        <a:buChar char="•"/>
                      </a:pPr>
                      <a:r>
                        <a:rPr lang="en-US" sz="1400" dirty="0">
                          <a:solidFill>
                            <a:schemeClr val="tx1"/>
                          </a:solidFill>
                          <a:effectLst/>
                          <a:latin typeface="Arial Narrow" panose="020B0606020202030204" pitchFamily="34" charset="0"/>
                        </a:rPr>
                        <a:t>Generally, directs aid to priority districts.</a:t>
                      </a:r>
                    </a:p>
                    <a:p>
                      <a:pPr marL="274320" marR="0" indent="-171450">
                        <a:lnSpc>
                          <a:spcPct val="107000"/>
                        </a:lnSpc>
                        <a:spcBef>
                          <a:spcPts val="0"/>
                        </a:spcBef>
                        <a:spcAft>
                          <a:spcPts val="0"/>
                        </a:spcAft>
                        <a:buFont typeface="Arial" panose="020B0604020202020204" pitchFamily="34" charset="0"/>
                        <a:buChar char="•"/>
                      </a:pPr>
                      <a:r>
                        <a:rPr lang="en-US" sz="1400" dirty="0">
                          <a:solidFill>
                            <a:schemeClr val="tx1"/>
                          </a:solidFill>
                          <a:effectLst/>
                          <a:latin typeface="Arial Narrow" panose="020B0606020202030204" pitchFamily="34" charset="0"/>
                        </a:rPr>
                        <a:t>Often covers planning and project management costs.</a:t>
                      </a:r>
                      <a:endParaRPr lang="en-US" sz="1400" dirty="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274320" marR="0" indent="-171450">
                        <a:lnSpc>
                          <a:spcPct val="107000"/>
                        </a:lnSpc>
                        <a:spcBef>
                          <a:spcPts val="0"/>
                        </a:spcBef>
                        <a:spcAft>
                          <a:spcPts val="0"/>
                        </a:spcAft>
                        <a:buFont typeface="Arial" panose="020B0604020202020204" pitchFamily="34" charset="0"/>
                        <a:buChar char="•"/>
                      </a:pPr>
                      <a:r>
                        <a:rPr lang="en-US" sz="1400" dirty="0">
                          <a:solidFill>
                            <a:schemeClr val="tx1"/>
                          </a:solidFill>
                          <a:effectLst/>
                          <a:latin typeface="Arial Narrow" panose="020B0606020202030204" pitchFamily="34" charset="0"/>
                        </a:rPr>
                        <a:t>Applications can sometimes be time intensive and onerous.</a:t>
                      </a:r>
                      <a:endParaRPr lang="en-US" sz="1400" dirty="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tc>
                <a:extLst>
                  <a:ext uri="{0D108BD9-81ED-4DB2-BD59-A6C34878D82A}">
                    <a16:rowId xmlns:a16="http://schemas.microsoft.com/office/drawing/2014/main" val="951365457"/>
                  </a:ext>
                </a:extLst>
              </a:tr>
            </a:tbl>
          </a:graphicData>
        </a:graphic>
      </p:graphicFrame>
      <p:sp>
        <p:nvSpPr>
          <p:cNvPr id="3" name="TextBox 2">
            <a:extLst>
              <a:ext uri="{FF2B5EF4-FFF2-40B4-BE49-F238E27FC236}">
                <a16:creationId xmlns:a16="http://schemas.microsoft.com/office/drawing/2014/main" id="{97DFBEE1-5107-FA92-3734-521685C54B68}"/>
              </a:ext>
            </a:extLst>
          </p:cNvPr>
          <p:cNvSpPr txBox="1"/>
          <p:nvPr/>
        </p:nvSpPr>
        <p:spPr>
          <a:xfrm>
            <a:off x="635156" y="2774036"/>
            <a:ext cx="8245860" cy="2031325"/>
          </a:xfrm>
          <a:prstGeom prst="rect">
            <a:avLst/>
          </a:prstGeom>
          <a:noFill/>
        </p:spPr>
        <p:txBody>
          <a:bodyPr wrap="square" lIns="91440" tIns="45720" rIns="91440" bIns="45720" anchor="t">
            <a:spAutoFit/>
          </a:bodyPr>
          <a:lstStyle/>
          <a:p>
            <a:r>
              <a:rPr lang="en-US" b="1" dirty="0">
                <a:solidFill>
                  <a:schemeClr val="accent3"/>
                </a:solidFill>
                <a:latin typeface="Arial Narrow" panose="020B0606020202030204" pitchFamily="34" charset="0"/>
              </a:rPr>
              <a:t>Social equity considerations</a:t>
            </a:r>
            <a:endParaRPr lang="en-US" b="1" i="1" dirty="0">
              <a:solidFill>
                <a:schemeClr val="accent3"/>
              </a:solidFill>
              <a:latin typeface="Arial Narrow" panose="020B0606020202030204" pitchFamily="34" charset="0"/>
            </a:endParaRPr>
          </a:p>
          <a:p>
            <a:pPr marL="285750" indent="-285750">
              <a:buFont typeface="Arial" panose="020B0604020202020204" pitchFamily="34" charset="0"/>
              <a:buChar char="•"/>
            </a:pPr>
            <a:r>
              <a:rPr lang="en-US" dirty="0">
                <a:solidFill>
                  <a:srgbClr val="000000"/>
                </a:solidFill>
                <a:latin typeface="Arial Narrow" panose="020B0606020202030204" pitchFamily="34" charset="0"/>
              </a:rPr>
              <a:t>Application processes can apply an undue burden on under-resourced school districts that have lower capacity to apply for funding.</a:t>
            </a:r>
            <a:endParaRPr lang="en-US" strike="sngStrike" dirty="0">
              <a:solidFill>
                <a:srgbClr val="000000"/>
              </a:solidFill>
              <a:latin typeface="Arial Narrow" panose="020B0606020202030204" pitchFamily="34" charset="0"/>
              <a:cs typeface="Arial"/>
            </a:endParaRPr>
          </a:p>
          <a:p>
            <a:endParaRPr lang="en-US" dirty="0">
              <a:solidFill>
                <a:srgbClr val="000000"/>
              </a:solidFill>
              <a:latin typeface="Arial Narrow" panose="020B0606020202030204" pitchFamily="34" charset="0"/>
            </a:endParaRPr>
          </a:p>
          <a:p>
            <a:r>
              <a:rPr lang="en-US" b="1" dirty="0">
                <a:solidFill>
                  <a:schemeClr val="accent3"/>
                </a:solidFill>
                <a:latin typeface="Arial Narrow" panose="020B0606020202030204" pitchFamily="34" charset="0"/>
              </a:rPr>
              <a:t>Other considerations</a:t>
            </a:r>
            <a:endParaRPr lang="en-US" b="1" dirty="0">
              <a:solidFill>
                <a:schemeClr val="accent3"/>
              </a:solidFill>
              <a:latin typeface="Arial Narrow" panose="020B0606020202030204" pitchFamily="34" charset="0"/>
              <a:cs typeface="Arial"/>
            </a:endParaRPr>
          </a:p>
          <a:p>
            <a:pPr marL="285750" indent="-285750">
              <a:buFont typeface="Arial" panose="020B0604020202020204" pitchFamily="34" charset="0"/>
              <a:buChar char="•"/>
            </a:pPr>
            <a:r>
              <a:rPr lang="en-US" dirty="0">
                <a:solidFill>
                  <a:srgbClr val="000000"/>
                </a:solidFill>
                <a:latin typeface="Arial Narrow" panose="020B0606020202030204" pitchFamily="34" charset="0"/>
              </a:rPr>
              <a:t>Funds are not guaranteed until won/awarded, which can hinder </a:t>
            </a:r>
            <a:br>
              <a:rPr lang="en-US" dirty="0">
                <a:solidFill>
                  <a:srgbClr val="000000"/>
                </a:solidFill>
                <a:latin typeface="Arial Narrow" panose="020B0606020202030204" pitchFamily="34" charset="0"/>
              </a:rPr>
            </a:br>
            <a:r>
              <a:rPr lang="en-US" dirty="0">
                <a:solidFill>
                  <a:srgbClr val="000000"/>
                </a:solidFill>
                <a:latin typeface="Arial Narrow" panose="020B0606020202030204" pitchFamily="34" charset="0"/>
              </a:rPr>
              <a:t>budget planning.</a:t>
            </a:r>
            <a:endParaRPr lang="en-US" strike="sngStrike" dirty="0">
              <a:solidFill>
                <a:srgbClr val="000000"/>
              </a:solidFill>
              <a:latin typeface="Arial Narrow" panose="020B0606020202030204" pitchFamily="34" charset="0"/>
              <a:cs typeface="Arial"/>
            </a:endParaRPr>
          </a:p>
        </p:txBody>
      </p:sp>
    </p:spTree>
    <p:extLst>
      <p:ext uri="{BB962C8B-B14F-4D97-AF65-F5344CB8AC3E}">
        <p14:creationId xmlns:p14="http://schemas.microsoft.com/office/powerpoint/2010/main" val="77702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205979"/>
            <a:ext cx="8229600" cy="538901"/>
          </a:xfrm>
        </p:spPr>
        <p:txBody>
          <a:bodyPr>
            <a:normAutofit fontScale="90000"/>
          </a:bodyPr>
          <a:lstStyle/>
          <a:p>
            <a:r>
              <a:rPr lang="en-US" sz="4400" cap="none" dirty="0"/>
              <a:t>TYPES OF FUNDING: GRANT</a:t>
            </a:r>
            <a:endParaRPr lang="en-US"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sp>
        <p:nvSpPr>
          <p:cNvPr id="11" name="TextBox 10">
            <a:extLst>
              <a:ext uri="{FF2B5EF4-FFF2-40B4-BE49-F238E27FC236}">
                <a16:creationId xmlns:a16="http://schemas.microsoft.com/office/drawing/2014/main" id="{1A981509-69D7-A7ED-139E-B2B7F8584A54}"/>
              </a:ext>
            </a:extLst>
          </p:cNvPr>
          <p:cNvSpPr txBox="1"/>
          <p:nvPr/>
        </p:nvSpPr>
        <p:spPr>
          <a:xfrm>
            <a:off x="767809" y="1557022"/>
            <a:ext cx="8376191" cy="2862322"/>
          </a:xfrm>
          <a:prstGeom prst="rect">
            <a:avLst/>
          </a:prstGeom>
          <a:noFill/>
        </p:spPr>
        <p:txBody>
          <a:bodyPr wrap="square" rtlCol="0">
            <a:spAutoFit/>
          </a:bodyPr>
          <a:lstStyle/>
          <a:p>
            <a:pPr>
              <a:spcAft>
                <a:spcPts val="300"/>
              </a:spcAft>
            </a:pPr>
            <a:r>
              <a:rPr lang="en-US" sz="2000" b="1" dirty="0">
                <a:solidFill>
                  <a:srgbClr val="000000"/>
                </a:solidFill>
                <a:latin typeface="Arial Narrow" panose="020B0606020202030204" pitchFamily="34" charset="0"/>
              </a:rPr>
              <a:t>	Advantages </a:t>
            </a:r>
          </a:p>
          <a:p>
            <a:pPr marL="800100" lvl="1" indent="-342900">
              <a:spcAft>
                <a:spcPts val="300"/>
              </a:spcAft>
              <a:buFont typeface="Arial" panose="020B0604020202020204" pitchFamily="34" charset="0"/>
              <a:buChar char="•"/>
            </a:pPr>
            <a:r>
              <a:rPr lang="en-US" sz="1600" dirty="0">
                <a:solidFill>
                  <a:srgbClr val="000000"/>
                </a:solidFill>
                <a:latin typeface="Arial Narrow" panose="020B0606020202030204" pitchFamily="34" charset="0"/>
              </a:rPr>
              <a:t>Helps direct aid to priority districts</a:t>
            </a:r>
          </a:p>
          <a:p>
            <a:pPr marL="800100" lvl="1" indent="-342900">
              <a:spcAft>
                <a:spcPts val="300"/>
              </a:spcAft>
              <a:buFont typeface="Arial" panose="020B0604020202020204" pitchFamily="34" charset="0"/>
              <a:buChar char="•"/>
            </a:pPr>
            <a:r>
              <a:rPr lang="en-US" sz="1600" dirty="0">
                <a:solidFill>
                  <a:srgbClr val="000000"/>
                </a:solidFill>
                <a:latin typeface="Arial Narrow" panose="020B0606020202030204" pitchFamily="34" charset="0"/>
              </a:rPr>
              <a:t>Often covers planning + project management costs</a:t>
            </a:r>
          </a:p>
          <a:p>
            <a:pPr>
              <a:spcAft>
                <a:spcPts val="300"/>
              </a:spcAft>
            </a:pPr>
            <a:r>
              <a:rPr lang="en-US" sz="2000" b="1" dirty="0">
                <a:solidFill>
                  <a:srgbClr val="000000"/>
                </a:solidFill>
                <a:latin typeface="Arial Narrow" panose="020B0606020202030204" pitchFamily="34" charset="0"/>
              </a:rPr>
              <a:t>	Disadvantages</a:t>
            </a:r>
          </a:p>
          <a:p>
            <a:pPr marL="800100" lvl="1" indent="-342900">
              <a:spcAft>
                <a:spcPts val="300"/>
              </a:spcAft>
              <a:buFont typeface="Arial" panose="020B0604020202020204" pitchFamily="34" charset="0"/>
              <a:buChar char="•"/>
            </a:pPr>
            <a:r>
              <a:rPr lang="en-US" sz="1600" dirty="0">
                <a:solidFill>
                  <a:srgbClr val="000000"/>
                </a:solidFill>
                <a:latin typeface="Arial Narrow" panose="020B0606020202030204" pitchFamily="34" charset="0"/>
              </a:rPr>
              <a:t>Applications can be intensive</a:t>
            </a:r>
          </a:p>
          <a:p>
            <a:pPr>
              <a:spcAft>
                <a:spcPts val="300"/>
              </a:spcAft>
            </a:pPr>
            <a:r>
              <a:rPr lang="en-US" sz="2000" b="1" dirty="0">
                <a:solidFill>
                  <a:srgbClr val="000000"/>
                </a:solidFill>
                <a:latin typeface="Arial Narrow" panose="020B0606020202030204" pitchFamily="34" charset="0"/>
              </a:rPr>
              <a:t>	Equity considerations</a:t>
            </a:r>
          </a:p>
          <a:p>
            <a:pPr marL="800100" lvl="1" indent="-342900">
              <a:spcAft>
                <a:spcPts val="300"/>
              </a:spcAft>
              <a:buFont typeface="Arial" panose="020B0604020202020204" pitchFamily="34" charset="0"/>
              <a:buChar char="•"/>
            </a:pPr>
            <a:r>
              <a:rPr lang="en-US" sz="1600" dirty="0">
                <a:solidFill>
                  <a:srgbClr val="000000"/>
                </a:solidFill>
                <a:latin typeface="Arial Narrow" panose="020B0606020202030204" pitchFamily="34" charset="0"/>
              </a:rPr>
              <a:t>Application can place undue burden on under-resourced districts</a:t>
            </a:r>
          </a:p>
          <a:p>
            <a:pPr>
              <a:spcAft>
                <a:spcPts val="300"/>
              </a:spcAft>
            </a:pPr>
            <a:r>
              <a:rPr lang="en-US" sz="2000" b="1" dirty="0">
                <a:solidFill>
                  <a:srgbClr val="000000"/>
                </a:solidFill>
                <a:latin typeface="Arial Narrow" panose="020B0606020202030204" pitchFamily="34" charset="0"/>
              </a:rPr>
              <a:t>	Other considerations</a:t>
            </a:r>
          </a:p>
          <a:p>
            <a:pPr marL="800100" lvl="1" indent="-342900">
              <a:spcAft>
                <a:spcPts val="300"/>
              </a:spcAft>
              <a:buFont typeface="Arial" panose="020B0604020202020204" pitchFamily="34" charset="0"/>
              <a:buChar char="•"/>
            </a:pPr>
            <a:r>
              <a:rPr lang="en-US" sz="1600" dirty="0">
                <a:solidFill>
                  <a:srgbClr val="000000"/>
                </a:solidFill>
                <a:latin typeface="Arial Narrow" panose="020B0606020202030204" pitchFamily="34" charset="0"/>
              </a:rPr>
              <a:t>Funds not guaranteed until awarded, which can hinder planning</a:t>
            </a:r>
          </a:p>
        </p:txBody>
      </p:sp>
      <p:pic>
        <p:nvPicPr>
          <p:cNvPr id="13" name="Graphic 12" descr="Thumbs up sign with solid fill">
            <a:extLst>
              <a:ext uri="{FF2B5EF4-FFF2-40B4-BE49-F238E27FC236}">
                <a16:creationId xmlns:a16="http://schemas.microsoft.com/office/drawing/2014/main" id="{C24477AA-EC0E-19BA-DE41-5C8A9C23AD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7809" y="1593372"/>
            <a:ext cx="336820" cy="336820"/>
          </a:xfrm>
          <a:prstGeom prst="rect">
            <a:avLst/>
          </a:prstGeom>
        </p:spPr>
      </p:pic>
      <p:pic>
        <p:nvPicPr>
          <p:cNvPr id="14" name="Graphic 13" descr="Thumbs Down with solid fill">
            <a:extLst>
              <a:ext uri="{FF2B5EF4-FFF2-40B4-BE49-F238E27FC236}">
                <a16:creationId xmlns:a16="http://schemas.microsoft.com/office/drawing/2014/main" id="{2E73717D-BFCB-1046-B5D4-C9DCB48B37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7809" y="2532698"/>
            <a:ext cx="336820" cy="336820"/>
          </a:xfrm>
          <a:prstGeom prst="rect">
            <a:avLst/>
          </a:prstGeom>
        </p:spPr>
      </p:pic>
      <p:pic>
        <p:nvPicPr>
          <p:cNvPr id="15" name="Graphic 14" descr="Scales of justice with solid fill">
            <a:extLst>
              <a:ext uri="{FF2B5EF4-FFF2-40B4-BE49-F238E27FC236}">
                <a16:creationId xmlns:a16="http://schemas.microsoft.com/office/drawing/2014/main" id="{A5A0FF5A-DB06-FBA4-217B-86B56FD4BCD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7809" y="3139201"/>
            <a:ext cx="336820" cy="336820"/>
          </a:xfrm>
          <a:prstGeom prst="rect">
            <a:avLst/>
          </a:prstGeom>
        </p:spPr>
      </p:pic>
      <p:pic>
        <p:nvPicPr>
          <p:cNvPr id="16" name="Graphic 15" descr="Thought bubble with solid fill">
            <a:extLst>
              <a:ext uri="{FF2B5EF4-FFF2-40B4-BE49-F238E27FC236}">
                <a16:creationId xmlns:a16="http://schemas.microsoft.com/office/drawing/2014/main" id="{E4935BB3-F61B-6BF1-5F26-02596FCB3A5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0446" y="3806381"/>
            <a:ext cx="336820" cy="336820"/>
          </a:xfrm>
          <a:prstGeom prst="rect">
            <a:avLst/>
          </a:prstGeom>
        </p:spPr>
      </p:pic>
      <p:sp>
        <p:nvSpPr>
          <p:cNvPr id="17" name="TextBox 16">
            <a:extLst>
              <a:ext uri="{FF2B5EF4-FFF2-40B4-BE49-F238E27FC236}">
                <a16:creationId xmlns:a16="http://schemas.microsoft.com/office/drawing/2014/main" id="{3887587C-3C7A-504C-3C4B-BA7F9BF60C3D}"/>
              </a:ext>
            </a:extLst>
          </p:cNvPr>
          <p:cNvSpPr txBox="1"/>
          <p:nvPr/>
        </p:nvSpPr>
        <p:spPr>
          <a:xfrm>
            <a:off x="552451" y="1064394"/>
            <a:ext cx="7584127" cy="430887"/>
          </a:xfrm>
          <a:prstGeom prst="rect">
            <a:avLst/>
          </a:prstGeom>
          <a:noFill/>
        </p:spPr>
        <p:txBody>
          <a:bodyPr wrap="none" rtlCol="0">
            <a:spAutoFit/>
          </a:bodyPr>
          <a:lstStyle/>
          <a:p>
            <a:r>
              <a:rPr lang="en-US" sz="2200" b="1" dirty="0">
                <a:solidFill>
                  <a:schemeClr val="accent3"/>
                </a:solidFill>
                <a:latin typeface="Arial Narrow" panose="020B0606020202030204" pitchFamily="34" charset="0"/>
              </a:rPr>
              <a:t>Grants are awarded on a competitive basis to qualifying applicants </a:t>
            </a:r>
          </a:p>
        </p:txBody>
      </p:sp>
    </p:spTree>
    <p:extLst>
      <p:ext uri="{BB962C8B-B14F-4D97-AF65-F5344CB8AC3E}">
        <p14:creationId xmlns:p14="http://schemas.microsoft.com/office/powerpoint/2010/main" val="1719555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205979"/>
            <a:ext cx="8229600" cy="538901"/>
          </a:xfrm>
        </p:spPr>
        <p:txBody>
          <a:bodyPr>
            <a:normAutofit fontScale="90000"/>
          </a:bodyPr>
          <a:lstStyle/>
          <a:p>
            <a:r>
              <a:rPr lang="en-US" sz="4400" cap="none" dirty="0"/>
              <a:t>TYPES OF FUNDING: REBATES</a:t>
            </a:r>
            <a:endParaRPr lang="en-US"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graphicFrame>
        <p:nvGraphicFramePr>
          <p:cNvPr id="2" name="Table 1">
            <a:extLst>
              <a:ext uri="{FF2B5EF4-FFF2-40B4-BE49-F238E27FC236}">
                <a16:creationId xmlns:a16="http://schemas.microsoft.com/office/drawing/2014/main" id="{9B3F3DED-D958-2E25-1E76-2369F0F8DCCE}"/>
              </a:ext>
            </a:extLst>
          </p:cNvPr>
          <p:cNvGraphicFramePr>
            <a:graphicFrameLocks noGrp="1"/>
          </p:cNvGraphicFramePr>
          <p:nvPr>
            <p:extLst>
              <p:ext uri="{D42A27DB-BD31-4B8C-83A1-F6EECF244321}">
                <p14:modId xmlns:p14="http://schemas.microsoft.com/office/powerpoint/2010/main" val="3374254652"/>
              </p:ext>
            </p:extLst>
          </p:nvPr>
        </p:nvGraphicFramePr>
        <p:xfrm>
          <a:off x="635156" y="949114"/>
          <a:ext cx="7873687" cy="1541838"/>
        </p:xfrm>
        <a:graphic>
          <a:graphicData uri="http://schemas.openxmlformats.org/drawingml/2006/table">
            <a:tbl>
              <a:tblPr firstRow="1" firstCol="1" bandRow="1">
                <a:tableStyleId>{68D230F3-CF80-4859-8CE7-A43EE81993B5}</a:tableStyleId>
              </a:tblPr>
              <a:tblGrid>
                <a:gridCol w="2728154">
                  <a:extLst>
                    <a:ext uri="{9D8B030D-6E8A-4147-A177-3AD203B41FA5}">
                      <a16:colId xmlns:a16="http://schemas.microsoft.com/office/drawing/2014/main" val="2709955575"/>
                    </a:ext>
                  </a:extLst>
                </a:gridCol>
                <a:gridCol w="2144111">
                  <a:extLst>
                    <a:ext uri="{9D8B030D-6E8A-4147-A177-3AD203B41FA5}">
                      <a16:colId xmlns:a16="http://schemas.microsoft.com/office/drawing/2014/main" val="1388609756"/>
                    </a:ext>
                  </a:extLst>
                </a:gridCol>
                <a:gridCol w="3001422">
                  <a:extLst>
                    <a:ext uri="{9D8B030D-6E8A-4147-A177-3AD203B41FA5}">
                      <a16:colId xmlns:a16="http://schemas.microsoft.com/office/drawing/2014/main" val="110844061"/>
                    </a:ext>
                  </a:extLst>
                </a:gridCol>
              </a:tblGrid>
              <a:tr h="326203">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marL="0" marR="0" algn="ctr">
                        <a:lnSpc>
                          <a:spcPct val="107000"/>
                        </a:lnSpc>
                        <a:spcBef>
                          <a:spcPts val="0"/>
                        </a:spcBef>
                        <a:spcAft>
                          <a:spcPts val="0"/>
                        </a:spcAft>
                      </a:pPr>
                      <a:r>
                        <a:rPr lang="en-US" sz="1400">
                          <a:solidFill>
                            <a:schemeClr val="tx1"/>
                          </a:solidFill>
                          <a:effectLst/>
                          <a:latin typeface="Arial Narrow" panose="020B0606020202030204" pitchFamily="34" charset="0"/>
                        </a:rPr>
                        <a:t>Definition</a:t>
                      </a:r>
                      <a:endParaRPr lang="en-US" sz="140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nchor="ct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marL="0" marR="0" algn="ctr">
                        <a:lnSpc>
                          <a:spcPct val="107000"/>
                        </a:lnSpc>
                        <a:spcBef>
                          <a:spcPts val="0"/>
                        </a:spcBef>
                        <a:spcAft>
                          <a:spcPts val="0"/>
                        </a:spcAft>
                      </a:pPr>
                      <a:r>
                        <a:rPr lang="en-US" sz="1400" dirty="0">
                          <a:solidFill>
                            <a:schemeClr val="tx1"/>
                          </a:solidFill>
                          <a:effectLst/>
                          <a:latin typeface="Arial Narrow" panose="020B0606020202030204" pitchFamily="34" charset="0"/>
                        </a:rPr>
                        <a:t>Advantages</a:t>
                      </a:r>
                      <a:endParaRPr lang="en-US" sz="1400" dirty="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nchor="ct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marL="0" marR="0" algn="ctr">
                        <a:lnSpc>
                          <a:spcPct val="107000"/>
                        </a:lnSpc>
                        <a:spcBef>
                          <a:spcPts val="0"/>
                        </a:spcBef>
                        <a:spcAft>
                          <a:spcPts val="0"/>
                        </a:spcAft>
                      </a:pPr>
                      <a:r>
                        <a:rPr lang="en-US" sz="1400" dirty="0">
                          <a:solidFill>
                            <a:schemeClr val="tx1"/>
                          </a:solidFill>
                          <a:effectLst/>
                          <a:latin typeface="Arial Narrow" panose="020B0606020202030204" pitchFamily="34" charset="0"/>
                        </a:rPr>
                        <a:t>Disadvantages</a:t>
                      </a:r>
                      <a:endParaRPr lang="en-US" sz="1400" dirty="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nchor="ctr"/>
                </a:tc>
                <a:extLst>
                  <a:ext uri="{0D108BD9-81ED-4DB2-BD59-A6C34878D82A}">
                    <a16:rowId xmlns:a16="http://schemas.microsoft.com/office/drawing/2014/main" val="565451861"/>
                  </a:ext>
                </a:extLst>
              </a:tr>
              <a:tr h="1215635">
                <a:tc>
                  <a:txBody>
                    <a:bodyPr/>
                    <a:lstStyle>
                      <a:lvl1pPr marL="0" algn="l" defTabSz="457200" rtl="0" eaLnBrk="1" latinLnBrk="0" hangingPunct="1">
                        <a:defRPr sz="1800" b="1" kern="1200">
                          <a:solidFill>
                            <a:schemeClr val="tx1"/>
                          </a:solidFill>
                          <a:latin typeface="Arial"/>
                        </a:defRPr>
                      </a:lvl1pPr>
                      <a:lvl2pPr marL="457200" algn="l" defTabSz="457200" rtl="0" eaLnBrk="1" latinLnBrk="0" hangingPunct="1">
                        <a:defRPr sz="1800" b="1" kern="1200">
                          <a:solidFill>
                            <a:schemeClr val="tx1"/>
                          </a:solidFill>
                          <a:latin typeface="Arial"/>
                        </a:defRPr>
                      </a:lvl2pPr>
                      <a:lvl3pPr marL="914400" algn="l" defTabSz="457200" rtl="0" eaLnBrk="1" latinLnBrk="0" hangingPunct="1">
                        <a:defRPr sz="1800" b="1" kern="1200">
                          <a:solidFill>
                            <a:schemeClr val="tx1"/>
                          </a:solidFill>
                          <a:latin typeface="Arial"/>
                        </a:defRPr>
                      </a:lvl3pPr>
                      <a:lvl4pPr marL="1371600" algn="l" defTabSz="457200" rtl="0" eaLnBrk="1" latinLnBrk="0" hangingPunct="1">
                        <a:defRPr sz="1800" b="1" kern="1200">
                          <a:solidFill>
                            <a:schemeClr val="tx1"/>
                          </a:solidFill>
                          <a:latin typeface="Arial"/>
                        </a:defRPr>
                      </a:lvl4pPr>
                      <a:lvl5pPr marL="1828800" algn="l" defTabSz="457200" rtl="0" eaLnBrk="1" latinLnBrk="0" hangingPunct="1">
                        <a:defRPr sz="1800" b="1" kern="1200">
                          <a:solidFill>
                            <a:schemeClr val="tx1"/>
                          </a:solidFill>
                          <a:latin typeface="Arial"/>
                        </a:defRPr>
                      </a:lvl5pPr>
                      <a:lvl6pPr marL="2286000" algn="l" defTabSz="457200" rtl="0" eaLnBrk="1" latinLnBrk="0" hangingPunct="1">
                        <a:defRPr sz="1800" b="1" kern="1200">
                          <a:solidFill>
                            <a:schemeClr val="tx1"/>
                          </a:solidFill>
                          <a:latin typeface="Arial"/>
                        </a:defRPr>
                      </a:lvl6pPr>
                      <a:lvl7pPr marL="2743200" algn="l" defTabSz="457200" rtl="0" eaLnBrk="1" latinLnBrk="0" hangingPunct="1">
                        <a:defRPr sz="1800" b="1" kern="1200">
                          <a:solidFill>
                            <a:schemeClr val="tx1"/>
                          </a:solidFill>
                          <a:latin typeface="Arial"/>
                        </a:defRPr>
                      </a:lvl7pPr>
                      <a:lvl8pPr marL="3200400" algn="l" defTabSz="457200" rtl="0" eaLnBrk="1" latinLnBrk="0" hangingPunct="1">
                        <a:defRPr sz="1800" b="1" kern="1200">
                          <a:solidFill>
                            <a:schemeClr val="tx1"/>
                          </a:solidFill>
                          <a:latin typeface="Arial"/>
                        </a:defRPr>
                      </a:lvl8pPr>
                      <a:lvl9pPr marL="3657600" algn="l" defTabSz="457200" rtl="0" eaLnBrk="1" latinLnBrk="0" hangingPunct="1">
                        <a:defRPr sz="1800" b="1" kern="1200">
                          <a:solidFill>
                            <a:schemeClr val="tx1"/>
                          </a:solidFill>
                          <a:latin typeface="Arial"/>
                        </a:defRPr>
                      </a:lvl9pPr>
                    </a:lstStyle>
                    <a:p>
                      <a:pPr marL="274320" marR="0" indent="-171450">
                        <a:lnSpc>
                          <a:spcPct val="107000"/>
                        </a:lnSpc>
                        <a:spcBef>
                          <a:spcPts val="0"/>
                        </a:spcBef>
                        <a:spcAft>
                          <a:spcPts val="0"/>
                        </a:spcAft>
                        <a:buFont typeface="Arial" panose="020B0604020202020204" pitchFamily="34" charset="0"/>
                        <a:buChar char="•"/>
                      </a:pPr>
                      <a:r>
                        <a:rPr lang="en-US" sz="1400" b="0" dirty="0">
                          <a:solidFill>
                            <a:schemeClr val="tx1"/>
                          </a:solidFill>
                          <a:effectLst/>
                          <a:latin typeface="Arial Narrow" panose="020B0606020202030204" pitchFamily="34" charset="0"/>
                        </a:rPr>
                        <a:t>A reimbursement after certain eligible purchases of preapproved equipment. </a:t>
                      </a:r>
                    </a:p>
                  </a:txBody>
                  <a:tcPr marL="9118" marR="9118" marT="0" marB="0"/>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274320" marR="0" indent="-171450">
                        <a:lnSpc>
                          <a:spcPct val="107000"/>
                        </a:lnSpc>
                        <a:spcBef>
                          <a:spcPts val="0"/>
                        </a:spcBef>
                        <a:spcAft>
                          <a:spcPts val="0"/>
                        </a:spcAft>
                        <a:buFont typeface="Arial" panose="020B0604020202020204" pitchFamily="34" charset="0"/>
                        <a:buChar char="•"/>
                      </a:pPr>
                      <a:r>
                        <a:rPr lang="en-US" sz="1400" dirty="0">
                          <a:solidFill>
                            <a:schemeClr val="tx1"/>
                          </a:solidFill>
                          <a:effectLst/>
                          <a:latin typeface="Arial Narrow" panose="020B0606020202030204" pitchFamily="34" charset="0"/>
                        </a:rPr>
                        <a:t>Limited paperwork.  A preapproved equipment list reduces the burden on applicants and simplifies purchase decisions.</a:t>
                      </a:r>
                    </a:p>
                  </a:txBody>
                  <a:tcPr marL="9118" marR="9118" marT="0" marB="0"/>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274320" marR="0" indent="-171450">
                        <a:lnSpc>
                          <a:spcPct val="107000"/>
                        </a:lnSpc>
                        <a:spcBef>
                          <a:spcPts val="0"/>
                        </a:spcBef>
                        <a:spcAft>
                          <a:spcPts val="0"/>
                        </a:spcAft>
                        <a:buFont typeface="Arial" panose="020B0604020202020204" pitchFamily="34" charset="0"/>
                        <a:buChar char="•"/>
                      </a:pPr>
                      <a:r>
                        <a:rPr lang="en-US" sz="1400" dirty="0">
                          <a:solidFill>
                            <a:schemeClr val="tx1"/>
                          </a:solidFill>
                          <a:effectLst/>
                          <a:latin typeface="Arial Narrow" panose="020B0606020202030204" pitchFamily="34" charset="0"/>
                        </a:rPr>
                        <a:t>Rarely differentiates potential beneficiaries in a nuanced manner.</a:t>
                      </a:r>
                    </a:p>
                    <a:p>
                      <a:pPr marL="274320" marR="0" indent="-171450">
                        <a:lnSpc>
                          <a:spcPct val="107000"/>
                        </a:lnSpc>
                        <a:spcBef>
                          <a:spcPts val="0"/>
                        </a:spcBef>
                        <a:spcAft>
                          <a:spcPts val="0"/>
                        </a:spcAft>
                        <a:buFont typeface="Arial" panose="020B0604020202020204" pitchFamily="34" charset="0"/>
                        <a:buChar char="•"/>
                      </a:pPr>
                      <a:r>
                        <a:rPr lang="en-US" sz="1400" dirty="0">
                          <a:solidFill>
                            <a:schemeClr val="tx1"/>
                          </a:solidFill>
                          <a:effectLst/>
                          <a:latin typeface="Arial Narrow" panose="020B0606020202030204" pitchFamily="34" charset="0"/>
                        </a:rPr>
                        <a:t>Requires the recipient to pay full price at the time of purchase.</a:t>
                      </a:r>
                    </a:p>
                  </a:txBody>
                  <a:tcPr marL="9118" marR="9118" marT="0" marB="0"/>
                </a:tc>
                <a:extLst>
                  <a:ext uri="{0D108BD9-81ED-4DB2-BD59-A6C34878D82A}">
                    <a16:rowId xmlns:a16="http://schemas.microsoft.com/office/drawing/2014/main" val="951365457"/>
                  </a:ext>
                </a:extLst>
              </a:tr>
            </a:tbl>
          </a:graphicData>
        </a:graphic>
      </p:graphicFrame>
      <p:sp>
        <p:nvSpPr>
          <p:cNvPr id="3" name="TextBox 2">
            <a:extLst>
              <a:ext uri="{FF2B5EF4-FFF2-40B4-BE49-F238E27FC236}">
                <a16:creationId xmlns:a16="http://schemas.microsoft.com/office/drawing/2014/main" id="{97DFBEE1-5107-FA92-3734-521685C54B68}"/>
              </a:ext>
            </a:extLst>
          </p:cNvPr>
          <p:cNvSpPr txBox="1"/>
          <p:nvPr/>
        </p:nvSpPr>
        <p:spPr>
          <a:xfrm>
            <a:off x="635156" y="2635224"/>
            <a:ext cx="8245860" cy="1754326"/>
          </a:xfrm>
          <a:prstGeom prst="rect">
            <a:avLst/>
          </a:prstGeom>
          <a:noFill/>
        </p:spPr>
        <p:txBody>
          <a:bodyPr wrap="square" lIns="91440" tIns="45720" rIns="91440" bIns="45720" anchor="t">
            <a:spAutoFit/>
          </a:bodyPr>
          <a:lstStyle/>
          <a:p>
            <a:r>
              <a:rPr lang="en-US" b="1" dirty="0">
                <a:solidFill>
                  <a:schemeClr val="accent3"/>
                </a:solidFill>
                <a:latin typeface="Arial Narrow" panose="020B0606020202030204" pitchFamily="34" charset="0"/>
              </a:rPr>
              <a:t>Social equity considerations</a:t>
            </a:r>
            <a:endParaRPr lang="en-US" b="1" i="1" dirty="0">
              <a:solidFill>
                <a:schemeClr val="accent3"/>
              </a:solidFill>
              <a:latin typeface="Arial Narrow" panose="020B0606020202030204" pitchFamily="34" charset="0"/>
            </a:endParaRPr>
          </a:p>
          <a:p>
            <a:pPr marL="285750" indent="-285750">
              <a:buFont typeface="Arial" panose="020B0604020202020204" pitchFamily="34" charset="0"/>
              <a:buChar char="•"/>
            </a:pPr>
            <a:r>
              <a:rPr lang="en-US" dirty="0">
                <a:solidFill>
                  <a:srgbClr val="000000"/>
                </a:solidFill>
                <a:latin typeface="Arial Narrow" panose="020B0606020202030204" pitchFamily="34" charset="0"/>
              </a:rPr>
              <a:t>Lower administrative burden may facilitate equitable disbursement of funds regardless of differential resources &amp; capacity of school districts. </a:t>
            </a:r>
          </a:p>
          <a:p>
            <a:pPr marL="285750" indent="-285750">
              <a:buFont typeface="Arial" panose="020B0604020202020204" pitchFamily="34" charset="0"/>
              <a:buChar char="•"/>
            </a:pPr>
            <a:r>
              <a:rPr lang="en-US" dirty="0">
                <a:solidFill>
                  <a:srgbClr val="000000"/>
                </a:solidFill>
                <a:latin typeface="Arial Narrow" panose="020B0606020202030204" pitchFamily="34" charset="0"/>
              </a:rPr>
              <a:t>Districts need cash on-hand to make purchases and must be able to weather delayed reimbursement processes, which may unduly burden districts that do not have </a:t>
            </a:r>
            <a:br>
              <a:rPr lang="en-US" dirty="0">
                <a:solidFill>
                  <a:srgbClr val="000000"/>
                </a:solidFill>
                <a:latin typeface="Arial Narrow" panose="020B0606020202030204" pitchFamily="34" charset="0"/>
              </a:rPr>
            </a:br>
            <a:r>
              <a:rPr lang="en-US" dirty="0">
                <a:solidFill>
                  <a:srgbClr val="000000"/>
                </a:solidFill>
                <a:latin typeface="Arial Narrow" panose="020B0606020202030204" pitchFamily="34" charset="0"/>
              </a:rPr>
              <a:t>budget flexibility.</a:t>
            </a:r>
          </a:p>
        </p:txBody>
      </p:sp>
      <p:sp>
        <p:nvSpPr>
          <p:cNvPr id="6" name="TextBox 5">
            <a:extLst>
              <a:ext uri="{FF2B5EF4-FFF2-40B4-BE49-F238E27FC236}">
                <a16:creationId xmlns:a16="http://schemas.microsoft.com/office/drawing/2014/main" id="{0410421D-FC2E-17E8-480A-AFF49D39977B}"/>
              </a:ext>
            </a:extLst>
          </p:cNvPr>
          <p:cNvSpPr txBox="1"/>
          <p:nvPr/>
        </p:nvSpPr>
        <p:spPr>
          <a:xfrm>
            <a:off x="635156" y="4389550"/>
            <a:ext cx="6219388" cy="369332"/>
          </a:xfrm>
          <a:prstGeom prst="rect">
            <a:avLst/>
          </a:prstGeom>
          <a:noFill/>
        </p:spPr>
        <p:txBody>
          <a:bodyPr wrap="square">
            <a:spAutoFit/>
          </a:bodyPr>
          <a:lstStyle/>
          <a:p>
            <a:r>
              <a:rPr lang="en-US" b="1" dirty="0">
                <a:solidFill>
                  <a:schemeClr val="accent3"/>
                </a:solidFill>
                <a:latin typeface="Arial Narrow" panose="020B0606020202030204" pitchFamily="34" charset="0"/>
              </a:rPr>
              <a:t>Note: Refundable tax credits expected to operate similar to rebates</a:t>
            </a:r>
          </a:p>
        </p:txBody>
      </p:sp>
    </p:spTree>
    <p:extLst>
      <p:ext uri="{BB962C8B-B14F-4D97-AF65-F5344CB8AC3E}">
        <p14:creationId xmlns:p14="http://schemas.microsoft.com/office/powerpoint/2010/main" val="103394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205979"/>
            <a:ext cx="8229600" cy="538901"/>
          </a:xfrm>
        </p:spPr>
        <p:txBody>
          <a:bodyPr>
            <a:normAutofit fontScale="90000"/>
          </a:bodyPr>
          <a:lstStyle/>
          <a:p>
            <a:r>
              <a:rPr lang="en-US" sz="4400" cap="none" dirty="0"/>
              <a:t>TYPES OF FUNDING: REBATES</a:t>
            </a:r>
            <a:endParaRPr lang="en-US"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sp>
        <p:nvSpPr>
          <p:cNvPr id="15" name="TextBox 14">
            <a:extLst>
              <a:ext uri="{FF2B5EF4-FFF2-40B4-BE49-F238E27FC236}">
                <a16:creationId xmlns:a16="http://schemas.microsoft.com/office/drawing/2014/main" id="{ED5CBC84-5268-90C8-A1A5-67F63ED67843}"/>
              </a:ext>
            </a:extLst>
          </p:cNvPr>
          <p:cNvSpPr txBox="1"/>
          <p:nvPr/>
        </p:nvSpPr>
        <p:spPr>
          <a:xfrm>
            <a:off x="767809" y="1557022"/>
            <a:ext cx="8376191" cy="3046988"/>
          </a:xfrm>
          <a:prstGeom prst="rect">
            <a:avLst/>
          </a:prstGeom>
          <a:noFill/>
        </p:spPr>
        <p:txBody>
          <a:bodyPr wrap="square" lIns="91440" tIns="45720" rIns="91440" bIns="45720" rtlCol="0" anchor="t">
            <a:spAutoFit/>
          </a:bodyPr>
          <a:lstStyle/>
          <a:p>
            <a:pPr>
              <a:spcAft>
                <a:spcPts val="300"/>
              </a:spcAft>
            </a:pPr>
            <a:r>
              <a:rPr lang="en-US" sz="2000" b="1" dirty="0">
                <a:solidFill>
                  <a:srgbClr val="000000"/>
                </a:solidFill>
                <a:latin typeface="Arial Narrow"/>
              </a:rPr>
              <a:t>	Advantages </a:t>
            </a:r>
            <a:endParaRPr lang="en-US" sz="2000" b="1" dirty="0">
              <a:solidFill>
                <a:srgbClr val="000000"/>
              </a:solidFill>
              <a:latin typeface="Arial Narrow" panose="020B0606020202030204" pitchFamily="34" charset="0"/>
            </a:endParaRPr>
          </a:p>
          <a:p>
            <a:pPr marL="800100" lvl="1" indent="-342900">
              <a:spcAft>
                <a:spcPts val="300"/>
              </a:spcAft>
              <a:buFont typeface="Arial" panose="020B0604020202020204" pitchFamily="34" charset="0"/>
              <a:buChar char="•"/>
            </a:pPr>
            <a:r>
              <a:rPr lang="en-US" sz="1600" dirty="0">
                <a:solidFill>
                  <a:srgbClr val="000000"/>
                </a:solidFill>
                <a:latin typeface="Arial Narrow"/>
              </a:rPr>
              <a:t>Limited paperwork</a:t>
            </a:r>
          </a:p>
          <a:p>
            <a:pPr marL="800100" lvl="1" indent="-342900">
              <a:spcAft>
                <a:spcPts val="300"/>
              </a:spcAft>
              <a:buFont typeface="Arial" panose="020B0604020202020204" pitchFamily="34" charset="0"/>
              <a:buChar char="•"/>
            </a:pPr>
            <a:r>
              <a:rPr lang="en-US" sz="1600" dirty="0">
                <a:solidFill>
                  <a:srgbClr val="000000"/>
                </a:solidFill>
                <a:latin typeface="Arial Narrow"/>
              </a:rPr>
              <a:t>Preapproved equipment list simplifies purchasing decisions</a:t>
            </a:r>
          </a:p>
          <a:p>
            <a:pPr>
              <a:spcAft>
                <a:spcPts val="300"/>
              </a:spcAft>
            </a:pPr>
            <a:r>
              <a:rPr lang="en-US" sz="2000" b="1" dirty="0">
                <a:solidFill>
                  <a:srgbClr val="000000"/>
                </a:solidFill>
                <a:latin typeface="Arial Narrow"/>
              </a:rPr>
              <a:t>	Disadvantages</a:t>
            </a:r>
          </a:p>
          <a:p>
            <a:pPr marL="800100" lvl="1" indent="-342900">
              <a:spcAft>
                <a:spcPts val="300"/>
              </a:spcAft>
              <a:buFont typeface="Arial" panose="020B0604020202020204" pitchFamily="34" charset="0"/>
              <a:buChar char="•"/>
            </a:pPr>
            <a:r>
              <a:rPr lang="en-US" sz="1600" dirty="0">
                <a:solidFill>
                  <a:srgbClr val="000000"/>
                </a:solidFill>
                <a:latin typeface="Arial Narrow"/>
              </a:rPr>
              <a:t>Recipient must pay full price at time of purchase</a:t>
            </a:r>
          </a:p>
          <a:p>
            <a:pPr marL="1257300" lvl="2" indent="-342900">
              <a:spcAft>
                <a:spcPts val="300"/>
              </a:spcAft>
              <a:buFont typeface="Wingdings" panose="020B0604020202020204" pitchFamily="34" charset="0"/>
              <a:buChar char="§"/>
            </a:pPr>
            <a:r>
              <a:rPr lang="en-US" sz="1400" dirty="0">
                <a:solidFill>
                  <a:srgbClr val="000000"/>
                </a:solidFill>
                <a:latin typeface="Arial Narrow"/>
              </a:rPr>
              <a:t>Depending on programmatic design, rebates can more closely resemble vouchers with payout upon submission of a purchase order, thus mitigating this risk</a:t>
            </a:r>
          </a:p>
          <a:p>
            <a:pPr>
              <a:spcAft>
                <a:spcPts val="300"/>
              </a:spcAft>
            </a:pPr>
            <a:r>
              <a:rPr lang="en-US" sz="2000" b="1" dirty="0">
                <a:solidFill>
                  <a:srgbClr val="000000"/>
                </a:solidFill>
                <a:latin typeface="Arial Narrow"/>
              </a:rPr>
              <a:t>	Equity considerations</a:t>
            </a:r>
          </a:p>
          <a:p>
            <a:pPr marL="800100" lvl="1" indent="-342900">
              <a:spcAft>
                <a:spcPts val="300"/>
              </a:spcAft>
              <a:buFont typeface="Arial" panose="020B0604020202020204" pitchFamily="34" charset="0"/>
              <a:buChar char="•"/>
            </a:pPr>
            <a:r>
              <a:rPr lang="en-US" sz="1600" dirty="0">
                <a:solidFill>
                  <a:srgbClr val="000000"/>
                </a:solidFill>
                <a:latin typeface="Arial Narrow"/>
              </a:rPr>
              <a:t>Lower administrative burden can facilitate equitable disbursement of funds</a:t>
            </a:r>
          </a:p>
          <a:p>
            <a:pPr marL="800100" lvl="1" indent="-342900">
              <a:spcAft>
                <a:spcPts val="300"/>
              </a:spcAft>
              <a:buFont typeface="Arial" panose="020B0604020202020204" pitchFamily="34" charset="0"/>
              <a:buChar char="•"/>
            </a:pPr>
            <a:r>
              <a:rPr lang="en-US" sz="1600" dirty="0">
                <a:solidFill>
                  <a:srgbClr val="000000"/>
                </a:solidFill>
                <a:latin typeface="Arial Narrow"/>
              </a:rPr>
              <a:t>Reimbursement processes can burden districts without budget flexibility</a:t>
            </a:r>
          </a:p>
        </p:txBody>
      </p:sp>
      <p:pic>
        <p:nvPicPr>
          <p:cNvPr id="16" name="Graphic 15" descr="Thumbs up sign with solid fill">
            <a:extLst>
              <a:ext uri="{FF2B5EF4-FFF2-40B4-BE49-F238E27FC236}">
                <a16:creationId xmlns:a16="http://schemas.microsoft.com/office/drawing/2014/main" id="{E05AD232-86E2-DB28-16AD-5ED6CBF063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7809" y="1593372"/>
            <a:ext cx="336820" cy="336820"/>
          </a:xfrm>
          <a:prstGeom prst="rect">
            <a:avLst/>
          </a:prstGeom>
        </p:spPr>
      </p:pic>
      <p:pic>
        <p:nvPicPr>
          <p:cNvPr id="17" name="Graphic 16" descr="Thumbs Down with solid fill">
            <a:extLst>
              <a:ext uri="{FF2B5EF4-FFF2-40B4-BE49-F238E27FC236}">
                <a16:creationId xmlns:a16="http://schemas.microsoft.com/office/drawing/2014/main" id="{E1008498-0EE9-65C4-177D-E04C7B871B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7809" y="2532698"/>
            <a:ext cx="336820" cy="336820"/>
          </a:xfrm>
          <a:prstGeom prst="rect">
            <a:avLst/>
          </a:prstGeom>
        </p:spPr>
      </p:pic>
      <p:pic>
        <p:nvPicPr>
          <p:cNvPr id="18" name="Graphic 17" descr="Scales of justice with solid fill">
            <a:extLst>
              <a:ext uri="{FF2B5EF4-FFF2-40B4-BE49-F238E27FC236}">
                <a16:creationId xmlns:a16="http://schemas.microsoft.com/office/drawing/2014/main" id="{B03972BB-44A9-CAD3-DBC6-DA76966068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7809" y="3617395"/>
            <a:ext cx="336820" cy="336820"/>
          </a:xfrm>
          <a:prstGeom prst="rect">
            <a:avLst/>
          </a:prstGeom>
        </p:spPr>
      </p:pic>
      <p:sp>
        <p:nvSpPr>
          <p:cNvPr id="19" name="TextBox 18">
            <a:extLst>
              <a:ext uri="{FF2B5EF4-FFF2-40B4-BE49-F238E27FC236}">
                <a16:creationId xmlns:a16="http://schemas.microsoft.com/office/drawing/2014/main" id="{5A03B666-E803-4B54-87B6-B4487111A88A}"/>
              </a:ext>
            </a:extLst>
          </p:cNvPr>
          <p:cNvSpPr txBox="1"/>
          <p:nvPr/>
        </p:nvSpPr>
        <p:spPr>
          <a:xfrm>
            <a:off x="560597" y="1053896"/>
            <a:ext cx="7353295" cy="707886"/>
          </a:xfrm>
          <a:prstGeom prst="rect">
            <a:avLst/>
          </a:prstGeom>
          <a:noFill/>
        </p:spPr>
        <p:txBody>
          <a:bodyPr wrap="none" rtlCol="0">
            <a:spAutoFit/>
          </a:bodyPr>
          <a:lstStyle/>
          <a:p>
            <a:r>
              <a:rPr lang="en-US" sz="2200" b="1" dirty="0">
                <a:solidFill>
                  <a:schemeClr val="accent3"/>
                </a:solidFill>
                <a:latin typeface="Arial Narrow" panose="020B0606020202030204" pitchFamily="34" charset="0"/>
              </a:rPr>
              <a:t>Rebates – a reimbursement after eligible purchases of equipment</a:t>
            </a:r>
          </a:p>
          <a:p>
            <a:endParaRPr lang="en-US"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1251830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205979"/>
            <a:ext cx="8229600" cy="538901"/>
          </a:xfrm>
        </p:spPr>
        <p:txBody>
          <a:bodyPr>
            <a:normAutofit fontScale="90000"/>
          </a:bodyPr>
          <a:lstStyle/>
          <a:p>
            <a:r>
              <a:rPr lang="en-US" sz="4400" cap="none" dirty="0"/>
              <a:t>TYPES OF FUNDING: VOUCHERS</a:t>
            </a:r>
            <a:endParaRPr lang="en-US"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graphicFrame>
        <p:nvGraphicFramePr>
          <p:cNvPr id="2" name="Table 1">
            <a:extLst>
              <a:ext uri="{FF2B5EF4-FFF2-40B4-BE49-F238E27FC236}">
                <a16:creationId xmlns:a16="http://schemas.microsoft.com/office/drawing/2014/main" id="{9B3F3DED-D958-2E25-1E76-2369F0F8DCCE}"/>
              </a:ext>
            </a:extLst>
          </p:cNvPr>
          <p:cNvGraphicFramePr>
            <a:graphicFrameLocks noGrp="1"/>
          </p:cNvGraphicFramePr>
          <p:nvPr>
            <p:extLst>
              <p:ext uri="{D42A27DB-BD31-4B8C-83A1-F6EECF244321}">
                <p14:modId xmlns:p14="http://schemas.microsoft.com/office/powerpoint/2010/main" val="1673169988"/>
              </p:ext>
            </p:extLst>
          </p:nvPr>
        </p:nvGraphicFramePr>
        <p:xfrm>
          <a:off x="635156" y="949114"/>
          <a:ext cx="7873687" cy="1541838"/>
        </p:xfrm>
        <a:graphic>
          <a:graphicData uri="http://schemas.openxmlformats.org/drawingml/2006/table">
            <a:tbl>
              <a:tblPr firstRow="1" firstCol="1" bandRow="1">
                <a:tableStyleId>{68D230F3-CF80-4859-8CE7-A43EE81993B5}</a:tableStyleId>
              </a:tblPr>
              <a:tblGrid>
                <a:gridCol w="2728154">
                  <a:extLst>
                    <a:ext uri="{9D8B030D-6E8A-4147-A177-3AD203B41FA5}">
                      <a16:colId xmlns:a16="http://schemas.microsoft.com/office/drawing/2014/main" val="2709955575"/>
                    </a:ext>
                  </a:extLst>
                </a:gridCol>
                <a:gridCol w="2144111">
                  <a:extLst>
                    <a:ext uri="{9D8B030D-6E8A-4147-A177-3AD203B41FA5}">
                      <a16:colId xmlns:a16="http://schemas.microsoft.com/office/drawing/2014/main" val="1388609756"/>
                    </a:ext>
                  </a:extLst>
                </a:gridCol>
                <a:gridCol w="3001422">
                  <a:extLst>
                    <a:ext uri="{9D8B030D-6E8A-4147-A177-3AD203B41FA5}">
                      <a16:colId xmlns:a16="http://schemas.microsoft.com/office/drawing/2014/main" val="110844061"/>
                    </a:ext>
                  </a:extLst>
                </a:gridCol>
              </a:tblGrid>
              <a:tr h="326203">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marL="0" marR="0" algn="ctr">
                        <a:lnSpc>
                          <a:spcPct val="107000"/>
                        </a:lnSpc>
                        <a:spcBef>
                          <a:spcPts val="0"/>
                        </a:spcBef>
                        <a:spcAft>
                          <a:spcPts val="0"/>
                        </a:spcAft>
                      </a:pPr>
                      <a:r>
                        <a:rPr lang="en-US" sz="1400">
                          <a:solidFill>
                            <a:schemeClr val="tx1"/>
                          </a:solidFill>
                          <a:effectLst/>
                          <a:latin typeface="Arial Narrow" panose="020B0606020202030204" pitchFamily="34" charset="0"/>
                        </a:rPr>
                        <a:t>Definition</a:t>
                      </a:r>
                      <a:endParaRPr lang="en-US" sz="140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nchor="ct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marL="0" marR="0" algn="ctr">
                        <a:lnSpc>
                          <a:spcPct val="107000"/>
                        </a:lnSpc>
                        <a:spcBef>
                          <a:spcPts val="0"/>
                        </a:spcBef>
                        <a:spcAft>
                          <a:spcPts val="0"/>
                        </a:spcAft>
                      </a:pPr>
                      <a:r>
                        <a:rPr lang="en-US" sz="1400" dirty="0">
                          <a:solidFill>
                            <a:schemeClr val="tx1"/>
                          </a:solidFill>
                          <a:effectLst/>
                          <a:latin typeface="Arial Narrow" panose="020B0606020202030204" pitchFamily="34" charset="0"/>
                        </a:rPr>
                        <a:t>Advantages</a:t>
                      </a:r>
                      <a:endParaRPr lang="en-US" sz="1400" dirty="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nchor="ct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marL="0" marR="0" algn="ctr">
                        <a:lnSpc>
                          <a:spcPct val="107000"/>
                        </a:lnSpc>
                        <a:spcBef>
                          <a:spcPts val="0"/>
                        </a:spcBef>
                        <a:spcAft>
                          <a:spcPts val="0"/>
                        </a:spcAft>
                      </a:pPr>
                      <a:r>
                        <a:rPr lang="en-US" sz="1400" dirty="0">
                          <a:solidFill>
                            <a:schemeClr val="tx1"/>
                          </a:solidFill>
                          <a:effectLst/>
                          <a:latin typeface="Arial Narrow" panose="020B0606020202030204" pitchFamily="34" charset="0"/>
                        </a:rPr>
                        <a:t>Disadvantages</a:t>
                      </a:r>
                      <a:endParaRPr lang="en-US" sz="1400" dirty="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nchor="ctr"/>
                </a:tc>
                <a:extLst>
                  <a:ext uri="{0D108BD9-81ED-4DB2-BD59-A6C34878D82A}">
                    <a16:rowId xmlns:a16="http://schemas.microsoft.com/office/drawing/2014/main" val="565451861"/>
                  </a:ext>
                </a:extLst>
              </a:tr>
              <a:tr h="1215635">
                <a:tc>
                  <a:txBody>
                    <a:bodyPr/>
                    <a:lstStyle>
                      <a:lvl1pPr marL="0" algn="l" defTabSz="457200" rtl="0" eaLnBrk="1" latinLnBrk="0" hangingPunct="1">
                        <a:defRPr sz="1800" b="1" kern="1200">
                          <a:solidFill>
                            <a:schemeClr val="tx1"/>
                          </a:solidFill>
                          <a:latin typeface="Arial"/>
                        </a:defRPr>
                      </a:lvl1pPr>
                      <a:lvl2pPr marL="457200" algn="l" defTabSz="457200" rtl="0" eaLnBrk="1" latinLnBrk="0" hangingPunct="1">
                        <a:defRPr sz="1800" b="1" kern="1200">
                          <a:solidFill>
                            <a:schemeClr val="tx1"/>
                          </a:solidFill>
                          <a:latin typeface="Arial"/>
                        </a:defRPr>
                      </a:lvl2pPr>
                      <a:lvl3pPr marL="914400" algn="l" defTabSz="457200" rtl="0" eaLnBrk="1" latinLnBrk="0" hangingPunct="1">
                        <a:defRPr sz="1800" b="1" kern="1200">
                          <a:solidFill>
                            <a:schemeClr val="tx1"/>
                          </a:solidFill>
                          <a:latin typeface="Arial"/>
                        </a:defRPr>
                      </a:lvl3pPr>
                      <a:lvl4pPr marL="1371600" algn="l" defTabSz="457200" rtl="0" eaLnBrk="1" latinLnBrk="0" hangingPunct="1">
                        <a:defRPr sz="1800" b="1" kern="1200">
                          <a:solidFill>
                            <a:schemeClr val="tx1"/>
                          </a:solidFill>
                          <a:latin typeface="Arial"/>
                        </a:defRPr>
                      </a:lvl4pPr>
                      <a:lvl5pPr marL="1828800" algn="l" defTabSz="457200" rtl="0" eaLnBrk="1" latinLnBrk="0" hangingPunct="1">
                        <a:defRPr sz="1800" b="1" kern="1200">
                          <a:solidFill>
                            <a:schemeClr val="tx1"/>
                          </a:solidFill>
                          <a:latin typeface="Arial"/>
                        </a:defRPr>
                      </a:lvl5pPr>
                      <a:lvl6pPr marL="2286000" algn="l" defTabSz="457200" rtl="0" eaLnBrk="1" latinLnBrk="0" hangingPunct="1">
                        <a:defRPr sz="1800" b="1" kern="1200">
                          <a:solidFill>
                            <a:schemeClr val="tx1"/>
                          </a:solidFill>
                          <a:latin typeface="Arial"/>
                        </a:defRPr>
                      </a:lvl6pPr>
                      <a:lvl7pPr marL="2743200" algn="l" defTabSz="457200" rtl="0" eaLnBrk="1" latinLnBrk="0" hangingPunct="1">
                        <a:defRPr sz="1800" b="1" kern="1200">
                          <a:solidFill>
                            <a:schemeClr val="tx1"/>
                          </a:solidFill>
                          <a:latin typeface="Arial"/>
                        </a:defRPr>
                      </a:lvl7pPr>
                      <a:lvl8pPr marL="3200400" algn="l" defTabSz="457200" rtl="0" eaLnBrk="1" latinLnBrk="0" hangingPunct="1">
                        <a:defRPr sz="1800" b="1" kern="1200">
                          <a:solidFill>
                            <a:schemeClr val="tx1"/>
                          </a:solidFill>
                          <a:latin typeface="Arial"/>
                        </a:defRPr>
                      </a:lvl8pPr>
                      <a:lvl9pPr marL="3657600" algn="l" defTabSz="457200" rtl="0" eaLnBrk="1" latinLnBrk="0" hangingPunct="1">
                        <a:defRPr sz="1800" b="1" kern="1200">
                          <a:solidFill>
                            <a:schemeClr val="tx1"/>
                          </a:solidFill>
                          <a:latin typeface="Arial"/>
                        </a:defRPr>
                      </a:lvl9pPr>
                    </a:lstStyle>
                    <a:p>
                      <a:pPr marL="274320" marR="0" indent="-171450">
                        <a:lnSpc>
                          <a:spcPct val="107000"/>
                        </a:lnSpc>
                        <a:spcBef>
                          <a:spcPts val="0"/>
                        </a:spcBef>
                        <a:spcAft>
                          <a:spcPts val="0"/>
                        </a:spcAft>
                        <a:buFont typeface="Arial" panose="020B0604020202020204" pitchFamily="34" charset="0"/>
                        <a:buChar char="•"/>
                      </a:pPr>
                      <a:r>
                        <a:rPr lang="en-US" sz="1400" b="0" dirty="0">
                          <a:solidFill>
                            <a:schemeClr val="tx1"/>
                          </a:solidFill>
                          <a:effectLst/>
                          <a:latin typeface="Arial Narrow" panose="020B0606020202030204" pitchFamily="34" charset="0"/>
                        </a:rPr>
                        <a:t>Reduce point-of-sale prices for eligible purchases of preapproved equipment.</a:t>
                      </a:r>
                    </a:p>
                  </a:txBody>
                  <a:tcPr marL="9118" marR="9118" marT="0" marB="0"/>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274320" marR="0" indent="-171450">
                        <a:lnSpc>
                          <a:spcPct val="107000"/>
                        </a:lnSpc>
                        <a:spcBef>
                          <a:spcPts val="0"/>
                        </a:spcBef>
                        <a:spcAft>
                          <a:spcPts val="0"/>
                        </a:spcAft>
                        <a:buFont typeface="Arial" panose="020B0604020202020204" pitchFamily="34" charset="0"/>
                        <a:buChar char="•"/>
                      </a:pPr>
                      <a:r>
                        <a:rPr lang="en-US" sz="1400" dirty="0">
                          <a:solidFill>
                            <a:schemeClr val="tx1"/>
                          </a:solidFill>
                          <a:effectLst/>
                          <a:latin typeface="Arial Narrow" panose="020B0606020202030204" pitchFamily="34" charset="0"/>
                        </a:rPr>
                        <a:t>Limited paperwork.  A preapproved equipment list reduces the burden on applicants and simplifies purchase decisions.</a:t>
                      </a:r>
                    </a:p>
                  </a:txBody>
                  <a:tcPr marL="9118" marR="9118" marT="0" marB="0"/>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274320" marR="0" indent="-171450">
                        <a:lnSpc>
                          <a:spcPct val="107000"/>
                        </a:lnSpc>
                        <a:spcBef>
                          <a:spcPts val="0"/>
                        </a:spcBef>
                        <a:spcAft>
                          <a:spcPts val="0"/>
                        </a:spcAft>
                        <a:buFont typeface="Arial" panose="020B0604020202020204" pitchFamily="34" charset="0"/>
                        <a:buChar char="•"/>
                      </a:pPr>
                      <a:r>
                        <a:rPr lang="en-US" sz="1400" dirty="0">
                          <a:solidFill>
                            <a:schemeClr val="tx1"/>
                          </a:solidFill>
                          <a:effectLst/>
                          <a:latin typeface="Arial Narrow" panose="020B0606020202030204" pitchFamily="34" charset="0"/>
                        </a:rPr>
                        <a:t>Rarely differentiates potential beneficiaries in a nuanced manner.</a:t>
                      </a:r>
                    </a:p>
                    <a:p>
                      <a:pPr marL="274320" marR="0" indent="-171450">
                        <a:lnSpc>
                          <a:spcPct val="107000"/>
                        </a:lnSpc>
                        <a:spcBef>
                          <a:spcPts val="0"/>
                        </a:spcBef>
                        <a:spcAft>
                          <a:spcPts val="0"/>
                        </a:spcAft>
                        <a:buFont typeface="Arial" panose="020B0604020202020204" pitchFamily="34" charset="0"/>
                        <a:buChar char="•"/>
                      </a:pPr>
                      <a:r>
                        <a:rPr lang="en-US" sz="1400" dirty="0">
                          <a:solidFill>
                            <a:schemeClr val="tx1"/>
                          </a:solidFill>
                          <a:effectLst/>
                          <a:latin typeface="Arial Narrow" panose="020B0606020202030204" pitchFamily="34" charset="0"/>
                        </a:rPr>
                        <a:t>Funds only for equipment, not other necessary project costs.</a:t>
                      </a:r>
                    </a:p>
                  </a:txBody>
                  <a:tcPr marL="9118" marR="9118" marT="0" marB="0"/>
                </a:tc>
                <a:extLst>
                  <a:ext uri="{0D108BD9-81ED-4DB2-BD59-A6C34878D82A}">
                    <a16:rowId xmlns:a16="http://schemas.microsoft.com/office/drawing/2014/main" val="951365457"/>
                  </a:ext>
                </a:extLst>
              </a:tr>
            </a:tbl>
          </a:graphicData>
        </a:graphic>
      </p:graphicFrame>
      <p:sp>
        <p:nvSpPr>
          <p:cNvPr id="3" name="TextBox 2">
            <a:extLst>
              <a:ext uri="{FF2B5EF4-FFF2-40B4-BE49-F238E27FC236}">
                <a16:creationId xmlns:a16="http://schemas.microsoft.com/office/drawing/2014/main" id="{97DFBEE1-5107-FA92-3734-521685C54B68}"/>
              </a:ext>
            </a:extLst>
          </p:cNvPr>
          <p:cNvSpPr txBox="1"/>
          <p:nvPr/>
        </p:nvSpPr>
        <p:spPr>
          <a:xfrm>
            <a:off x="635156" y="2635224"/>
            <a:ext cx="8245860" cy="1200329"/>
          </a:xfrm>
          <a:prstGeom prst="rect">
            <a:avLst/>
          </a:prstGeom>
          <a:noFill/>
        </p:spPr>
        <p:txBody>
          <a:bodyPr wrap="square" lIns="91440" tIns="45720" rIns="91440" bIns="45720" anchor="t">
            <a:spAutoFit/>
          </a:bodyPr>
          <a:lstStyle/>
          <a:p>
            <a:r>
              <a:rPr lang="en-US" b="1" dirty="0">
                <a:solidFill>
                  <a:schemeClr val="accent3"/>
                </a:solidFill>
                <a:latin typeface="Arial Narrow" panose="020B0606020202030204" pitchFamily="34" charset="0"/>
              </a:rPr>
              <a:t>Social equity considerations</a:t>
            </a:r>
            <a:endParaRPr lang="en-US" b="1" i="1" dirty="0">
              <a:solidFill>
                <a:schemeClr val="accent3"/>
              </a:solidFill>
              <a:latin typeface="Arial Narrow" panose="020B0606020202030204" pitchFamily="34" charset="0"/>
            </a:endParaRPr>
          </a:p>
          <a:p>
            <a:pPr marL="285750" indent="-285750">
              <a:buFont typeface="Arial" panose="020B0604020202020204" pitchFamily="34" charset="0"/>
              <a:buChar char="•"/>
            </a:pPr>
            <a:r>
              <a:rPr lang="en-US" dirty="0">
                <a:solidFill>
                  <a:srgbClr val="000000"/>
                </a:solidFill>
                <a:latin typeface="Arial Narrow" panose="020B0606020202030204" pitchFamily="34" charset="0"/>
              </a:rPr>
              <a:t>Lower administrative burden to receive point-of-sale incentives may facilitate equitable disbursement of funds regardless of differential resources &amp; capacity of school districts. </a:t>
            </a:r>
          </a:p>
          <a:p>
            <a:pPr marL="285750" indent="-285750">
              <a:buFont typeface="Arial" panose="020B0604020202020204" pitchFamily="34" charset="0"/>
              <a:buChar char="•"/>
            </a:pPr>
            <a:r>
              <a:rPr lang="en-US" dirty="0">
                <a:solidFill>
                  <a:srgbClr val="000000"/>
                </a:solidFill>
                <a:latin typeface="Arial Narrow" panose="020B0606020202030204" pitchFamily="34" charset="0"/>
              </a:rPr>
              <a:t>Does not require districts to have cash on-hand.</a:t>
            </a:r>
          </a:p>
        </p:txBody>
      </p:sp>
    </p:spTree>
    <p:extLst>
      <p:ext uri="{BB962C8B-B14F-4D97-AF65-F5344CB8AC3E}">
        <p14:creationId xmlns:p14="http://schemas.microsoft.com/office/powerpoint/2010/main" val="284967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3BBAE4-6050-2CA8-4E58-C160A5C876B3}"/>
              </a:ext>
            </a:extLst>
          </p:cNvPr>
          <p:cNvPicPr>
            <a:picLocks noChangeAspect="1"/>
          </p:cNvPicPr>
          <p:nvPr/>
        </p:nvPicPr>
        <p:blipFill rotWithShape="1">
          <a:blip r:embed="rId3"/>
          <a:srcRect t="4776" r="-117" b="15630"/>
          <a:stretch/>
        </p:blipFill>
        <p:spPr>
          <a:xfrm>
            <a:off x="1755275" y="1420405"/>
            <a:ext cx="5633450" cy="3116450"/>
          </a:xfrm>
          <a:prstGeom prst="rect">
            <a:avLst/>
          </a:prstGeom>
        </p:spPr>
      </p:pic>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41325" y="497045"/>
            <a:ext cx="8229600" cy="538901"/>
          </a:xfrm>
        </p:spPr>
        <p:txBody>
          <a:bodyPr>
            <a:normAutofit fontScale="90000"/>
          </a:bodyPr>
          <a:lstStyle/>
          <a:p>
            <a:r>
              <a:rPr lang="en-US" sz="4400" cap="none" dirty="0"/>
              <a:t>Public funding alone will not solve the upfront cost gap </a:t>
            </a:r>
            <a:endParaRPr lang="en-US"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4"/>
          <a:stretch>
            <a:fillRect/>
          </a:stretch>
        </p:blipFill>
        <p:spPr>
          <a:xfrm>
            <a:off x="6854544" y="4424022"/>
            <a:ext cx="2118696" cy="513103"/>
          </a:xfrm>
          <a:prstGeom prst="rect">
            <a:avLst/>
          </a:prstGeom>
        </p:spPr>
      </p:pic>
      <p:sp>
        <p:nvSpPr>
          <p:cNvPr id="7" name="TextBox 6">
            <a:extLst>
              <a:ext uri="{FF2B5EF4-FFF2-40B4-BE49-F238E27FC236}">
                <a16:creationId xmlns:a16="http://schemas.microsoft.com/office/drawing/2014/main" id="{0D06CBD8-A73E-A461-5260-601FD9C5B680}"/>
              </a:ext>
            </a:extLst>
          </p:cNvPr>
          <p:cNvSpPr txBox="1"/>
          <p:nvPr/>
        </p:nvSpPr>
        <p:spPr>
          <a:xfrm>
            <a:off x="250920" y="2308461"/>
            <a:ext cx="1701664" cy="523220"/>
          </a:xfrm>
          <a:prstGeom prst="rect">
            <a:avLst/>
          </a:prstGeom>
          <a:noFill/>
        </p:spPr>
        <p:txBody>
          <a:bodyPr wrap="square" rtlCol="0">
            <a:spAutoFit/>
          </a:bodyPr>
          <a:lstStyle/>
          <a:p>
            <a:pPr algn="l"/>
            <a:r>
              <a:rPr lang="en-US" sz="2800">
                <a:solidFill>
                  <a:schemeClr val="bg1"/>
                </a:solidFill>
                <a:latin typeface="Arial Narrow" panose="020B0606020202030204" pitchFamily="34" charset="0"/>
              </a:rPr>
              <a:t>480,000</a:t>
            </a:r>
          </a:p>
        </p:txBody>
      </p:sp>
    </p:spTree>
    <p:extLst>
      <p:ext uri="{BB962C8B-B14F-4D97-AF65-F5344CB8AC3E}">
        <p14:creationId xmlns:p14="http://schemas.microsoft.com/office/powerpoint/2010/main" val="1065942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41325" y="204384"/>
            <a:ext cx="8229600" cy="538901"/>
          </a:xfrm>
        </p:spPr>
        <p:txBody>
          <a:bodyPr>
            <a:normAutofit fontScale="90000"/>
          </a:bodyPr>
          <a:lstStyle/>
          <a:p>
            <a:r>
              <a:rPr lang="en-US" sz="4400" cap="none" dirty="0"/>
              <a:t>Public funds can be a significant aid</a:t>
            </a:r>
            <a:endParaRPr lang="en-US" cap="none"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sp>
        <p:nvSpPr>
          <p:cNvPr id="5" name="Text Placeholder 28">
            <a:extLst>
              <a:ext uri="{FF2B5EF4-FFF2-40B4-BE49-F238E27FC236}">
                <a16:creationId xmlns:a16="http://schemas.microsoft.com/office/drawing/2014/main" id="{84E68382-1919-FB1F-963D-15FAD52DAAA0}"/>
              </a:ext>
            </a:extLst>
          </p:cNvPr>
          <p:cNvSpPr>
            <a:spLocks noGrp="1"/>
          </p:cNvSpPr>
          <p:nvPr>
            <p:ph type="body" sz="quarter" idx="10"/>
          </p:nvPr>
        </p:nvSpPr>
        <p:spPr>
          <a:xfrm>
            <a:off x="441326" y="4805362"/>
            <a:ext cx="4579408" cy="287339"/>
          </a:xfrm>
        </p:spPr>
        <p:txBody>
          <a:bodyPr lIns="0" tIns="45720" rIns="91440" bIns="45720" anchor="ctr" anchorCtr="0">
            <a:noAutofit/>
          </a:bodyPr>
          <a:lstStyle/>
          <a:p>
            <a:r>
              <a:rPr lang="en-US">
                <a:latin typeface="Arial Narrow"/>
              </a:rPr>
              <a:t>Source: WRI calculations (February 2022),  illustrative grant program details</a:t>
            </a:r>
          </a:p>
        </p:txBody>
      </p:sp>
      <p:graphicFrame>
        <p:nvGraphicFramePr>
          <p:cNvPr id="6" name="Table 3">
            <a:extLst>
              <a:ext uri="{FF2B5EF4-FFF2-40B4-BE49-F238E27FC236}">
                <a16:creationId xmlns:a16="http://schemas.microsoft.com/office/drawing/2014/main" id="{11643DB8-45ED-482F-BB8C-0384D08571FE}"/>
              </a:ext>
            </a:extLst>
          </p:cNvPr>
          <p:cNvGraphicFramePr>
            <a:graphicFrameLocks noGrp="1"/>
          </p:cNvGraphicFramePr>
          <p:nvPr>
            <p:extLst>
              <p:ext uri="{D42A27DB-BD31-4B8C-83A1-F6EECF244321}">
                <p14:modId xmlns:p14="http://schemas.microsoft.com/office/powerpoint/2010/main" val="1678763156"/>
              </p:ext>
            </p:extLst>
          </p:nvPr>
        </p:nvGraphicFramePr>
        <p:xfrm>
          <a:off x="1783202" y="1231429"/>
          <a:ext cx="5545846" cy="1752600"/>
        </p:xfrm>
        <a:graphic>
          <a:graphicData uri="http://schemas.openxmlformats.org/drawingml/2006/table">
            <a:tbl>
              <a:tblPr firstRow="1" bandRow="1">
                <a:tableStyleId>{68D230F3-CF80-4859-8CE7-A43EE81993B5}</a:tableStyleId>
              </a:tblPr>
              <a:tblGrid>
                <a:gridCol w="2772923">
                  <a:extLst>
                    <a:ext uri="{9D8B030D-6E8A-4147-A177-3AD203B41FA5}">
                      <a16:colId xmlns:a16="http://schemas.microsoft.com/office/drawing/2014/main" val="260887741"/>
                    </a:ext>
                  </a:extLst>
                </a:gridCol>
                <a:gridCol w="2772923">
                  <a:extLst>
                    <a:ext uri="{9D8B030D-6E8A-4147-A177-3AD203B41FA5}">
                      <a16:colId xmlns:a16="http://schemas.microsoft.com/office/drawing/2014/main" val="1017735361"/>
                    </a:ext>
                  </a:extLst>
                </a:gridCol>
              </a:tblGrid>
              <a:tr h="370840">
                <a:tc>
                  <a:txBody>
                    <a:bodyPr/>
                    <a:lstStyle/>
                    <a:p>
                      <a:r>
                        <a:rPr lang="en-US" dirty="0">
                          <a:latin typeface="Arial Narrow" panose="020B0606020202030204" pitchFamily="34" charset="0"/>
                        </a:rPr>
                        <a:t>Cost category</a:t>
                      </a:r>
                    </a:p>
                  </a:txBody>
                  <a:tcPr/>
                </a:tc>
                <a:tc>
                  <a:txBody>
                    <a:bodyPr/>
                    <a:lstStyle/>
                    <a:p>
                      <a:r>
                        <a:rPr lang="en-US">
                          <a:latin typeface="Arial Narrow" panose="020B0606020202030204" pitchFamily="34" charset="0"/>
                        </a:rPr>
                        <a:t>1st Bus</a:t>
                      </a:r>
                    </a:p>
                  </a:txBody>
                  <a:tcPr/>
                </a:tc>
                <a:extLst>
                  <a:ext uri="{0D108BD9-81ED-4DB2-BD59-A6C34878D82A}">
                    <a16:rowId xmlns:a16="http://schemas.microsoft.com/office/drawing/2014/main" val="2629140036"/>
                  </a:ext>
                </a:extLst>
              </a:tr>
              <a:tr h="370840">
                <a:tc>
                  <a:txBody>
                    <a:bodyPr/>
                    <a:lstStyle/>
                    <a:p>
                      <a:r>
                        <a:rPr lang="en-US">
                          <a:latin typeface="Arial Narrow" panose="020B0606020202030204" pitchFamily="34" charset="0"/>
                        </a:rPr>
                        <a:t>Upfront cost difference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latin typeface="Arial Narrow" panose="020B0606020202030204" pitchFamily="34" charset="0"/>
                        </a:rPr>
                        <a:t>$(225,000) </a:t>
                      </a:r>
                    </a:p>
                  </a:txBody>
                  <a:tcPr/>
                </a:tc>
                <a:extLst>
                  <a:ext uri="{0D108BD9-81ED-4DB2-BD59-A6C34878D82A}">
                    <a16:rowId xmlns:a16="http://schemas.microsoft.com/office/drawing/2014/main" val="1335318695"/>
                  </a:ext>
                </a:extLst>
              </a:tr>
              <a:tr h="370840">
                <a:tc>
                  <a:txBody>
                    <a:bodyPr/>
                    <a:lstStyle/>
                    <a:p>
                      <a:r>
                        <a:rPr lang="en-US">
                          <a:latin typeface="Arial Narrow" panose="020B0606020202030204" pitchFamily="34" charset="0"/>
                        </a:rPr>
                        <a:t>Public Funds applied</a:t>
                      </a:r>
                    </a:p>
                  </a:txBody>
                  <a:tcPr/>
                </a:tc>
                <a:tc>
                  <a:txBody>
                    <a:bodyPr/>
                    <a:lstStyle/>
                    <a:p>
                      <a:r>
                        <a:rPr lang="en-US">
                          <a:latin typeface="Arial Narrow" panose="020B0606020202030204" pitchFamily="34" charset="0"/>
                        </a:rPr>
                        <a:t>$250,000 from Clean School Bus Program</a:t>
                      </a:r>
                      <a:endParaRPr lang="en-US" i="1">
                        <a:latin typeface="Arial Narrow" panose="020B0606020202030204" pitchFamily="34" charset="0"/>
                      </a:endParaRPr>
                    </a:p>
                  </a:txBody>
                  <a:tcPr/>
                </a:tc>
                <a:extLst>
                  <a:ext uri="{0D108BD9-81ED-4DB2-BD59-A6C34878D82A}">
                    <a16:rowId xmlns:a16="http://schemas.microsoft.com/office/drawing/2014/main" val="462602605"/>
                  </a:ext>
                </a:extLst>
              </a:tr>
              <a:tr h="370840">
                <a:tc>
                  <a:txBody>
                    <a:bodyPr/>
                    <a:lstStyle/>
                    <a:p>
                      <a:r>
                        <a:rPr lang="en-US">
                          <a:latin typeface="Arial Narrow" panose="020B0606020202030204" pitchFamily="34" charset="0"/>
                        </a:rPr>
                        <a:t>District Surplus</a:t>
                      </a:r>
                    </a:p>
                  </a:txBody>
                  <a:tcPr/>
                </a:tc>
                <a:tc>
                  <a:txBody>
                    <a:bodyPr/>
                    <a:lstStyle/>
                    <a:p>
                      <a:r>
                        <a:rPr lang="en-US" dirty="0">
                          <a:latin typeface="Arial Narrow" panose="020B0606020202030204" pitchFamily="34" charset="0"/>
                        </a:rPr>
                        <a:t>$25,000</a:t>
                      </a:r>
                    </a:p>
                  </a:txBody>
                  <a:tcPr/>
                </a:tc>
                <a:extLst>
                  <a:ext uri="{0D108BD9-81ED-4DB2-BD59-A6C34878D82A}">
                    <a16:rowId xmlns:a16="http://schemas.microsoft.com/office/drawing/2014/main" val="2694890696"/>
                  </a:ext>
                </a:extLst>
              </a:tr>
            </a:tbl>
          </a:graphicData>
        </a:graphic>
      </p:graphicFrame>
      <p:sp>
        <p:nvSpPr>
          <p:cNvPr id="7" name="TextBox 6">
            <a:extLst>
              <a:ext uri="{FF2B5EF4-FFF2-40B4-BE49-F238E27FC236}">
                <a16:creationId xmlns:a16="http://schemas.microsoft.com/office/drawing/2014/main" id="{2AE2C2FB-9EA9-A98B-9ED0-C44DF3760A31}"/>
              </a:ext>
            </a:extLst>
          </p:cNvPr>
          <p:cNvSpPr txBox="1"/>
          <p:nvPr/>
        </p:nvSpPr>
        <p:spPr>
          <a:xfrm>
            <a:off x="1229100" y="3542739"/>
            <a:ext cx="6654050" cy="369332"/>
          </a:xfrm>
          <a:prstGeom prst="rect">
            <a:avLst/>
          </a:prstGeom>
          <a:solidFill>
            <a:schemeClr val="accent3"/>
          </a:solidFill>
        </p:spPr>
        <p:txBody>
          <a:bodyPr wrap="square" rtlCol="0">
            <a:spAutoFit/>
          </a:bodyPr>
          <a:lstStyle/>
          <a:p>
            <a:pPr algn="ctr"/>
            <a:r>
              <a:rPr lang="en-US" b="1" dirty="0">
                <a:solidFill>
                  <a:schemeClr val="bg1"/>
                </a:solidFill>
                <a:latin typeface="Arial Narrow" panose="020B0606020202030204" pitchFamily="34" charset="0"/>
              </a:rPr>
              <a:t>In this scenario, the school district gets 1 bus and a surplus of $25,000 </a:t>
            </a:r>
          </a:p>
        </p:txBody>
      </p:sp>
    </p:spTree>
    <p:extLst>
      <p:ext uri="{BB962C8B-B14F-4D97-AF65-F5344CB8AC3E}">
        <p14:creationId xmlns:p14="http://schemas.microsoft.com/office/powerpoint/2010/main" val="2961914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27605" y="475429"/>
            <a:ext cx="8229600" cy="538901"/>
          </a:xfrm>
        </p:spPr>
        <p:txBody>
          <a:bodyPr>
            <a:normAutofit fontScale="90000"/>
          </a:bodyPr>
          <a:lstStyle/>
          <a:p>
            <a:r>
              <a:rPr lang="en-US" sz="4400" cap="none" dirty="0"/>
              <a:t>Financing provides capital today, for future repayment </a:t>
            </a:r>
            <a:endParaRPr lang="en-US" cap="none"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sp>
        <p:nvSpPr>
          <p:cNvPr id="5" name="Text Placeholder 28">
            <a:extLst>
              <a:ext uri="{FF2B5EF4-FFF2-40B4-BE49-F238E27FC236}">
                <a16:creationId xmlns:a16="http://schemas.microsoft.com/office/drawing/2014/main" id="{84E68382-1919-FB1F-963D-15FAD52DAAA0}"/>
              </a:ext>
            </a:extLst>
          </p:cNvPr>
          <p:cNvSpPr>
            <a:spLocks noGrp="1"/>
          </p:cNvSpPr>
          <p:nvPr>
            <p:ph type="body" sz="quarter" idx="10"/>
          </p:nvPr>
        </p:nvSpPr>
        <p:spPr>
          <a:xfrm>
            <a:off x="441326" y="4805362"/>
            <a:ext cx="4579408" cy="287339"/>
          </a:xfrm>
        </p:spPr>
        <p:txBody>
          <a:bodyPr lIns="0" tIns="45720" rIns="91440" bIns="45720" anchor="ctr" anchorCtr="0">
            <a:noAutofit/>
          </a:bodyPr>
          <a:lstStyle/>
          <a:p>
            <a:r>
              <a:rPr lang="en-US" dirty="0">
                <a:latin typeface="Arial Narrow"/>
              </a:rPr>
              <a:t>Source: WRI calculations (February 2022), illustrative grant program details &amp; illustrative cash flow</a:t>
            </a:r>
          </a:p>
        </p:txBody>
      </p:sp>
      <p:pic>
        <p:nvPicPr>
          <p:cNvPr id="22" name="Picture 21">
            <a:extLst>
              <a:ext uri="{FF2B5EF4-FFF2-40B4-BE49-F238E27FC236}">
                <a16:creationId xmlns:a16="http://schemas.microsoft.com/office/drawing/2014/main" id="{4973D78F-6460-6F64-D75C-B5B16F449174}"/>
              </a:ext>
            </a:extLst>
          </p:cNvPr>
          <p:cNvPicPr>
            <a:picLocks noChangeAspect="1"/>
          </p:cNvPicPr>
          <p:nvPr/>
        </p:nvPicPr>
        <p:blipFill>
          <a:blip r:embed="rId4"/>
          <a:stretch>
            <a:fillRect/>
          </a:stretch>
        </p:blipFill>
        <p:spPr>
          <a:xfrm>
            <a:off x="457200" y="1469172"/>
            <a:ext cx="4287160" cy="3235011"/>
          </a:xfrm>
          <a:prstGeom prst="rect">
            <a:avLst/>
          </a:prstGeom>
        </p:spPr>
      </p:pic>
      <p:pic>
        <p:nvPicPr>
          <p:cNvPr id="23" name="Graphic 22" descr="Pin outline">
            <a:extLst>
              <a:ext uri="{FF2B5EF4-FFF2-40B4-BE49-F238E27FC236}">
                <a16:creationId xmlns:a16="http://schemas.microsoft.com/office/drawing/2014/main" id="{4EDC9759-59A0-282E-21F8-7603B52D77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902720" y="1826127"/>
            <a:ext cx="650348" cy="650348"/>
          </a:xfrm>
          <a:prstGeom prst="rect">
            <a:avLst/>
          </a:prstGeom>
        </p:spPr>
      </p:pic>
      <p:pic>
        <p:nvPicPr>
          <p:cNvPr id="24" name="Picture 23">
            <a:extLst>
              <a:ext uri="{FF2B5EF4-FFF2-40B4-BE49-F238E27FC236}">
                <a16:creationId xmlns:a16="http://schemas.microsoft.com/office/drawing/2014/main" id="{1B2B9126-A948-E705-AD64-9FC152C2E492}"/>
              </a:ext>
            </a:extLst>
          </p:cNvPr>
          <p:cNvPicPr>
            <a:picLocks noChangeAspect="1"/>
          </p:cNvPicPr>
          <p:nvPr/>
        </p:nvPicPr>
        <p:blipFill>
          <a:blip r:embed="rId7"/>
          <a:stretch>
            <a:fillRect/>
          </a:stretch>
        </p:blipFill>
        <p:spPr>
          <a:xfrm>
            <a:off x="4891522" y="1426934"/>
            <a:ext cx="3868573" cy="2325260"/>
          </a:xfrm>
          <a:prstGeom prst="rect">
            <a:avLst/>
          </a:prstGeom>
        </p:spPr>
      </p:pic>
      <p:sp>
        <p:nvSpPr>
          <p:cNvPr id="25" name="Rectangle 24">
            <a:extLst>
              <a:ext uri="{FF2B5EF4-FFF2-40B4-BE49-F238E27FC236}">
                <a16:creationId xmlns:a16="http://schemas.microsoft.com/office/drawing/2014/main" id="{44857CAC-4E16-A46C-8B57-CD6405AEB2E4}"/>
              </a:ext>
            </a:extLst>
          </p:cNvPr>
          <p:cNvSpPr/>
          <p:nvPr/>
        </p:nvSpPr>
        <p:spPr>
          <a:xfrm>
            <a:off x="5809744" y="1937829"/>
            <a:ext cx="2847461" cy="195771"/>
          </a:xfrm>
          <a:prstGeom prst="rect">
            <a:avLst/>
          </a:prstGeom>
          <a:solidFill>
            <a:srgbClr val="FBF505">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A15FB4C-0F43-1D65-C8DE-FD58788C4B80}"/>
              </a:ext>
            </a:extLst>
          </p:cNvPr>
          <p:cNvSpPr txBox="1"/>
          <p:nvPr/>
        </p:nvSpPr>
        <p:spPr>
          <a:xfrm>
            <a:off x="6245373" y="2324682"/>
            <a:ext cx="2050120" cy="923330"/>
          </a:xfrm>
          <a:prstGeom prst="rect">
            <a:avLst/>
          </a:prstGeom>
          <a:solidFill>
            <a:schemeClr val="bg1"/>
          </a:solidFill>
          <a:ln>
            <a:solidFill>
              <a:schemeClr val="tx1"/>
            </a:solidFill>
          </a:ln>
        </p:spPr>
        <p:txBody>
          <a:bodyPr wrap="square" rtlCol="0">
            <a:spAutoFit/>
          </a:bodyPr>
          <a:lstStyle/>
          <a:p>
            <a:pPr algn="l"/>
            <a:r>
              <a:rPr lang="en-US" dirty="0">
                <a:latin typeface="Arial Narrow" panose="020B0606020202030204" pitchFamily="34" charset="0"/>
              </a:rPr>
              <a:t>Positive cash flow is the revenue for repaying loan</a:t>
            </a:r>
          </a:p>
        </p:txBody>
      </p:sp>
    </p:spTree>
    <p:extLst>
      <p:ext uri="{BB962C8B-B14F-4D97-AF65-F5344CB8AC3E}">
        <p14:creationId xmlns:p14="http://schemas.microsoft.com/office/powerpoint/2010/main" val="153339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41325" y="497069"/>
            <a:ext cx="8229600" cy="538901"/>
          </a:xfrm>
        </p:spPr>
        <p:txBody>
          <a:bodyPr>
            <a:normAutofit fontScale="90000"/>
          </a:bodyPr>
          <a:lstStyle/>
          <a:p>
            <a:r>
              <a:rPr lang="en-US" sz="4400" cap="none" dirty="0"/>
              <a:t>Finance can leverage public funds to increase project scale</a:t>
            </a:r>
            <a:endParaRPr lang="en-US" cap="none"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sp>
        <p:nvSpPr>
          <p:cNvPr id="5" name="Text Placeholder 28">
            <a:extLst>
              <a:ext uri="{FF2B5EF4-FFF2-40B4-BE49-F238E27FC236}">
                <a16:creationId xmlns:a16="http://schemas.microsoft.com/office/drawing/2014/main" id="{84E68382-1919-FB1F-963D-15FAD52DAAA0}"/>
              </a:ext>
            </a:extLst>
          </p:cNvPr>
          <p:cNvSpPr>
            <a:spLocks noGrp="1"/>
          </p:cNvSpPr>
          <p:nvPr>
            <p:ph type="body" sz="quarter" idx="10"/>
          </p:nvPr>
        </p:nvSpPr>
        <p:spPr>
          <a:xfrm>
            <a:off x="441326" y="4805362"/>
            <a:ext cx="4579408" cy="287339"/>
          </a:xfrm>
        </p:spPr>
        <p:txBody>
          <a:bodyPr lIns="0" tIns="45720" rIns="91440" bIns="45720" anchor="ctr" anchorCtr="0">
            <a:noAutofit/>
          </a:bodyPr>
          <a:lstStyle/>
          <a:p>
            <a:r>
              <a:rPr lang="en-US" dirty="0">
                <a:latin typeface="Arial Narrow"/>
              </a:rPr>
              <a:t>Source: WRI calculations (February 2022),  illustrative grant program details</a:t>
            </a:r>
          </a:p>
        </p:txBody>
      </p:sp>
      <p:graphicFrame>
        <p:nvGraphicFramePr>
          <p:cNvPr id="2" name="Table 3">
            <a:extLst>
              <a:ext uri="{FF2B5EF4-FFF2-40B4-BE49-F238E27FC236}">
                <a16:creationId xmlns:a16="http://schemas.microsoft.com/office/drawing/2014/main" id="{764B94A6-9BDC-87A8-56EB-CD62616E1C80}"/>
              </a:ext>
            </a:extLst>
          </p:cNvPr>
          <p:cNvGraphicFramePr>
            <a:graphicFrameLocks noGrp="1"/>
          </p:cNvGraphicFramePr>
          <p:nvPr>
            <p:extLst>
              <p:ext uri="{D42A27DB-BD31-4B8C-83A1-F6EECF244321}">
                <p14:modId xmlns:p14="http://schemas.microsoft.com/office/powerpoint/2010/main" val="3806536490"/>
              </p:ext>
            </p:extLst>
          </p:nvPr>
        </p:nvGraphicFramePr>
        <p:xfrm>
          <a:off x="504825" y="1519096"/>
          <a:ext cx="8318769" cy="2499360"/>
        </p:xfrm>
        <a:graphic>
          <a:graphicData uri="http://schemas.openxmlformats.org/drawingml/2006/table">
            <a:tbl>
              <a:tblPr firstRow="1" bandRow="1">
                <a:tableStyleId>{68D230F3-CF80-4859-8CE7-A43EE81993B5}</a:tableStyleId>
              </a:tblPr>
              <a:tblGrid>
                <a:gridCol w="2772923">
                  <a:extLst>
                    <a:ext uri="{9D8B030D-6E8A-4147-A177-3AD203B41FA5}">
                      <a16:colId xmlns:a16="http://schemas.microsoft.com/office/drawing/2014/main" val="260887741"/>
                    </a:ext>
                  </a:extLst>
                </a:gridCol>
                <a:gridCol w="2772923">
                  <a:extLst>
                    <a:ext uri="{9D8B030D-6E8A-4147-A177-3AD203B41FA5}">
                      <a16:colId xmlns:a16="http://schemas.microsoft.com/office/drawing/2014/main" val="1017735361"/>
                    </a:ext>
                  </a:extLst>
                </a:gridCol>
                <a:gridCol w="2772923">
                  <a:extLst>
                    <a:ext uri="{9D8B030D-6E8A-4147-A177-3AD203B41FA5}">
                      <a16:colId xmlns:a16="http://schemas.microsoft.com/office/drawing/2014/main" val="3280114786"/>
                    </a:ext>
                  </a:extLst>
                </a:gridCol>
              </a:tblGrid>
              <a:tr h="329723">
                <a:tc>
                  <a:txBody>
                    <a:bodyPr/>
                    <a:lstStyle>
                      <a:lvl1pPr marL="0" algn="l" defTabSz="457200" rtl="0" eaLnBrk="1" latinLnBrk="0" hangingPunct="1">
                        <a:defRPr sz="1800" b="1" kern="1200">
                          <a:solidFill>
                            <a:schemeClr val="tx1"/>
                          </a:solidFill>
                          <a:latin typeface="Arial"/>
                        </a:defRPr>
                      </a:lvl1pPr>
                      <a:lvl2pPr marL="457200" algn="l" defTabSz="457200" rtl="0" eaLnBrk="1" latinLnBrk="0" hangingPunct="1">
                        <a:defRPr sz="1800" b="1" kern="1200">
                          <a:solidFill>
                            <a:schemeClr val="tx1"/>
                          </a:solidFill>
                          <a:latin typeface="Arial"/>
                        </a:defRPr>
                      </a:lvl2pPr>
                      <a:lvl3pPr marL="914400" algn="l" defTabSz="457200" rtl="0" eaLnBrk="1" latinLnBrk="0" hangingPunct="1">
                        <a:defRPr sz="1800" b="1" kern="1200">
                          <a:solidFill>
                            <a:schemeClr val="tx1"/>
                          </a:solidFill>
                          <a:latin typeface="Arial"/>
                        </a:defRPr>
                      </a:lvl3pPr>
                      <a:lvl4pPr marL="1371600" algn="l" defTabSz="457200" rtl="0" eaLnBrk="1" latinLnBrk="0" hangingPunct="1">
                        <a:defRPr sz="1800" b="1" kern="1200">
                          <a:solidFill>
                            <a:schemeClr val="tx1"/>
                          </a:solidFill>
                          <a:latin typeface="Arial"/>
                        </a:defRPr>
                      </a:lvl4pPr>
                      <a:lvl5pPr marL="1828800" algn="l" defTabSz="457200" rtl="0" eaLnBrk="1" latinLnBrk="0" hangingPunct="1">
                        <a:defRPr sz="1800" b="1" kern="1200">
                          <a:solidFill>
                            <a:schemeClr val="tx1"/>
                          </a:solidFill>
                          <a:latin typeface="Arial"/>
                        </a:defRPr>
                      </a:lvl5pPr>
                      <a:lvl6pPr marL="2286000" algn="l" defTabSz="457200" rtl="0" eaLnBrk="1" latinLnBrk="0" hangingPunct="1">
                        <a:defRPr sz="1800" b="1" kern="1200">
                          <a:solidFill>
                            <a:schemeClr val="tx1"/>
                          </a:solidFill>
                          <a:latin typeface="Arial"/>
                        </a:defRPr>
                      </a:lvl6pPr>
                      <a:lvl7pPr marL="2743200" algn="l" defTabSz="457200" rtl="0" eaLnBrk="1" latinLnBrk="0" hangingPunct="1">
                        <a:defRPr sz="1800" b="1" kern="1200">
                          <a:solidFill>
                            <a:schemeClr val="tx1"/>
                          </a:solidFill>
                          <a:latin typeface="Arial"/>
                        </a:defRPr>
                      </a:lvl7pPr>
                      <a:lvl8pPr marL="3200400" algn="l" defTabSz="457200" rtl="0" eaLnBrk="1" latinLnBrk="0" hangingPunct="1">
                        <a:defRPr sz="1800" b="1" kern="1200">
                          <a:solidFill>
                            <a:schemeClr val="tx1"/>
                          </a:solidFill>
                          <a:latin typeface="Arial"/>
                        </a:defRPr>
                      </a:lvl8pPr>
                      <a:lvl9pPr marL="3657600" algn="l" defTabSz="457200" rtl="0" eaLnBrk="1" latinLnBrk="0" hangingPunct="1">
                        <a:defRPr sz="1800" b="1" kern="1200">
                          <a:solidFill>
                            <a:schemeClr val="tx1"/>
                          </a:solidFill>
                          <a:latin typeface="Arial"/>
                        </a:defRPr>
                      </a:lvl9pPr>
                    </a:lstStyle>
                    <a:p>
                      <a:r>
                        <a:rPr lang="en-US" sz="1600" dirty="0">
                          <a:latin typeface="Arial Narrow" panose="020B0606020202030204" pitchFamily="34" charset="0"/>
                        </a:rPr>
                        <a:t>Cost category</a:t>
                      </a:r>
                    </a:p>
                  </a:txBody>
                  <a:tcPr/>
                </a:tc>
                <a:tc>
                  <a:txBody>
                    <a:bodyPr/>
                    <a:lstStyle>
                      <a:lvl1pPr marL="0" algn="l" defTabSz="457200" rtl="0" eaLnBrk="1" latinLnBrk="0" hangingPunct="1">
                        <a:defRPr sz="1800" b="1" kern="1200">
                          <a:solidFill>
                            <a:schemeClr val="tx1"/>
                          </a:solidFill>
                          <a:latin typeface="Arial"/>
                        </a:defRPr>
                      </a:lvl1pPr>
                      <a:lvl2pPr marL="457200" algn="l" defTabSz="457200" rtl="0" eaLnBrk="1" latinLnBrk="0" hangingPunct="1">
                        <a:defRPr sz="1800" b="1" kern="1200">
                          <a:solidFill>
                            <a:schemeClr val="tx1"/>
                          </a:solidFill>
                          <a:latin typeface="Arial"/>
                        </a:defRPr>
                      </a:lvl2pPr>
                      <a:lvl3pPr marL="914400" algn="l" defTabSz="457200" rtl="0" eaLnBrk="1" latinLnBrk="0" hangingPunct="1">
                        <a:defRPr sz="1800" b="1" kern="1200">
                          <a:solidFill>
                            <a:schemeClr val="tx1"/>
                          </a:solidFill>
                          <a:latin typeface="Arial"/>
                        </a:defRPr>
                      </a:lvl3pPr>
                      <a:lvl4pPr marL="1371600" algn="l" defTabSz="457200" rtl="0" eaLnBrk="1" latinLnBrk="0" hangingPunct="1">
                        <a:defRPr sz="1800" b="1" kern="1200">
                          <a:solidFill>
                            <a:schemeClr val="tx1"/>
                          </a:solidFill>
                          <a:latin typeface="Arial"/>
                        </a:defRPr>
                      </a:lvl4pPr>
                      <a:lvl5pPr marL="1828800" algn="l" defTabSz="457200" rtl="0" eaLnBrk="1" latinLnBrk="0" hangingPunct="1">
                        <a:defRPr sz="1800" b="1" kern="1200">
                          <a:solidFill>
                            <a:schemeClr val="tx1"/>
                          </a:solidFill>
                          <a:latin typeface="Arial"/>
                        </a:defRPr>
                      </a:lvl5pPr>
                      <a:lvl6pPr marL="2286000" algn="l" defTabSz="457200" rtl="0" eaLnBrk="1" latinLnBrk="0" hangingPunct="1">
                        <a:defRPr sz="1800" b="1" kern="1200">
                          <a:solidFill>
                            <a:schemeClr val="tx1"/>
                          </a:solidFill>
                          <a:latin typeface="Arial"/>
                        </a:defRPr>
                      </a:lvl6pPr>
                      <a:lvl7pPr marL="2743200" algn="l" defTabSz="457200" rtl="0" eaLnBrk="1" latinLnBrk="0" hangingPunct="1">
                        <a:defRPr sz="1800" b="1" kern="1200">
                          <a:solidFill>
                            <a:schemeClr val="tx1"/>
                          </a:solidFill>
                          <a:latin typeface="Arial"/>
                        </a:defRPr>
                      </a:lvl7pPr>
                      <a:lvl8pPr marL="3200400" algn="l" defTabSz="457200" rtl="0" eaLnBrk="1" latinLnBrk="0" hangingPunct="1">
                        <a:defRPr sz="1800" b="1" kern="1200">
                          <a:solidFill>
                            <a:schemeClr val="tx1"/>
                          </a:solidFill>
                          <a:latin typeface="Arial"/>
                        </a:defRPr>
                      </a:lvl8pPr>
                      <a:lvl9pPr marL="3657600" algn="l" defTabSz="457200" rtl="0" eaLnBrk="1" latinLnBrk="0" hangingPunct="1">
                        <a:defRPr sz="1800" b="1" kern="1200">
                          <a:solidFill>
                            <a:schemeClr val="tx1"/>
                          </a:solidFill>
                          <a:latin typeface="Arial"/>
                        </a:defRPr>
                      </a:lvl9pPr>
                    </a:lstStyle>
                    <a:p>
                      <a:r>
                        <a:rPr lang="en-US" sz="1600">
                          <a:latin typeface="Arial Narrow" panose="020B0606020202030204" pitchFamily="34" charset="0"/>
                        </a:rPr>
                        <a:t>1st Bus</a:t>
                      </a:r>
                    </a:p>
                  </a:txBody>
                  <a:tcPr/>
                </a:tc>
                <a:tc>
                  <a:txBody>
                    <a:bodyPr/>
                    <a:lstStyle>
                      <a:lvl1pPr marL="0" algn="l" defTabSz="457200" rtl="0" eaLnBrk="1" latinLnBrk="0" hangingPunct="1">
                        <a:defRPr sz="1800" b="1" kern="1200">
                          <a:solidFill>
                            <a:schemeClr val="tx1"/>
                          </a:solidFill>
                          <a:latin typeface="Arial"/>
                        </a:defRPr>
                      </a:lvl1pPr>
                      <a:lvl2pPr marL="457200" algn="l" defTabSz="457200" rtl="0" eaLnBrk="1" latinLnBrk="0" hangingPunct="1">
                        <a:defRPr sz="1800" b="1" kern="1200">
                          <a:solidFill>
                            <a:schemeClr val="tx1"/>
                          </a:solidFill>
                          <a:latin typeface="Arial"/>
                        </a:defRPr>
                      </a:lvl2pPr>
                      <a:lvl3pPr marL="914400" algn="l" defTabSz="457200" rtl="0" eaLnBrk="1" latinLnBrk="0" hangingPunct="1">
                        <a:defRPr sz="1800" b="1" kern="1200">
                          <a:solidFill>
                            <a:schemeClr val="tx1"/>
                          </a:solidFill>
                          <a:latin typeface="Arial"/>
                        </a:defRPr>
                      </a:lvl3pPr>
                      <a:lvl4pPr marL="1371600" algn="l" defTabSz="457200" rtl="0" eaLnBrk="1" latinLnBrk="0" hangingPunct="1">
                        <a:defRPr sz="1800" b="1" kern="1200">
                          <a:solidFill>
                            <a:schemeClr val="tx1"/>
                          </a:solidFill>
                          <a:latin typeface="Arial"/>
                        </a:defRPr>
                      </a:lvl4pPr>
                      <a:lvl5pPr marL="1828800" algn="l" defTabSz="457200" rtl="0" eaLnBrk="1" latinLnBrk="0" hangingPunct="1">
                        <a:defRPr sz="1800" b="1" kern="1200">
                          <a:solidFill>
                            <a:schemeClr val="tx1"/>
                          </a:solidFill>
                          <a:latin typeface="Arial"/>
                        </a:defRPr>
                      </a:lvl5pPr>
                      <a:lvl6pPr marL="2286000" algn="l" defTabSz="457200" rtl="0" eaLnBrk="1" latinLnBrk="0" hangingPunct="1">
                        <a:defRPr sz="1800" b="1" kern="1200">
                          <a:solidFill>
                            <a:schemeClr val="tx1"/>
                          </a:solidFill>
                          <a:latin typeface="Arial"/>
                        </a:defRPr>
                      </a:lvl6pPr>
                      <a:lvl7pPr marL="2743200" algn="l" defTabSz="457200" rtl="0" eaLnBrk="1" latinLnBrk="0" hangingPunct="1">
                        <a:defRPr sz="1800" b="1" kern="1200">
                          <a:solidFill>
                            <a:schemeClr val="tx1"/>
                          </a:solidFill>
                          <a:latin typeface="Arial"/>
                        </a:defRPr>
                      </a:lvl7pPr>
                      <a:lvl8pPr marL="3200400" algn="l" defTabSz="457200" rtl="0" eaLnBrk="1" latinLnBrk="0" hangingPunct="1">
                        <a:defRPr sz="1800" b="1" kern="1200">
                          <a:solidFill>
                            <a:schemeClr val="tx1"/>
                          </a:solidFill>
                          <a:latin typeface="Arial"/>
                        </a:defRPr>
                      </a:lvl8pPr>
                      <a:lvl9pPr marL="3657600" algn="l" defTabSz="457200" rtl="0" eaLnBrk="1" latinLnBrk="0" hangingPunct="1">
                        <a:defRPr sz="1800" b="1" kern="1200">
                          <a:solidFill>
                            <a:schemeClr val="tx1"/>
                          </a:solidFill>
                          <a:latin typeface="Arial"/>
                        </a:defRPr>
                      </a:lvl9pPr>
                    </a:lstStyle>
                    <a:p>
                      <a:r>
                        <a:rPr lang="en-US" sz="1600">
                          <a:latin typeface="Arial Narrow" panose="020B0606020202030204" pitchFamily="34" charset="0"/>
                        </a:rPr>
                        <a:t>Leveraged 2nd Bus</a:t>
                      </a:r>
                    </a:p>
                  </a:txBody>
                  <a:tcPr/>
                </a:tc>
                <a:extLst>
                  <a:ext uri="{0D108BD9-81ED-4DB2-BD59-A6C34878D82A}">
                    <a16:rowId xmlns:a16="http://schemas.microsoft.com/office/drawing/2014/main" val="2629140036"/>
                  </a:ext>
                </a:extLst>
              </a:tr>
              <a:tr h="329723">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1600" dirty="0">
                          <a:latin typeface="Arial Narrow" panose="020B0606020202030204" pitchFamily="34" charset="0"/>
                        </a:rPr>
                        <a:t>Upfront cost difference</a:t>
                      </a:r>
                    </a:p>
                  </a:txBody>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noProof="0">
                          <a:latin typeface="Arial Narrow" panose="020B0606020202030204" pitchFamily="34" charset="0"/>
                        </a:rPr>
                        <a:t>$(225,000) </a:t>
                      </a:r>
                    </a:p>
                  </a:txBody>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noProof="0">
                          <a:latin typeface="Arial Narrow" panose="020B0606020202030204" pitchFamily="34" charset="0"/>
                        </a:rPr>
                        <a:t>$(225,000) </a:t>
                      </a:r>
                    </a:p>
                  </a:txBody>
                  <a:tcPr/>
                </a:tc>
                <a:extLst>
                  <a:ext uri="{0D108BD9-81ED-4DB2-BD59-A6C34878D82A}">
                    <a16:rowId xmlns:a16="http://schemas.microsoft.com/office/drawing/2014/main" val="1335318695"/>
                  </a:ext>
                </a:extLst>
              </a:tr>
              <a:tr h="329723">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1600">
                          <a:latin typeface="Arial Narrow" panose="020B0606020202030204" pitchFamily="34" charset="0"/>
                        </a:rPr>
                        <a:t>Financeable Savings</a:t>
                      </a:r>
                    </a:p>
                  </a:txBody>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noProof="0" dirty="0">
                          <a:latin typeface="Arial Narrow" panose="020B0606020202030204" pitchFamily="34" charset="0"/>
                        </a:rPr>
                        <a:t>$56,000</a:t>
                      </a:r>
                    </a:p>
                  </a:txBody>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noProof="0">
                          <a:latin typeface="Arial Narrow" panose="020B0606020202030204" pitchFamily="34" charset="0"/>
                        </a:rPr>
                        <a:t>$56,000</a:t>
                      </a:r>
                    </a:p>
                  </a:txBody>
                  <a:tcPr/>
                </a:tc>
                <a:extLst>
                  <a:ext uri="{0D108BD9-81ED-4DB2-BD59-A6C34878D82A}">
                    <a16:rowId xmlns:a16="http://schemas.microsoft.com/office/drawing/2014/main" val="3150647282"/>
                  </a:ext>
                </a:extLst>
              </a:tr>
              <a:tr h="51491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1600">
                          <a:latin typeface="Arial Narrow" panose="020B0606020202030204" pitchFamily="34" charset="0"/>
                        </a:rPr>
                        <a:t>Public Funds applied</a:t>
                      </a:r>
                    </a:p>
                  </a:txBody>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1600" dirty="0">
                          <a:latin typeface="Arial Narrow" panose="020B0606020202030204" pitchFamily="34" charset="0"/>
                        </a:rPr>
                        <a:t>$250,000 from Clean School Bus Program</a:t>
                      </a:r>
                      <a:endParaRPr lang="en-US" sz="1600" i="1" dirty="0">
                        <a:latin typeface="Arial Narrow" panose="020B0606020202030204" pitchFamily="34" charset="0"/>
                      </a:endParaRPr>
                    </a:p>
                  </a:txBody>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1600" dirty="0">
                          <a:latin typeface="Arial Narrow" panose="020B0606020202030204" pitchFamily="34" charset="0"/>
                        </a:rPr>
                        <a:t>$65,000 from DERA</a:t>
                      </a:r>
                    </a:p>
                    <a:p>
                      <a:r>
                        <a:rPr lang="en-US" sz="1600" dirty="0">
                          <a:latin typeface="Arial Narrow" panose="020B0606020202030204" pitchFamily="34" charset="0"/>
                        </a:rPr>
                        <a:t>$20,000 from local utility</a:t>
                      </a:r>
                      <a:endParaRPr lang="en-US" sz="1600" i="0" dirty="0">
                        <a:latin typeface="Arial Narrow" panose="020B0606020202030204" pitchFamily="34" charset="0"/>
                      </a:endParaRPr>
                    </a:p>
                  </a:txBody>
                  <a:tcPr/>
                </a:tc>
                <a:extLst>
                  <a:ext uri="{0D108BD9-81ED-4DB2-BD59-A6C34878D82A}">
                    <a16:rowId xmlns:a16="http://schemas.microsoft.com/office/drawing/2014/main" val="462602605"/>
                  </a:ext>
                </a:extLst>
              </a:tr>
              <a:tr h="51491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1600">
                          <a:latin typeface="Arial Narrow" panose="020B0606020202030204" pitchFamily="34" charset="0"/>
                        </a:rPr>
                        <a:t>Financing applied</a:t>
                      </a:r>
                    </a:p>
                  </a:txBody>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1600">
                          <a:latin typeface="Arial Narrow" panose="020B0606020202030204" pitchFamily="34" charset="0"/>
                        </a:rPr>
                        <a:t>n/a</a:t>
                      </a:r>
                      <a:endParaRPr lang="en-US" sz="1600" i="0">
                        <a:latin typeface="Arial Narrow" panose="020B0606020202030204" pitchFamily="34" charset="0"/>
                      </a:endParaRPr>
                    </a:p>
                  </a:txBody>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1600" dirty="0">
                          <a:latin typeface="Arial Narrow" panose="020B0606020202030204" pitchFamily="34" charset="0"/>
                        </a:rPr>
                        <a:t>$56,000 Bus 1 financeable savings</a:t>
                      </a:r>
                    </a:p>
                    <a:p>
                      <a:r>
                        <a:rPr lang="en-US" sz="1600" dirty="0">
                          <a:latin typeface="Arial Narrow" panose="020B0606020202030204" pitchFamily="34" charset="0"/>
                        </a:rPr>
                        <a:t>$25,000 Bus 1 surplus</a:t>
                      </a:r>
                      <a:endParaRPr lang="en-US" sz="1600" i="0" dirty="0">
                        <a:latin typeface="Arial Narrow" panose="020B0606020202030204" pitchFamily="34" charset="0"/>
                      </a:endParaRPr>
                    </a:p>
                  </a:txBody>
                  <a:tcPr/>
                </a:tc>
                <a:extLst>
                  <a:ext uri="{0D108BD9-81ED-4DB2-BD59-A6C34878D82A}">
                    <a16:rowId xmlns:a16="http://schemas.microsoft.com/office/drawing/2014/main" val="2426598539"/>
                  </a:ext>
                </a:extLst>
              </a:tr>
              <a:tr h="329723">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1600">
                          <a:latin typeface="Arial Narrow" panose="020B0606020202030204" pitchFamily="34" charset="0"/>
                        </a:rPr>
                        <a:t>District Surplus</a:t>
                      </a:r>
                    </a:p>
                  </a:txBody>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1600">
                          <a:latin typeface="Arial Narrow" panose="020B0606020202030204" pitchFamily="34" charset="0"/>
                        </a:rPr>
                        <a:t>$25,000</a:t>
                      </a:r>
                    </a:p>
                  </a:txBody>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1600" dirty="0">
                          <a:latin typeface="Arial Narrow" panose="020B0606020202030204" pitchFamily="34" charset="0"/>
                        </a:rPr>
                        <a:t>$(3,000)</a:t>
                      </a:r>
                    </a:p>
                  </a:txBody>
                  <a:tcPr/>
                </a:tc>
                <a:extLst>
                  <a:ext uri="{0D108BD9-81ED-4DB2-BD59-A6C34878D82A}">
                    <a16:rowId xmlns:a16="http://schemas.microsoft.com/office/drawing/2014/main" val="2694890696"/>
                  </a:ext>
                </a:extLst>
              </a:tr>
            </a:tbl>
          </a:graphicData>
        </a:graphic>
      </p:graphicFrame>
      <p:cxnSp>
        <p:nvCxnSpPr>
          <p:cNvPr id="3" name="Straight Arrow Connector 2">
            <a:extLst>
              <a:ext uri="{FF2B5EF4-FFF2-40B4-BE49-F238E27FC236}">
                <a16:creationId xmlns:a16="http://schemas.microsoft.com/office/drawing/2014/main" id="{A790AF77-2192-BBE8-051C-46D065B8269F}"/>
              </a:ext>
            </a:extLst>
          </p:cNvPr>
          <p:cNvCxnSpPr>
            <a:cxnSpLocks/>
          </p:cNvCxnSpPr>
          <p:nvPr/>
        </p:nvCxnSpPr>
        <p:spPr>
          <a:xfrm flipV="1">
            <a:off x="4088524" y="3564841"/>
            <a:ext cx="2000219" cy="268725"/>
          </a:xfrm>
          <a:prstGeom prst="straightConnector1">
            <a:avLst/>
          </a:prstGeom>
          <a:noFill/>
          <a:ln w="38100" cap="flat" cmpd="sng" algn="ctr">
            <a:solidFill>
              <a:srgbClr val="007A4D">
                <a:shade val="95000"/>
                <a:satMod val="105000"/>
              </a:srgbClr>
            </a:solidFill>
            <a:prstDash val="solid"/>
            <a:tailEnd type="triangle"/>
          </a:ln>
          <a:effectLst/>
        </p:spPr>
      </p:cxnSp>
      <p:sp>
        <p:nvSpPr>
          <p:cNvPr id="8" name="TextBox 7">
            <a:extLst>
              <a:ext uri="{FF2B5EF4-FFF2-40B4-BE49-F238E27FC236}">
                <a16:creationId xmlns:a16="http://schemas.microsoft.com/office/drawing/2014/main" id="{270DBF77-405E-57AC-7856-DBD0072BFE87}"/>
              </a:ext>
            </a:extLst>
          </p:cNvPr>
          <p:cNvSpPr txBox="1"/>
          <p:nvPr/>
        </p:nvSpPr>
        <p:spPr>
          <a:xfrm>
            <a:off x="441325" y="4048097"/>
            <a:ext cx="8318769" cy="584775"/>
          </a:xfrm>
          <a:prstGeom prst="rect">
            <a:avLst/>
          </a:prstGeom>
          <a:noFill/>
        </p:spPr>
        <p:txBody>
          <a:bodyPr wrap="square" lIns="91440" tIns="45720" rIns="91440" bIns="45720" rtlCol="0" anchor="t">
            <a:spAutoFit/>
          </a:bodyPr>
          <a:lstStyle/>
          <a:p>
            <a:r>
              <a:rPr lang="en-US" sz="1600" dirty="0">
                <a:solidFill>
                  <a:srgbClr val="000000"/>
                </a:solidFill>
                <a:latin typeface="Arial Narrow" panose="020B0606020202030204" pitchFamily="34" charset="0"/>
              </a:rPr>
              <a:t>Whereas in this scenario, the district gets TWO buses even though on their own, the amount of public funding was insufficient to cover two buses.</a:t>
            </a:r>
          </a:p>
        </p:txBody>
      </p:sp>
      <p:cxnSp>
        <p:nvCxnSpPr>
          <p:cNvPr id="9" name="Straight Arrow Connector 8">
            <a:extLst>
              <a:ext uri="{FF2B5EF4-FFF2-40B4-BE49-F238E27FC236}">
                <a16:creationId xmlns:a16="http://schemas.microsoft.com/office/drawing/2014/main" id="{852F7C24-DFA3-534D-39DF-60CFD636BBE0}"/>
              </a:ext>
            </a:extLst>
          </p:cNvPr>
          <p:cNvCxnSpPr>
            <a:cxnSpLocks/>
          </p:cNvCxnSpPr>
          <p:nvPr/>
        </p:nvCxnSpPr>
        <p:spPr>
          <a:xfrm>
            <a:off x="5667828" y="2385143"/>
            <a:ext cx="420915" cy="820512"/>
          </a:xfrm>
          <a:prstGeom prst="straightConnector1">
            <a:avLst/>
          </a:prstGeom>
          <a:noFill/>
          <a:ln w="38100" cap="flat" cmpd="sng" algn="ctr">
            <a:solidFill>
              <a:srgbClr val="007A4D">
                <a:shade val="95000"/>
                <a:satMod val="105000"/>
              </a:srgbClr>
            </a:solidFill>
            <a:prstDash val="solid"/>
            <a:tailEnd type="triangle"/>
          </a:ln>
          <a:effectLst/>
        </p:spPr>
      </p:cxnSp>
      <p:cxnSp>
        <p:nvCxnSpPr>
          <p:cNvPr id="10" name="Straight Connector 9">
            <a:extLst>
              <a:ext uri="{FF2B5EF4-FFF2-40B4-BE49-F238E27FC236}">
                <a16:creationId xmlns:a16="http://schemas.microsoft.com/office/drawing/2014/main" id="{B70C824B-F0EF-212B-C9E3-A20A04216D3F}"/>
              </a:ext>
            </a:extLst>
          </p:cNvPr>
          <p:cNvCxnSpPr/>
          <p:nvPr/>
        </p:nvCxnSpPr>
        <p:spPr>
          <a:xfrm flipH="1">
            <a:off x="4328509" y="2385143"/>
            <a:ext cx="1349829" cy="0"/>
          </a:xfrm>
          <a:prstGeom prst="line">
            <a:avLst/>
          </a:prstGeom>
          <a:noFill/>
          <a:ln w="38100" cap="flat" cmpd="sng" algn="ctr">
            <a:solidFill>
              <a:srgbClr val="007A4D">
                <a:shade val="95000"/>
                <a:satMod val="105000"/>
              </a:srgbClr>
            </a:solidFill>
            <a:prstDash val="solid"/>
          </a:ln>
          <a:effectLst/>
        </p:spPr>
      </p:cxnSp>
    </p:spTree>
    <p:extLst>
      <p:ext uri="{BB962C8B-B14F-4D97-AF65-F5344CB8AC3E}">
        <p14:creationId xmlns:p14="http://schemas.microsoft.com/office/powerpoint/2010/main" val="3901333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p:txBody>
          <a:bodyPr>
            <a:normAutofit fontScale="90000"/>
          </a:bodyPr>
          <a:lstStyle/>
          <a:p>
            <a:r>
              <a:rPr lang="en-US" cap="none" dirty="0"/>
              <a:t>There are still barriers for this transition</a:t>
            </a:r>
            <a:endParaRPr lang="en-US" dirty="0"/>
          </a:p>
        </p:txBody>
      </p:sp>
      <p:pic>
        <p:nvPicPr>
          <p:cNvPr id="20" name="Picture 19">
            <a:extLst>
              <a:ext uri="{FF2B5EF4-FFF2-40B4-BE49-F238E27FC236}">
                <a16:creationId xmlns:a16="http://schemas.microsoft.com/office/drawing/2014/main" id="{860F1167-CBD0-71A7-8D9C-1DA1FEE0B3A1}"/>
              </a:ext>
            </a:extLst>
          </p:cNvPr>
          <p:cNvPicPr>
            <a:picLocks noChangeAspect="1"/>
          </p:cNvPicPr>
          <p:nvPr/>
        </p:nvPicPr>
        <p:blipFill>
          <a:blip r:embed="rId3"/>
          <a:stretch>
            <a:fillRect/>
          </a:stretch>
        </p:blipFill>
        <p:spPr>
          <a:xfrm>
            <a:off x="1506572" y="1495909"/>
            <a:ext cx="951276" cy="502747"/>
          </a:xfrm>
          <a:prstGeom prst="rect">
            <a:avLst/>
          </a:prstGeom>
        </p:spPr>
      </p:pic>
      <p:sp>
        <p:nvSpPr>
          <p:cNvPr id="21" name="TextBox 20">
            <a:extLst>
              <a:ext uri="{FF2B5EF4-FFF2-40B4-BE49-F238E27FC236}">
                <a16:creationId xmlns:a16="http://schemas.microsoft.com/office/drawing/2014/main" id="{88E4ACEF-E421-9277-A626-91CF840239D4}"/>
              </a:ext>
            </a:extLst>
          </p:cNvPr>
          <p:cNvSpPr txBox="1"/>
          <p:nvPr/>
        </p:nvSpPr>
        <p:spPr>
          <a:xfrm>
            <a:off x="3126833" y="2144281"/>
            <a:ext cx="1260078" cy="923330"/>
          </a:xfrm>
          <a:prstGeom prst="rect">
            <a:avLst/>
          </a:prstGeom>
          <a:noFill/>
        </p:spPr>
        <p:txBody>
          <a:bodyPr wrap="square" rtlCol="0">
            <a:spAutoFit/>
          </a:bodyPr>
          <a:lstStyle/>
          <a:p>
            <a:pPr algn="ctr"/>
            <a:r>
              <a:rPr lang="en-US" sz="1350" dirty="0">
                <a:solidFill>
                  <a:srgbClr val="000000"/>
                </a:solidFill>
                <a:latin typeface="Arial Narrow" panose="020B0606020202030204" pitchFamily="34" charset="0"/>
              </a:rPr>
              <a:t>Concern with change and unfamiliar technology</a:t>
            </a:r>
          </a:p>
        </p:txBody>
      </p:sp>
      <p:sp>
        <p:nvSpPr>
          <p:cNvPr id="22" name="TextBox 21">
            <a:extLst>
              <a:ext uri="{FF2B5EF4-FFF2-40B4-BE49-F238E27FC236}">
                <a16:creationId xmlns:a16="http://schemas.microsoft.com/office/drawing/2014/main" id="{141144A6-094A-190F-338E-8F55E8C0A15B}"/>
              </a:ext>
            </a:extLst>
          </p:cNvPr>
          <p:cNvSpPr txBox="1"/>
          <p:nvPr/>
        </p:nvSpPr>
        <p:spPr>
          <a:xfrm>
            <a:off x="4883693" y="2120956"/>
            <a:ext cx="1260078" cy="923330"/>
          </a:xfrm>
          <a:prstGeom prst="rect">
            <a:avLst/>
          </a:prstGeom>
          <a:noFill/>
        </p:spPr>
        <p:txBody>
          <a:bodyPr wrap="square" rtlCol="0">
            <a:spAutoFit/>
          </a:bodyPr>
          <a:lstStyle/>
          <a:p>
            <a:pPr algn="ctr"/>
            <a:r>
              <a:rPr lang="en-US" sz="1350" dirty="0">
                <a:solidFill>
                  <a:srgbClr val="000000"/>
                </a:solidFill>
                <a:latin typeface="Arial Narrow" panose="020B0606020202030204" pitchFamily="34" charset="0"/>
              </a:rPr>
              <a:t>Perceived technological readiness (e.g. range)</a:t>
            </a:r>
          </a:p>
        </p:txBody>
      </p:sp>
      <p:pic>
        <p:nvPicPr>
          <p:cNvPr id="23" name="Picture 22">
            <a:extLst>
              <a:ext uri="{FF2B5EF4-FFF2-40B4-BE49-F238E27FC236}">
                <a16:creationId xmlns:a16="http://schemas.microsoft.com/office/drawing/2014/main" id="{86BB5E78-4B0C-BB12-7D86-8C49E25A4346}"/>
              </a:ext>
            </a:extLst>
          </p:cNvPr>
          <p:cNvPicPr>
            <a:picLocks noChangeAspect="1"/>
          </p:cNvPicPr>
          <p:nvPr/>
        </p:nvPicPr>
        <p:blipFill>
          <a:blip r:embed="rId4"/>
          <a:stretch>
            <a:fillRect/>
          </a:stretch>
        </p:blipFill>
        <p:spPr>
          <a:xfrm>
            <a:off x="3820725" y="1120161"/>
            <a:ext cx="277627" cy="329557"/>
          </a:xfrm>
          <a:prstGeom prst="rect">
            <a:avLst/>
          </a:prstGeom>
        </p:spPr>
      </p:pic>
      <p:sp>
        <p:nvSpPr>
          <p:cNvPr id="24" name="TextBox 23">
            <a:extLst>
              <a:ext uri="{FF2B5EF4-FFF2-40B4-BE49-F238E27FC236}">
                <a16:creationId xmlns:a16="http://schemas.microsoft.com/office/drawing/2014/main" id="{FFF7C939-F091-E5FC-9F82-0508F1DA5BA6}"/>
              </a:ext>
            </a:extLst>
          </p:cNvPr>
          <p:cNvSpPr txBox="1"/>
          <p:nvPr/>
        </p:nvSpPr>
        <p:spPr>
          <a:xfrm>
            <a:off x="6590219" y="2135240"/>
            <a:ext cx="1260078" cy="715581"/>
          </a:xfrm>
          <a:prstGeom prst="rect">
            <a:avLst/>
          </a:prstGeom>
          <a:noFill/>
        </p:spPr>
        <p:txBody>
          <a:bodyPr wrap="square" rtlCol="0">
            <a:spAutoFit/>
          </a:bodyPr>
          <a:lstStyle/>
          <a:p>
            <a:pPr algn="ctr"/>
            <a:r>
              <a:rPr lang="en-US" sz="1350" dirty="0">
                <a:solidFill>
                  <a:srgbClr val="000000"/>
                </a:solidFill>
                <a:latin typeface="Arial Narrow" panose="020B0606020202030204" pitchFamily="34" charset="0"/>
              </a:rPr>
              <a:t>New business models to consider</a:t>
            </a:r>
          </a:p>
        </p:txBody>
      </p:sp>
      <p:pic>
        <p:nvPicPr>
          <p:cNvPr id="25" name="Picture 24">
            <a:extLst>
              <a:ext uri="{FF2B5EF4-FFF2-40B4-BE49-F238E27FC236}">
                <a16:creationId xmlns:a16="http://schemas.microsoft.com/office/drawing/2014/main" id="{EFE6348F-0E0F-4977-DF2C-DB423AE13515}"/>
              </a:ext>
            </a:extLst>
          </p:cNvPr>
          <p:cNvPicPr>
            <a:picLocks noChangeAspect="1"/>
          </p:cNvPicPr>
          <p:nvPr/>
        </p:nvPicPr>
        <p:blipFill>
          <a:blip r:embed="rId5"/>
          <a:stretch>
            <a:fillRect/>
          </a:stretch>
        </p:blipFill>
        <p:spPr>
          <a:xfrm>
            <a:off x="6887415" y="1368160"/>
            <a:ext cx="603910" cy="747698"/>
          </a:xfrm>
          <a:prstGeom prst="rect">
            <a:avLst/>
          </a:prstGeom>
        </p:spPr>
      </p:pic>
      <p:pic>
        <p:nvPicPr>
          <p:cNvPr id="26" name="Picture 25">
            <a:extLst>
              <a:ext uri="{FF2B5EF4-FFF2-40B4-BE49-F238E27FC236}">
                <a16:creationId xmlns:a16="http://schemas.microsoft.com/office/drawing/2014/main" id="{06053B30-83D8-1F1D-1B6D-30730B9DB122}"/>
              </a:ext>
            </a:extLst>
          </p:cNvPr>
          <p:cNvPicPr>
            <a:picLocks noChangeAspect="1"/>
          </p:cNvPicPr>
          <p:nvPr/>
        </p:nvPicPr>
        <p:blipFill>
          <a:blip r:embed="rId6"/>
          <a:stretch>
            <a:fillRect/>
          </a:stretch>
        </p:blipFill>
        <p:spPr>
          <a:xfrm>
            <a:off x="3405031" y="1402719"/>
            <a:ext cx="718237" cy="718237"/>
          </a:xfrm>
          <a:prstGeom prst="rect">
            <a:avLst/>
          </a:prstGeom>
        </p:spPr>
      </p:pic>
      <p:sp>
        <p:nvSpPr>
          <p:cNvPr id="27" name="TextBox 26">
            <a:extLst>
              <a:ext uri="{FF2B5EF4-FFF2-40B4-BE49-F238E27FC236}">
                <a16:creationId xmlns:a16="http://schemas.microsoft.com/office/drawing/2014/main" id="{404935A8-CB29-23A8-72C5-481F62F1233B}"/>
              </a:ext>
            </a:extLst>
          </p:cNvPr>
          <p:cNvSpPr txBox="1"/>
          <p:nvPr/>
        </p:nvSpPr>
        <p:spPr>
          <a:xfrm>
            <a:off x="1352171" y="2144281"/>
            <a:ext cx="1260078" cy="507831"/>
          </a:xfrm>
          <a:prstGeom prst="rect">
            <a:avLst/>
          </a:prstGeom>
          <a:noFill/>
        </p:spPr>
        <p:txBody>
          <a:bodyPr wrap="square" rtlCol="0">
            <a:spAutoFit/>
          </a:bodyPr>
          <a:lstStyle/>
          <a:p>
            <a:pPr algn="ctr"/>
            <a:r>
              <a:rPr lang="en-US" sz="1350" dirty="0">
                <a:solidFill>
                  <a:srgbClr val="000000"/>
                </a:solidFill>
                <a:latin typeface="Arial Narrow" panose="020B0606020202030204" pitchFamily="34" charset="0"/>
              </a:rPr>
              <a:t>Higher upfront costs</a:t>
            </a:r>
          </a:p>
        </p:txBody>
      </p:sp>
      <p:sp>
        <p:nvSpPr>
          <p:cNvPr id="28" name="TextBox 27">
            <a:extLst>
              <a:ext uri="{FF2B5EF4-FFF2-40B4-BE49-F238E27FC236}">
                <a16:creationId xmlns:a16="http://schemas.microsoft.com/office/drawing/2014/main" id="{76B82B77-621E-D05B-912D-40142CE49880}"/>
              </a:ext>
            </a:extLst>
          </p:cNvPr>
          <p:cNvSpPr txBox="1"/>
          <p:nvPr/>
        </p:nvSpPr>
        <p:spPr>
          <a:xfrm>
            <a:off x="1064838" y="3944972"/>
            <a:ext cx="7014324" cy="400110"/>
          </a:xfrm>
          <a:prstGeom prst="rect">
            <a:avLst/>
          </a:prstGeom>
          <a:noFill/>
        </p:spPr>
        <p:txBody>
          <a:bodyPr wrap="square" lIns="91440" tIns="45720" rIns="91440" bIns="45720" rtlCol="0" anchor="t">
            <a:spAutoFit/>
          </a:bodyPr>
          <a:lstStyle/>
          <a:p>
            <a:pPr algn="ctr"/>
            <a:r>
              <a:rPr lang="en-US" sz="2000" i="1" dirty="0">
                <a:solidFill>
                  <a:srgbClr val="000000"/>
                </a:solidFill>
                <a:latin typeface="Arial Narrow" panose="020B0606020202030204" pitchFamily="34" charset="0"/>
              </a:rPr>
              <a:t>These impact underserved communities disproportionately</a:t>
            </a:r>
          </a:p>
        </p:txBody>
      </p:sp>
      <p:pic>
        <p:nvPicPr>
          <p:cNvPr id="29" name="Graphic 28" descr="Children with solid fill">
            <a:extLst>
              <a:ext uri="{FF2B5EF4-FFF2-40B4-BE49-F238E27FC236}">
                <a16:creationId xmlns:a16="http://schemas.microsoft.com/office/drawing/2014/main" id="{510F8410-388B-FAF4-609E-9D179E2C2E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98353" y="3195052"/>
            <a:ext cx="836858" cy="836858"/>
          </a:xfrm>
          <a:prstGeom prst="rect">
            <a:avLst/>
          </a:prstGeom>
        </p:spPr>
      </p:pic>
      <p:sp>
        <p:nvSpPr>
          <p:cNvPr id="30" name="Oval 29">
            <a:extLst>
              <a:ext uri="{FF2B5EF4-FFF2-40B4-BE49-F238E27FC236}">
                <a16:creationId xmlns:a16="http://schemas.microsoft.com/office/drawing/2014/main" id="{36FDCD26-351D-9C76-EBA8-FBA9775BB50F}"/>
              </a:ext>
            </a:extLst>
          </p:cNvPr>
          <p:cNvSpPr/>
          <p:nvPr/>
        </p:nvSpPr>
        <p:spPr>
          <a:xfrm>
            <a:off x="1141171" y="1285717"/>
            <a:ext cx="1645920" cy="1645920"/>
          </a:xfrm>
          <a:prstGeom prst="ellipse">
            <a:avLst/>
          </a:prstGeom>
          <a:noFill/>
          <a:ln w="25400" cap="flat" cmpd="sng" algn="ctr">
            <a:solidFill>
              <a:srgbClr val="003F6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Arial"/>
              <a:ea typeface="+mn-ea"/>
              <a:cs typeface="+mn-cs"/>
            </a:endParaRPr>
          </a:p>
        </p:txBody>
      </p:sp>
      <p:sp>
        <p:nvSpPr>
          <p:cNvPr id="31" name="Oval 30">
            <a:extLst>
              <a:ext uri="{FF2B5EF4-FFF2-40B4-BE49-F238E27FC236}">
                <a16:creationId xmlns:a16="http://schemas.microsoft.com/office/drawing/2014/main" id="{51B2B4A6-EC76-04C2-995F-FA8140047D27}"/>
              </a:ext>
            </a:extLst>
          </p:cNvPr>
          <p:cNvSpPr/>
          <p:nvPr/>
        </p:nvSpPr>
        <p:spPr>
          <a:xfrm>
            <a:off x="803634" y="1050130"/>
            <a:ext cx="7536732" cy="2102721"/>
          </a:xfrm>
          <a:prstGeom prst="ellipse">
            <a:avLst/>
          </a:prstGeom>
          <a:noFill/>
          <a:ln w="25400" cap="flat" cmpd="sng" algn="ctr">
            <a:solidFill>
              <a:srgbClr val="003F6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Arial"/>
              <a:ea typeface="+mn-ea"/>
              <a:cs typeface="+mn-cs"/>
            </a:endParaRPr>
          </a:p>
        </p:txBody>
      </p:sp>
      <p:grpSp>
        <p:nvGrpSpPr>
          <p:cNvPr id="32" name="Group 31">
            <a:extLst>
              <a:ext uri="{FF2B5EF4-FFF2-40B4-BE49-F238E27FC236}">
                <a16:creationId xmlns:a16="http://schemas.microsoft.com/office/drawing/2014/main" id="{5DC0753A-81E0-4C47-15EC-C1883EEEB59B}"/>
              </a:ext>
            </a:extLst>
          </p:cNvPr>
          <p:cNvGrpSpPr/>
          <p:nvPr/>
        </p:nvGrpSpPr>
        <p:grpSpPr>
          <a:xfrm>
            <a:off x="5036599" y="1264876"/>
            <a:ext cx="954265" cy="954265"/>
            <a:chOff x="5036599" y="1264876"/>
            <a:chExt cx="954265" cy="954265"/>
          </a:xfrm>
        </p:grpSpPr>
        <p:pic>
          <p:nvPicPr>
            <p:cNvPr id="33" name="Graphic 32" descr="Bus with solid fill">
              <a:extLst>
                <a:ext uri="{FF2B5EF4-FFF2-40B4-BE49-F238E27FC236}">
                  <a16:creationId xmlns:a16="http://schemas.microsoft.com/office/drawing/2014/main" id="{14C4B991-1B96-ECEC-3BF8-7AF28BA41A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36599" y="1264876"/>
              <a:ext cx="954265" cy="954265"/>
            </a:xfrm>
            <a:prstGeom prst="rect">
              <a:avLst/>
            </a:prstGeom>
          </p:spPr>
        </p:pic>
        <p:pic>
          <p:nvPicPr>
            <p:cNvPr id="34" name="Graphic 33" descr="Plugged Unplugged with solid fill">
              <a:extLst>
                <a:ext uri="{FF2B5EF4-FFF2-40B4-BE49-F238E27FC236}">
                  <a16:creationId xmlns:a16="http://schemas.microsoft.com/office/drawing/2014/main" id="{6E9E030C-D9A2-9C86-5466-DBB3D07C9E5B}"/>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t="1" r="39977" b="40775"/>
            <a:stretch/>
          </p:blipFill>
          <p:spPr>
            <a:xfrm rot="14800491">
              <a:off x="5346723" y="1714529"/>
              <a:ext cx="258374" cy="260959"/>
            </a:xfrm>
            <a:prstGeom prst="rect">
              <a:avLst/>
            </a:prstGeom>
          </p:spPr>
        </p:pic>
      </p:gr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13"/>
          <a:stretch>
            <a:fillRect/>
          </a:stretch>
        </p:blipFill>
        <p:spPr>
          <a:xfrm>
            <a:off x="6854544" y="4424022"/>
            <a:ext cx="2118696" cy="513103"/>
          </a:xfrm>
          <a:prstGeom prst="rect">
            <a:avLst/>
          </a:prstGeom>
        </p:spPr>
      </p:pic>
    </p:spTree>
    <p:extLst>
      <p:ext uri="{BB962C8B-B14F-4D97-AF65-F5344CB8AC3E}">
        <p14:creationId xmlns:p14="http://schemas.microsoft.com/office/powerpoint/2010/main" val="221336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41325" y="497069"/>
            <a:ext cx="8229600" cy="538901"/>
          </a:xfrm>
        </p:spPr>
        <p:txBody>
          <a:bodyPr>
            <a:normAutofit fontScale="90000"/>
          </a:bodyPr>
          <a:lstStyle/>
          <a:p>
            <a:r>
              <a:rPr lang="en-US" sz="4400" cap="none" dirty="0"/>
              <a:t>Funding &amp; financing have complementary roles</a:t>
            </a:r>
            <a:endParaRPr lang="en-US" cap="none"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sp>
        <p:nvSpPr>
          <p:cNvPr id="5" name="Text Placeholder 28">
            <a:extLst>
              <a:ext uri="{FF2B5EF4-FFF2-40B4-BE49-F238E27FC236}">
                <a16:creationId xmlns:a16="http://schemas.microsoft.com/office/drawing/2014/main" id="{84E68382-1919-FB1F-963D-15FAD52DAAA0}"/>
              </a:ext>
            </a:extLst>
          </p:cNvPr>
          <p:cNvSpPr>
            <a:spLocks noGrp="1"/>
          </p:cNvSpPr>
          <p:nvPr>
            <p:ph type="body" sz="quarter" idx="10"/>
          </p:nvPr>
        </p:nvSpPr>
        <p:spPr>
          <a:xfrm>
            <a:off x="441326" y="4805362"/>
            <a:ext cx="4579408" cy="287339"/>
          </a:xfrm>
        </p:spPr>
        <p:txBody>
          <a:bodyPr lIns="0" tIns="45720" rIns="91440" bIns="45720" anchor="ctr" anchorCtr="0">
            <a:noAutofit/>
          </a:bodyPr>
          <a:lstStyle/>
          <a:p>
            <a:r>
              <a:rPr lang="en-US" dirty="0">
                <a:latin typeface="Arial Narrow"/>
              </a:rPr>
              <a:t>Source: WRI illustrative calculations (February 2022)</a:t>
            </a:r>
            <a:endParaRPr lang="en-US" dirty="0"/>
          </a:p>
        </p:txBody>
      </p:sp>
      <p:pic>
        <p:nvPicPr>
          <p:cNvPr id="23" name="Picture 22">
            <a:extLst>
              <a:ext uri="{FF2B5EF4-FFF2-40B4-BE49-F238E27FC236}">
                <a16:creationId xmlns:a16="http://schemas.microsoft.com/office/drawing/2014/main" id="{3B3CC7D6-934B-BEFC-8289-85C47C98F58C}"/>
              </a:ext>
            </a:extLst>
          </p:cNvPr>
          <p:cNvPicPr>
            <a:picLocks noChangeAspect="1"/>
          </p:cNvPicPr>
          <p:nvPr/>
        </p:nvPicPr>
        <p:blipFill>
          <a:blip r:embed="rId4"/>
          <a:stretch>
            <a:fillRect/>
          </a:stretch>
        </p:blipFill>
        <p:spPr>
          <a:xfrm>
            <a:off x="1052139" y="1449114"/>
            <a:ext cx="4192523" cy="3356248"/>
          </a:xfrm>
          <a:prstGeom prst="rect">
            <a:avLst/>
          </a:prstGeom>
        </p:spPr>
      </p:pic>
      <p:sp>
        <p:nvSpPr>
          <p:cNvPr id="24" name="Freeform: Shape 23">
            <a:extLst>
              <a:ext uri="{FF2B5EF4-FFF2-40B4-BE49-F238E27FC236}">
                <a16:creationId xmlns:a16="http://schemas.microsoft.com/office/drawing/2014/main" id="{1368F0EC-FFF6-38C7-5C66-124CD5D17589}"/>
              </a:ext>
            </a:extLst>
          </p:cNvPr>
          <p:cNvSpPr/>
          <p:nvPr/>
        </p:nvSpPr>
        <p:spPr>
          <a:xfrm>
            <a:off x="3798410" y="3066361"/>
            <a:ext cx="1058394" cy="278422"/>
          </a:xfrm>
          <a:custGeom>
            <a:avLst/>
            <a:gdLst>
              <a:gd name="connsiteX0" fmla="*/ 0 w 992458"/>
              <a:gd name="connsiteY0" fmla="*/ 0 h 284356"/>
              <a:gd name="connsiteX1" fmla="*/ 563136 w 992458"/>
              <a:gd name="connsiteY1" fmla="*/ 183995 h 284356"/>
              <a:gd name="connsiteX2" fmla="*/ 992458 w 992458"/>
              <a:gd name="connsiteY2" fmla="*/ 284356 h 284356"/>
              <a:gd name="connsiteX3" fmla="*/ 986882 w 992458"/>
              <a:gd name="connsiteY3" fmla="*/ 16727 h 284356"/>
              <a:gd name="connsiteX4" fmla="*/ 0 w 992458"/>
              <a:gd name="connsiteY4" fmla="*/ 0 h 28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458" h="284356">
                <a:moveTo>
                  <a:pt x="0" y="0"/>
                </a:moveTo>
                <a:lnTo>
                  <a:pt x="563136" y="183995"/>
                </a:lnTo>
                <a:lnTo>
                  <a:pt x="992458" y="284356"/>
                </a:lnTo>
                <a:lnTo>
                  <a:pt x="986882" y="16727"/>
                </a:lnTo>
                <a:lnTo>
                  <a:pt x="0" y="0"/>
                </a:lnTo>
                <a:close/>
              </a:path>
            </a:pathLst>
          </a:custGeom>
          <a:solidFill>
            <a:srgbClr val="97BD3D">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50F0B594-8934-C5A4-C090-4DA401A5E3EC}"/>
              </a:ext>
            </a:extLst>
          </p:cNvPr>
          <p:cNvSpPr txBox="1"/>
          <p:nvPr/>
        </p:nvSpPr>
        <p:spPr>
          <a:xfrm>
            <a:off x="5828686" y="2525021"/>
            <a:ext cx="1377739" cy="307777"/>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97BD3D">
                    <a:lumMod val="75000"/>
                  </a:srgbClr>
                </a:solidFill>
                <a:effectLst/>
                <a:uLnTx/>
                <a:uFillTx/>
                <a:latin typeface="Arial Narrow" panose="020B0606020202030204" pitchFamily="34" charset="0"/>
              </a:rPr>
              <a:t>Overall Savings</a:t>
            </a:r>
          </a:p>
        </p:txBody>
      </p:sp>
      <p:cxnSp>
        <p:nvCxnSpPr>
          <p:cNvPr id="26" name="Straight Arrow Connector 25">
            <a:extLst>
              <a:ext uri="{FF2B5EF4-FFF2-40B4-BE49-F238E27FC236}">
                <a16:creationId xmlns:a16="http://schemas.microsoft.com/office/drawing/2014/main" id="{284D12E4-CBD2-1A3C-ED22-A19F31E060B2}"/>
              </a:ext>
            </a:extLst>
          </p:cNvPr>
          <p:cNvCxnSpPr>
            <a:cxnSpLocks/>
          </p:cNvCxnSpPr>
          <p:nvPr/>
        </p:nvCxnSpPr>
        <p:spPr>
          <a:xfrm flipH="1">
            <a:off x="4912619" y="2686173"/>
            <a:ext cx="916067" cy="504928"/>
          </a:xfrm>
          <a:prstGeom prst="straightConnector1">
            <a:avLst/>
          </a:prstGeom>
          <a:noFill/>
          <a:ln w="28575" cap="flat" cmpd="sng" algn="ctr">
            <a:solidFill>
              <a:srgbClr val="97BD3D">
                <a:shade val="95000"/>
                <a:satMod val="105000"/>
              </a:srgbClr>
            </a:solidFill>
            <a:prstDash val="solid"/>
            <a:tailEnd type="triangle"/>
          </a:ln>
          <a:effectLst/>
        </p:spPr>
      </p:cxnSp>
      <p:sp>
        <p:nvSpPr>
          <p:cNvPr id="27" name="Freeform: Shape 26">
            <a:extLst>
              <a:ext uri="{FF2B5EF4-FFF2-40B4-BE49-F238E27FC236}">
                <a16:creationId xmlns:a16="http://schemas.microsoft.com/office/drawing/2014/main" id="{F8AA02EE-3DC1-EE5E-D11B-1A0B05A18A19}"/>
              </a:ext>
            </a:extLst>
          </p:cNvPr>
          <p:cNvSpPr/>
          <p:nvPr/>
        </p:nvSpPr>
        <p:spPr>
          <a:xfrm>
            <a:off x="2208773" y="2402624"/>
            <a:ext cx="1112606" cy="573335"/>
          </a:xfrm>
          <a:custGeom>
            <a:avLst/>
            <a:gdLst>
              <a:gd name="connsiteX0" fmla="*/ 0 w 1196411"/>
              <a:gd name="connsiteY0" fmla="*/ 0 h 640935"/>
              <a:gd name="connsiteX1" fmla="*/ 0 w 1196411"/>
              <a:gd name="connsiteY1" fmla="*/ 640935 h 640935"/>
              <a:gd name="connsiteX2" fmla="*/ 1196411 w 1196411"/>
              <a:gd name="connsiteY2" fmla="*/ 640935 h 640935"/>
              <a:gd name="connsiteX3" fmla="*/ 752030 w 1196411"/>
              <a:gd name="connsiteY3" fmla="*/ 435836 h 640935"/>
              <a:gd name="connsiteX4" fmla="*/ 358923 w 1196411"/>
              <a:gd name="connsiteY4" fmla="*/ 222191 h 640935"/>
              <a:gd name="connsiteX5" fmla="*/ 0 w 1196411"/>
              <a:gd name="connsiteY5" fmla="*/ 0 h 6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6411" h="640935">
                <a:moveTo>
                  <a:pt x="0" y="0"/>
                </a:moveTo>
                <a:lnTo>
                  <a:pt x="0" y="640935"/>
                </a:lnTo>
                <a:lnTo>
                  <a:pt x="1196411" y="640935"/>
                </a:lnTo>
                <a:lnTo>
                  <a:pt x="752030" y="435836"/>
                </a:lnTo>
                <a:lnTo>
                  <a:pt x="358923" y="222191"/>
                </a:lnTo>
                <a:lnTo>
                  <a:pt x="0" y="0"/>
                </a:lnTo>
                <a:close/>
              </a:path>
            </a:pathLst>
          </a:custGeom>
          <a:solidFill>
            <a:srgbClr val="009CCC">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93D687BB-B4C4-9072-3EFD-2C5568FA585A}"/>
              </a:ext>
            </a:extLst>
          </p:cNvPr>
          <p:cNvSpPr txBox="1"/>
          <p:nvPr/>
        </p:nvSpPr>
        <p:spPr>
          <a:xfrm>
            <a:off x="5855475" y="1566940"/>
            <a:ext cx="1916375" cy="307777"/>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9CCC">
                    <a:lumMod val="75000"/>
                  </a:srgbClr>
                </a:solidFill>
                <a:effectLst/>
                <a:uLnTx/>
                <a:uFillTx/>
                <a:latin typeface="Arial Narrow" panose="020B0606020202030204" pitchFamily="34" charset="0"/>
              </a:rPr>
              <a:t>Public Funds Required</a:t>
            </a:r>
          </a:p>
        </p:txBody>
      </p:sp>
      <p:cxnSp>
        <p:nvCxnSpPr>
          <p:cNvPr id="29" name="Straight Arrow Connector 28">
            <a:extLst>
              <a:ext uri="{FF2B5EF4-FFF2-40B4-BE49-F238E27FC236}">
                <a16:creationId xmlns:a16="http://schemas.microsoft.com/office/drawing/2014/main" id="{6E572084-A8F7-A970-9F61-8D6240145597}"/>
              </a:ext>
            </a:extLst>
          </p:cNvPr>
          <p:cNvCxnSpPr>
            <a:cxnSpLocks/>
          </p:cNvCxnSpPr>
          <p:nvPr/>
        </p:nvCxnSpPr>
        <p:spPr>
          <a:xfrm flipH="1">
            <a:off x="2767567" y="1751325"/>
            <a:ext cx="3092670" cy="830951"/>
          </a:xfrm>
          <a:prstGeom prst="straightConnector1">
            <a:avLst/>
          </a:prstGeom>
          <a:noFill/>
          <a:ln w="28575" cap="flat" cmpd="sng" algn="ctr">
            <a:solidFill>
              <a:srgbClr val="009CCC"/>
            </a:solidFill>
            <a:prstDash val="solid"/>
            <a:tailEnd type="triangle"/>
          </a:ln>
          <a:effectLst/>
        </p:spPr>
      </p:cxnSp>
      <p:sp>
        <p:nvSpPr>
          <p:cNvPr id="30" name="Left Brace 29">
            <a:extLst>
              <a:ext uri="{FF2B5EF4-FFF2-40B4-BE49-F238E27FC236}">
                <a16:creationId xmlns:a16="http://schemas.microsoft.com/office/drawing/2014/main" id="{D093DA23-5417-6D38-B86F-1909D16DDB11}"/>
              </a:ext>
            </a:extLst>
          </p:cNvPr>
          <p:cNvSpPr/>
          <p:nvPr/>
        </p:nvSpPr>
        <p:spPr>
          <a:xfrm rot="16200000">
            <a:off x="4171565" y="3137068"/>
            <a:ext cx="278422" cy="895562"/>
          </a:xfrm>
          <a:prstGeom prst="leftBrace">
            <a:avLst/>
          </a:prstGeom>
          <a:noFill/>
          <a:ln w="19050" cap="flat" cmpd="sng" algn="ctr">
            <a:solidFill>
              <a:srgbClr val="C51F24"/>
            </a:solidFill>
            <a:prstDash val="solid"/>
          </a:ln>
          <a:effectLst/>
        </p:spPr>
        <p:txBody>
          <a:bodyPr vert="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C51F24"/>
              </a:solidFill>
              <a:effectLst/>
              <a:uLnTx/>
              <a:uFillTx/>
              <a:latin typeface="Arial"/>
              <a:ea typeface="+mn-ea"/>
              <a:cs typeface="+mn-cs"/>
            </a:endParaRPr>
          </a:p>
        </p:txBody>
      </p:sp>
      <p:cxnSp>
        <p:nvCxnSpPr>
          <p:cNvPr id="31" name="Straight Connector 30">
            <a:extLst>
              <a:ext uri="{FF2B5EF4-FFF2-40B4-BE49-F238E27FC236}">
                <a16:creationId xmlns:a16="http://schemas.microsoft.com/office/drawing/2014/main" id="{C4EB2531-24E7-3F86-61EC-66FD3AB1062A}"/>
              </a:ext>
            </a:extLst>
          </p:cNvPr>
          <p:cNvCxnSpPr>
            <a:cxnSpLocks/>
          </p:cNvCxnSpPr>
          <p:nvPr/>
        </p:nvCxnSpPr>
        <p:spPr>
          <a:xfrm>
            <a:off x="4894800" y="1865529"/>
            <a:ext cx="0" cy="2564782"/>
          </a:xfrm>
          <a:prstGeom prst="line">
            <a:avLst/>
          </a:prstGeom>
          <a:noFill/>
          <a:ln w="12700" cap="flat" cmpd="sng" algn="ctr">
            <a:solidFill>
              <a:srgbClr val="000000">
                <a:shade val="95000"/>
                <a:satMod val="105000"/>
              </a:srgbClr>
            </a:solidFill>
            <a:prstDash val="solid"/>
          </a:ln>
          <a:effectLst/>
        </p:spPr>
      </p:cxnSp>
      <p:sp>
        <p:nvSpPr>
          <p:cNvPr id="32" name="TextBox 31">
            <a:extLst>
              <a:ext uri="{FF2B5EF4-FFF2-40B4-BE49-F238E27FC236}">
                <a16:creationId xmlns:a16="http://schemas.microsoft.com/office/drawing/2014/main" id="{DBFDC2D1-5323-9F1C-AA22-8AEA20CF179D}"/>
              </a:ext>
            </a:extLst>
          </p:cNvPr>
          <p:cNvSpPr txBox="1"/>
          <p:nvPr/>
        </p:nvSpPr>
        <p:spPr>
          <a:xfrm>
            <a:off x="4285097" y="4474510"/>
            <a:ext cx="1165760" cy="461665"/>
          </a:xfrm>
          <a:prstGeom prst="rect">
            <a:avLst/>
          </a:prstGeom>
          <a:noFill/>
        </p:spPr>
        <p:txBody>
          <a:bodyPr wrap="square" rtlCol="0">
            <a:spAutoFit/>
          </a:bodyPr>
          <a:lstStyle/>
          <a:p>
            <a:r>
              <a:rPr lang="en-US" sz="1200">
                <a:solidFill>
                  <a:srgbClr val="000000"/>
                </a:solidFill>
                <a:highlight>
                  <a:srgbClr val="FFFF00"/>
                </a:highlight>
                <a:latin typeface="Arial"/>
              </a:rPr>
              <a:t>2033 Price Parity</a:t>
            </a:r>
          </a:p>
        </p:txBody>
      </p:sp>
      <p:sp>
        <p:nvSpPr>
          <p:cNvPr id="33" name="Left Brace 32">
            <a:extLst>
              <a:ext uri="{FF2B5EF4-FFF2-40B4-BE49-F238E27FC236}">
                <a16:creationId xmlns:a16="http://schemas.microsoft.com/office/drawing/2014/main" id="{E263287F-1A27-1607-5702-8DD59BA52C77}"/>
              </a:ext>
            </a:extLst>
          </p:cNvPr>
          <p:cNvSpPr/>
          <p:nvPr/>
        </p:nvSpPr>
        <p:spPr>
          <a:xfrm rot="16200000">
            <a:off x="2711912" y="2903811"/>
            <a:ext cx="204739" cy="1274158"/>
          </a:xfrm>
          <a:prstGeom prst="leftBrace">
            <a:avLst/>
          </a:prstGeom>
          <a:noFill/>
          <a:ln w="19050" cap="flat" cmpd="sng" algn="ctr">
            <a:solidFill>
              <a:srgbClr val="C51F24">
                <a:lumMod val="60000"/>
                <a:lumOff val="40000"/>
              </a:srgbClr>
            </a:solidFill>
            <a:prstDash val="solid"/>
          </a:ln>
          <a:effectLst/>
        </p:spPr>
        <p:txBody>
          <a:bodyPr vert="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C51F24"/>
              </a:solidFill>
              <a:effectLst/>
              <a:uLnTx/>
              <a:uFillTx/>
              <a:latin typeface="Arial"/>
              <a:ea typeface="+mn-ea"/>
              <a:cs typeface="+mn-cs"/>
            </a:endParaRPr>
          </a:p>
        </p:txBody>
      </p:sp>
      <p:sp>
        <p:nvSpPr>
          <p:cNvPr id="34" name="TextBox 33">
            <a:extLst>
              <a:ext uri="{FF2B5EF4-FFF2-40B4-BE49-F238E27FC236}">
                <a16:creationId xmlns:a16="http://schemas.microsoft.com/office/drawing/2014/main" id="{615A045E-E7A1-90C3-D8CE-5B575F8032D6}"/>
              </a:ext>
            </a:extLst>
          </p:cNvPr>
          <p:cNvSpPr txBox="1"/>
          <p:nvPr/>
        </p:nvSpPr>
        <p:spPr>
          <a:xfrm>
            <a:off x="6765119" y="3098357"/>
            <a:ext cx="1596999" cy="307777"/>
          </a:xfrm>
          <a:prstGeom prst="rect">
            <a:avLst/>
          </a:prstGeom>
          <a:solidFill>
            <a:srgbClr val="FFFFFF"/>
          </a:solid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C51F24"/>
                </a:solidFill>
                <a:effectLst/>
                <a:uLnTx/>
                <a:uFillTx/>
                <a:latin typeface="Arial Narrow" panose="020B0606020202030204" pitchFamily="34" charset="0"/>
              </a:rPr>
              <a:t>Financing Required</a:t>
            </a:r>
          </a:p>
        </p:txBody>
      </p:sp>
      <p:cxnSp>
        <p:nvCxnSpPr>
          <p:cNvPr id="35" name="Straight Arrow Connector 34">
            <a:extLst>
              <a:ext uri="{FF2B5EF4-FFF2-40B4-BE49-F238E27FC236}">
                <a16:creationId xmlns:a16="http://schemas.microsoft.com/office/drawing/2014/main" id="{69292E51-E202-C9A2-8180-6997D982F42B}"/>
              </a:ext>
            </a:extLst>
          </p:cNvPr>
          <p:cNvCxnSpPr>
            <a:cxnSpLocks/>
            <a:stCxn id="34" idx="1"/>
          </p:cNvCxnSpPr>
          <p:nvPr/>
        </p:nvCxnSpPr>
        <p:spPr>
          <a:xfrm flipH="1">
            <a:off x="4811922" y="3252246"/>
            <a:ext cx="1953197" cy="302671"/>
          </a:xfrm>
          <a:prstGeom prst="straightConnector1">
            <a:avLst/>
          </a:prstGeom>
          <a:noFill/>
          <a:ln w="28575" cap="flat" cmpd="sng" algn="ctr">
            <a:solidFill>
              <a:srgbClr val="C51F24"/>
            </a:solidFill>
            <a:prstDash val="solid"/>
            <a:tailEnd type="triangle"/>
          </a:ln>
          <a:effectLst/>
        </p:spPr>
      </p:cxnSp>
      <p:sp>
        <p:nvSpPr>
          <p:cNvPr id="38" name="TextBox 37">
            <a:extLst>
              <a:ext uri="{FF2B5EF4-FFF2-40B4-BE49-F238E27FC236}">
                <a16:creationId xmlns:a16="http://schemas.microsoft.com/office/drawing/2014/main" id="{CBFDB346-EBA6-0A34-D128-BE5FD9CF0019}"/>
              </a:ext>
            </a:extLst>
          </p:cNvPr>
          <p:cNvSpPr txBox="1"/>
          <p:nvPr/>
        </p:nvSpPr>
        <p:spPr>
          <a:xfrm>
            <a:off x="5893184" y="3859656"/>
            <a:ext cx="2844278" cy="523220"/>
          </a:xfrm>
          <a:prstGeom prst="rect">
            <a:avLst/>
          </a:prstGeom>
          <a:solidFill>
            <a:srgbClr val="FFFFFF"/>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C51F24">
                    <a:lumMod val="60000"/>
                    <a:lumOff val="40000"/>
                  </a:srgbClr>
                </a:solidFill>
                <a:effectLst/>
                <a:uLnTx/>
                <a:uFillTx/>
                <a:latin typeface="Arial Narrow" panose="020B0606020202030204" pitchFamily="34" charset="0"/>
              </a:rPr>
              <a:t>Financing Required to Leverage Public Funds</a:t>
            </a:r>
          </a:p>
        </p:txBody>
      </p:sp>
      <p:cxnSp>
        <p:nvCxnSpPr>
          <p:cNvPr id="39" name="Straight Arrow Connector 38">
            <a:extLst>
              <a:ext uri="{FF2B5EF4-FFF2-40B4-BE49-F238E27FC236}">
                <a16:creationId xmlns:a16="http://schemas.microsoft.com/office/drawing/2014/main" id="{904A8496-4A4C-9924-DE72-677FCDCFD574}"/>
              </a:ext>
            </a:extLst>
          </p:cNvPr>
          <p:cNvCxnSpPr>
            <a:cxnSpLocks/>
            <a:stCxn id="38" idx="1"/>
          </p:cNvCxnSpPr>
          <p:nvPr/>
        </p:nvCxnSpPr>
        <p:spPr>
          <a:xfrm flipH="1" flipV="1">
            <a:off x="2932386" y="3687459"/>
            <a:ext cx="2960798" cy="433807"/>
          </a:xfrm>
          <a:prstGeom prst="straightConnector1">
            <a:avLst/>
          </a:prstGeom>
          <a:noFill/>
          <a:ln w="28575" cap="flat" cmpd="sng" algn="ctr">
            <a:solidFill>
              <a:srgbClr val="C51F24">
                <a:lumMod val="60000"/>
                <a:lumOff val="40000"/>
              </a:srgbClr>
            </a:solidFill>
            <a:prstDash val="solid"/>
            <a:tailEnd type="triangle"/>
          </a:ln>
          <a:effectLst/>
        </p:spPr>
      </p:cxnSp>
    </p:spTree>
    <p:extLst>
      <p:ext uri="{BB962C8B-B14F-4D97-AF65-F5344CB8AC3E}">
        <p14:creationId xmlns:p14="http://schemas.microsoft.com/office/powerpoint/2010/main" val="249065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P spid="28" grpId="0" animBg="1"/>
      <p:bldP spid="30" grpId="0" animBg="1"/>
      <p:bldP spid="32" grpId="0"/>
      <p:bldP spid="33" grpId="0" animBg="1"/>
      <p:bldP spid="34" grpId="0" animBg="1"/>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212641"/>
            <a:ext cx="8418896" cy="538901"/>
          </a:xfrm>
        </p:spPr>
        <p:txBody>
          <a:bodyPr>
            <a:normAutofit fontScale="90000"/>
          </a:bodyPr>
          <a:lstStyle/>
          <a:p>
            <a:r>
              <a:rPr lang="en-US" sz="4400" cap="none" dirty="0"/>
              <a:t>MORTGAGE PARALLEL: 30-YEAR LOAN</a:t>
            </a:r>
            <a:endParaRPr lang="en-US" cap="none"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sp>
        <p:nvSpPr>
          <p:cNvPr id="5" name="Text Placeholder 28">
            <a:extLst>
              <a:ext uri="{FF2B5EF4-FFF2-40B4-BE49-F238E27FC236}">
                <a16:creationId xmlns:a16="http://schemas.microsoft.com/office/drawing/2014/main" id="{84E68382-1919-FB1F-963D-15FAD52DAAA0}"/>
              </a:ext>
            </a:extLst>
          </p:cNvPr>
          <p:cNvSpPr>
            <a:spLocks noGrp="1"/>
          </p:cNvSpPr>
          <p:nvPr>
            <p:ph type="body" sz="quarter" idx="10"/>
          </p:nvPr>
        </p:nvSpPr>
        <p:spPr>
          <a:xfrm>
            <a:off x="441326" y="4805362"/>
            <a:ext cx="4579408" cy="287339"/>
          </a:xfrm>
        </p:spPr>
        <p:txBody>
          <a:bodyPr lIns="0" tIns="45720" rIns="91440" bIns="45720" anchor="ctr" anchorCtr="0">
            <a:noAutofit/>
          </a:bodyPr>
          <a:lstStyle/>
          <a:p>
            <a:r>
              <a:rPr lang="en-US" dirty="0">
                <a:latin typeface="Arial Narrow"/>
              </a:rPr>
              <a:t>Source: WRI calculations (July 2022), illustrative grant program details &amp; illustrative cash flow</a:t>
            </a:r>
          </a:p>
        </p:txBody>
      </p:sp>
      <p:pic>
        <p:nvPicPr>
          <p:cNvPr id="16" name="Picture 15">
            <a:extLst>
              <a:ext uri="{FF2B5EF4-FFF2-40B4-BE49-F238E27FC236}">
                <a16:creationId xmlns:a16="http://schemas.microsoft.com/office/drawing/2014/main" id="{EA8D085D-97E7-7449-791D-912E98E7BE10}"/>
              </a:ext>
            </a:extLst>
          </p:cNvPr>
          <p:cNvPicPr>
            <a:picLocks noChangeAspect="1"/>
          </p:cNvPicPr>
          <p:nvPr/>
        </p:nvPicPr>
        <p:blipFill>
          <a:blip r:embed="rId4"/>
          <a:stretch>
            <a:fillRect/>
          </a:stretch>
        </p:blipFill>
        <p:spPr>
          <a:xfrm>
            <a:off x="4120638" y="909165"/>
            <a:ext cx="3913704" cy="3440562"/>
          </a:xfrm>
          <a:prstGeom prst="rect">
            <a:avLst/>
          </a:prstGeom>
        </p:spPr>
      </p:pic>
      <p:pic>
        <p:nvPicPr>
          <p:cNvPr id="17" name="Graphic 16" descr="Coins outline">
            <a:extLst>
              <a:ext uri="{FF2B5EF4-FFF2-40B4-BE49-F238E27FC236}">
                <a16:creationId xmlns:a16="http://schemas.microsoft.com/office/drawing/2014/main" id="{69B57CF3-1993-02C2-4DAE-81769599A8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9645" y="3505493"/>
            <a:ext cx="914400" cy="914400"/>
          </a:xfrm>
          <a:prstGeom prst="rect">
            <a:avLst/>
          </a:prstGeom>
        </p:spPr>
      </p:pic>
      <p:pic>
        <p:nvPicPr>
          <p:cNvPr id="18" name="Graphic 17" descr="Coins outline">
            <a:extLst>
              <a:ext uri="{FF2B5EF4-FFF2-40B4-BE49-F238E27FC236}">
                <a16:creationId xmlns:a16="http://schemas.microsoft.com/office/drawing/2014/main" id="{0EF1219F-4426-2AAB-95C5-1278E0C8C9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859838" y="3820007"/>
            <a:ext cx="914400" cy="914400"/>
          </a:xfrm>
          <a:prstGeom prst="rect">
            <a:avLst/>
          </a:prstGeom>
        </p:spPr>
      </p:pic>
      <p:grpSp>
        <p:nvGrpSpPr>
          <p:cNvPr id="19" name="Group 18">
            <a:extLst>
              <a:ext uri="{FF2B5EF4-FFF2-40B4-BE49-F238E27FC236}">
                <a16:creationId xmlns:a16="http://schemas.microsoft.com/office/drawing/2014/main" id="{EBEBDA70-0A4B-3EC0-8EB4-3D23B75DDB5B}"/>
              </a:ext>
            </a:extLst>
          </p:cNvPr>
          <p:cNvGrpSpPr/>
          <p:nvPr/>
        </p:nvGrpSpPr>
        <p:grpSpPr>
          <a:xfrm>
            <a:off x="2588040" y="3190979"/>
            <a:ext cx="931872" cy="914400"/>
            <a:chOff x="1724934" y="1827369"/>
            <a:chExt cx="931872" cy="914400"/>
          </a:xfrm>
          <a:solidFill>
            <a:srgbClr val="007A4D"/>
          </a:solidFill>
        </p:grpSpPr>
        <p:pic>
          <p:nvPicPr>
            <p:cNvPr id="20" name="Graphic 19" descr="Coins outline">
              <a:extLst>
                <a:ext uri="{FF2B5EF4-FFF2-40B4-BE49-F238E27FC236}">
                  <a16:creationId xmlns:a16="http://schemas.microsoft.com/office/drawing/2014/main" id="{02AC24C9-D524-0955-177B-BE44B05AD3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42406" y="1827369"/>
              <a:ext cx="914400" cy="914400"/>
            </a:xfrm>
            <a:prstGeom prst="roundRect">
              <a:avLst>
                <a:gd name="adj" fmla="val 46603"/>
              </a:avLst>
            </a:prstGeom>
          </p:spPr>
        </p:pic>
        <p:sp>
          <p:nvSpPr>
            <p:cNvPr id="21" name="Oval 20">
              <a:extLst>
                <a:ext uri="{FF2B5EF4-FFF2-40B4-BE49-F238E27FC236}">
                  <a16:creationId xmlns:a16="http://schemas.microsoft.com/office/drawing/2014/main" id="{A5FDADDA-9376-64F0-302B-DBD2FBFDA499}"/>
                </a:ext>
              </a:extLst>
            </p:cNvPr>
            <p:cNvSpPr/>
            <p:nvPr/>
          </p:nvSpPr>
          <p:spPr>
            <a:xfrm>
              <a:off x="1724934" y="2299142"/>
              <a:ext cx="254325" cy="135374"/>
            </a:xfrm>
            <a:prstGeom prst="ellipse">
              <a:avLst/>
            </a:prstGeom>
            <a:solidFill>
              <a:srgbClr val="FFFFFF"/>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Narrow" panose="020B0606020202030204" pitchFamily="34" charset="0"/>
              </a:endParaRPr>
            </a:p>
          </p:txBody>
        </p:sp>
      </p:grpSp>
      <p:pic>
        <p:nvPicPr>
          <p:cNvPr id="22" name="Graphic 21" descr="Coins outline">
            <a:extLst>
              <a:ext uri="{FF2B5EF4-FFF2-40B4-BE49-F238E27FC236}">
                <a16:creationId xmlns:a16="http://schemas.microsoft.com/office/drawing/2014/main" id="{D0117A3D-C1CA-F30E-FD81-892323B7B2CC}"/>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32484" t="43631"/>
          <a:stretch/>
        </p:blipFill>
        <p:spPr>
          <a:xfrm flipH="1">
            <a:off x="1729767" y="3820007"/>
            <a:ext cx="617365" cy="515441"/>
          </a:xfrm>
          <a:prstGeom prst="rect">
            <a:avLst/>
          </a:prstGeom>
        </p:spPr>
      </p:pic>
      <p:sp>
        <p:nvSpPr>
          <p:cNvPr id="40" name="TextBox 39">
            <a:extLst>
              <a:ext uri="{FF2B5EF4-FFF2-40B4-BE49-F238E27FC236}">
                <a16:creationId xmlns:a16="http://schemas.microsoft.com/office/drawing/2014/main" id="{B5BD4282-A6CE-8DC1-908A-1291D2A9DD5C}"/>
              </a:ext>
            </a:extLst>
          </p:cNvPr>
          <p:cNvSpPr txBox="1"/>
          <p:nvPr/>
        </p:nvSpPr>
        <p:spPr>
          <a:xfrm>
            <a:off x="2401665" y="2876465"/>
            <a:ext cx="1257059" cy="369332"/>
          </a:xfrm>
          <a:prstGeom prst="rect">
            <a:avLst/>
          </a:prstGeom>
          <a:noFill/>
        </p:spPr>
        <p:txBody>
          <a:bodyPr wrap="square" rtlCol="0">
            <a:spAutoFit/>
          </a:bodyPr>
          <a:lstStyle/>
          <a:p>
            <a:r>
              <a:rPr lang="en-US" b="1">
                <a:solidFill>
                  <a:srgbClr val="007A4D"/>
                </a:solidFill>
                <a:latin typeface="Arial Narrow" panose="020B0606020202030204" pitchFamily="34" charset="0"/>
              </a:rPr>
              <a:t>Principal </a:t>
            </a:r>
          </a:p>
        </p:txBody>
      </p:sp>
      <p:sp>
        <p:nvSpPr>
          <p:cNvPr id="41" name="TextBox 40">
            <a:extLst>
              <a:ext uri="{FF2B5EF4-FFF2-40B4-BE49-F238E27FC236}">
                <a16:creationId xmlns:a16="http://schemas.microsoft.com/office/drawing/2014/main" id="{37CE2357-D3C7-8309-3FB9-5D0120CE4544}"/>
              </a:ext>
            </a:extLst>
          </p:cNvPr>
          <p:cNvSpPr txBox="1"/>
          <p:nvPr/>
        </p:nvSpPr>
        <p:spPr>
          <a:xfrm>
            <a:off x="1824583" y="4262638"/>
            <a:ext cx="1017782" cy="369332"/>
          </a:xfrm>
          <a:prstGeom prst="rect">
            <a:avLst/>
          </a:prstGeom>
          <a:noFill/>
        </p:spPr>
        <p:txBody>
          <a:bodyPr wrap="square" rtlCol="0">
            <a:spAutoFit/>
          </a:bodyPr>
          <a:lstStyle/>
          <a:p>
            <a:r>
              <a:rPr lang="en-US" b="1">
                <a:solidFill>
                  <a:srgbClr val="C51F24"/>
                </a:solidFill>
                <a:latin typeface="Arial Narrow" panose="020B0606020202030204" pitchFamily="34" charset="0"/>
              </a:rPr>
              <a:t>Interest </a:t>
            </a:r>
          </a:p>
        </p:txBody>
      </p:sp>
      <p:cxnSp>
        <p:nvCxnSpPr>
          <p:cNvPr id="42" name="Straight Connector 41">
            <a:extLst>
              <a:ext uri="{FF2B5EF4-FFF2-40B4-BE49-F238E27FC236}">
                <a16:creationId xmlns:a16="http://schemas.microsoft.com/office/drawing/2014/main" id="{8CB5CCC8-4093-89A8-133D-A4ECF45D1D7F}"/>
              </a:ext>
            </a:extLst>
          </p:cNvPr>
          <p:cNvCxnSpPr>
            <a:cxnSpLocks/>
          </p:cNvCxnSpPr>
          <p:nvPr/>
        </p:nvCxnSpPr>
        <p:spPr>
          <a:xfrm>
            <a:off x="2997039" y="1538720"/>
            <a:ext cx="0" cy="0"/>
          </a:xfrm>
          <a:prstGeom prst="line">
            <a:avLst/>
          </a:prstGeom>
          <a:noFill/>
          <a:ln w="25400" cap="flat" cmpd="sng" algn="ctr">
            <a:solidFill>
              <a:srgbClr val="009CCC"/>
            </a:solidFill>
            <a:prstDash val="solid"/>
          </a:ln>
          <a:effectLst>
            <a:outerShdw blurRad="40000" dist="20000" dir="5400000" rotWithShape="0">
              <a:srgbClr val="000000">
                <a:alpha val="38000"/>
              </a:srgbClr>
            </a:outerShdw>
          </a:effectLst>
        </p:spPr>
      </p:cxnSp>
      <p:sp>
        <p:nvSpPr>
          <p:cNvPr id="43" name="TextBox 42">
            <a:extLst>
              <a:ext uri="{FF2B5EF4-FFF2-40B4-BE49-F238E27FC236}">
                <a16:creationId xmlns:a16="http://schemas.microsoft.com/office/drawing/2014/main" id="{D6292C65-BFED-AD91-1F23-5705CD94E486}"/>
              </a:ext>
            </a:extLst>
          </p:cNvPr>
          <p:cNvSpPr txBox="1"/>
          <p:nvPr/>
        </p:nvSpPr>
        <p:spPr>
          <a:xfrm>
            <a:off x="1001097" y="866330"/>
            <a:ext cx="2956106" cy="923330"/>
          </a:xfrm>
          <a:prstGeom prst="rect">
            <a:avLst/>
          </a:prstGeom>
          <a:noFill/>
        </p:spPr>
        <p:txBody>
          <a:bodyPr wrap="square" rtlCol="0">
            <a:spAutoFit/>
          </a:bodyPr>
          <a:lstStyle/>
          <a:p>
            <a:r>
              <a:rPr lang="en-US" b="1">
                <a:solidFill>
                  <a:srgbClr val="000000"/>
                </a:solidFill>
                <a:latin typeface="Arial Narrow" panose="020B0606020202030204" pitchFamily="34" charset="0"/>
              </a:rPr>
              <a:t>Principal</a:t>
            </a:r>
            <a:r>
              <a:rPr lang="en-US">
                <a:solidFill>
                  <a:srgbClr val="000000"/>
                </a:solidFill>
                <a:latin typeface="Arial Narrow" panose="020B0606020202030204" pitchFamily="34" charset="0"/>
              </a:rPr>
              <a:t>: $300,000</a:t>
            </a:r>
            <a:endParaRPr lang="en-US" b="1">
              <a:solidFill>
                <a:srgbClr val="000000"/>
              </a:solidFill>
              <a:latin typeface="Arial Narrow" panose="020B0606020202030204" pitchFamily="34" charset="0"/>
            </a:endParaRPr>
          </a:p>
          <a:p>
            <a:r>
              <a:rPr lang="en-US" b="1">
                <a:solidFill>
                  <a:srgbClr val="000000"/>
                </a:solidFill>
                <a:latin typeface="Arial Narrow" panose="020B0606020202030204" pitchFamily="34" charset="0"/>
              </a:rPr>
              <a:t>Low</a:t>
            </a:r>
            <a:r>
              <a:rPr lang="en-US">
                <a:solidFill>
                  <a:srgbClr val="000000"/>
                </a:solidFill>
                <a:latin typeface="Arial Narrow" panose="020B0606020202030204" pitchFamily="34" charset="0"/>
              </a:rPr>
              <a:t> Interest Rate: 4%</a:t>
            </a:r>
          </a:p>
          <a:p>
            <a:r>
              <a:rPr lang="en-US" b="1">
                <a:solidFill>
                  <a:srgbClr val="000000"/>
                </a:solidFill>
                <a:latin typeface="Arial Narrow" panose="020B0606020202030204" pitchFamily="34" charset="0"/>
              </a:rPr>
              <a:t>Lifetime </a:t>
            </a:r>
            <a:r>
              <a:rPr lang="en-US">
                <a:solidFill>
                  <a:srgbClr val="000000"/>
                </a:solidFill>
                <a:latin typeface="Arial Narrow" panose="020B0606020202030204" pitchFamily="34" charset="0"/>
              </a:rPr>
              <a:t>interest: $220,000</a:t>
            </a:r>
          </a:p>
        </p:txBody>
      </p:sp>
      <p:sp>
        <p:nvSpPr>
          <p:cNvPr id="44" name="TextBox 43">
            <a:extLst>
              <a:ext uri="{FF2B5EF4-FFF2-40B4-BE49-F238E27FC236}">
                <a16:creationId xmlns:a16="http://schemas.microsoft.com/office/drawing/2014/main" id="{947BF2F3-E957-81B8-E18E-8BA92B74C65C}"/>
              </a:ext>
            </a:extLst>
          </p:cNvPr>
          <p:cNvSpPr txBox="1"/>
          <p:nvPr/>
        </p:nvSpPr>
        <p:spPr>
          <a:xfrm>
            <a:off x="1001097" y="1943272"/>
            <a:ext cx="3092281" cy="923330"/>
          </a:xfrm>
          <a:prstGeom prst="rect">
            <a:avLst/>
          </a:prstGeom>
          <a:noFill/>
        </p:spPr>
        <p:txBody>
          <a:bodyPr wrap="square" rtlCol="0">
            <a:spAutoFit/>
          </a:bodyPr>
          <a:lstStyle/>
          <a:p>
            <a:r>
              <a:rPr lang="en-US" b="1">
                <a:solidFill>
                  <a:srgbClr val="000000"/>
                </a:solidFill>
                <a:latin typeface="Arial Narrow" panose="020B0606020202030204" pitchFamily="34" charset="0"/>
              </a:rPr>
              <a:t>Principal</a:t>
            </a:r>
            <a:r>
              <a:rPr lang="en-US">
                <a:solidFill>
                  <a:srgbClr val="000000"/>
                </a:solidFill>
                <a:latin typeface="Arial Narrow" panose="020B0606020202030204" pitchFamily="34" charset="0"/>
              </a:rPr>
              <a:t>: $300,000</a:t>
            </a:r>
            <a:endParaRPr lang="en-US" b="1">
              <a:solidFill>
                <a:srgbClr val="000000"/>
              </a:solidFill>
              <a:latin typeface="Arial Narrow" panose="020B0606020202030204" pitchFamily="34" charset="0"/>
            </a:endParaRPr>
          </a:p>
          <a:p>
            <a:r>
              <a:rPr lang="en-US" b="1">
                <a:solidFill>
                  <a:srgbClr val="000000"/>
                </a:solidFill>
                <a:latin typeface="Arial Narrow" panose="020B0606020202030204" pitchFamily="34" charset="0"/>
              </a:rPr>
              <a:t>High</a:t>
            </a:r>
            <a:r>
              <a:rPr lang="en-US">
                <a:solidFill>
                  <a:srgbClr val="000000"/>
                </a:solidFill>
                <a:latin typeface="Arial Narrow" panose="020B0606020202030204" pitchFamily="34" charset="0"/>
              </a:rPr>
              <a:t> Interest Rate: 6%</a:t>
            </a:r>
          </a:p>
          <a:p>
            <a:r>
              <a:rPr lang="en-US" b="1">
                <a:solidFill>
                  <a:srgbClr val="000000"/>
                </a:solidFill>
                <a:latin typeface="Arial Narrow" panose="020B0606020202030204" pitchFamily="34" charset="0"/>
              </a:rPr>
              <a:t>Lifetime </a:t>
            </a:r>
            <a:r>
              <a:rPr lang="en-US">
                <a:solidFill>
                  <a:srgbClr val="000000"/>
                </a:solidFill>
                <a:latin typeface="Arial Narrow" panose="020B0606020202030204" pitchFamily="34" charset="0"/>
              </a:rPr>
              <a:t>interest: $354,000</a:t>
            </a:r>
          </a:p>
        </p:txBody>
      </p:sp>
    </p:spTree>
    <p:extLst>
      <p:ext uri="{BB962C8B-B14F-4D97-AF65-F5344CB8AC3E}">
        <p14:creationId xmlns:p14="http://schemas.microsoft.com/office/powerpoint/2010/main" val="63482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23" presetClass="emph" presetSubtype="0" fill="hold" nodeType="withEffect">
                                  <p:stCondLst>
                                    <p:cond delay="0"/>
                                  </p:stCondLst>
                                  <p:childTnLst>
                                    <p:animClr clrSpc="hsl" dir="cw">
                                      <p:cBhvr override="childStyle">
                                        <p:cTn id="8" dur="500" fill="hold"/>
                                        <p:tgtEl>
                                          <p:spTgt spid="17"/>
                                        </p:tgtEl>
                                        <p:attrNameLst>
                                          <p:attrName>style.color</p:attrName>
                                        </p:attrNameLst>
                                      </p:cBhvr>
                                      <p:by>
                                        <p:hsl h="10842353" s="0" l="0"/>
                                      </p:by>
                                    </p:animClr>
                                    <p:animClr clrSpc="hsl" dir="cw">
                                      <p:cBhvr>
                                        <p:cTn id="9" dur="500" fill="hold"/>
                                        <p:tgtEl>
                                          <p:spTgt spid="17"/>
                                        </p:tgtEl>
                                        <p:attrNameLst>
                                          <p:attrName>fillcolor</p:attrName>
                                        </p:attrNameLst>
                                      </p:cBhvr>
                                      <p:by>
                                        <p:hsl h="10842353" s="0" l="0"/>
                                      </p:by>
                                    </p:animClr>
                                    <p:animClr clrSpc="hsl" dir="cw">
                                      <p:cBhvr>
                                        <p:cTn id="10" dur="500" fill="hold"/>
                                        <p:tgtEl>
                                          <p:spTgt spid="17"/>
                                        </p:tgtEl>
                                        <p:attrNameLst>
                                          <p:attrName>stroke.color</p:attrName>
                                        </p:attrNameLst>
                                      </p:cBhvr>
                                      <p:by>
                                        <p:hsl h="10842353" s="0" l="0"/>
                                      </p:by>
                                    </p:animClr>
                                    <p:set>
                                      <p:cBhvr>
                                        <p:cTn id="11" dur="500" fill="hold"/>
                                        <p:tgtEl>
                                          <p:spTgt spid="17"/>
                                        </p:tgtEl>
                                        <p:attrNameLst>
                                          <p:attrName>fill.type</p:attrName>
                                        </p:attrNameLst>
                                      </p:cBhvr>
                                      <p:to>
                                        <p:strVal val="solid"/>
                                      </p:to>
                                    </p:set>
                                  </p:childTnLst>
                                  <p:subTnLst>
                                    <p:animClr clrSpc="rgb" dir="cw">
                                      <p:cBhvr override="childStyle">
                                        <p:cTn dur="1" fill="hold" display="0" masterRel="nextClick" afterEffect="1"/>
                                        <p:tgtEl>
                                          <p:spTgt spid="17"/>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476024"/>
            <a:ext cx="8418896" cy="538901"/>
          </a:xfrm>
        </p:spPr>
        <p:txBody>
          <a:bodyPr>
            <a:normAutofit fontScale="90000"/>
          </a:bodyPr>
          <a:lstStyle/>
          <a:p>
            <a:r>
              <a:rPr lang="en-US" sz="4400" cap="none" dirty="0"/>
              <a:t>Financing provides capital today for future repayment </a:t>
            </a:r>
            <a:endParaRPr lang="en-US" cap="none"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sp>
        <p:nvSpPr>
          <p:cNvPr id="5" name="Text Placeholder 28">
            <a:extLst>
              <a:ext uri="{FF2B5EF4-FFF2-40B4-BE49-F238E27FC236}">
                <a16:creationId xmlns:a16="http://schemas.microsoft.com/office/drawing/2014/main" id="{84E68382-1919-FB1F-963D-15FAD52DAAA0}"/>
              </a:ext>
            </a:extLst>
          </p:cNvPr>
          <p:cNvSpPr>
            <a:spLocks noGrp="1"/>
          </p:cNvSpPr>
          <p:nvPr>
            <p:ph type="body" sz="quarter" idx="10"/>
          </p:nvPr>
        </p:nvSpPr>
        <p:spPr>
          <a:xfrm>
            <a:off x="441326" y="4805362"/>
            <a:ext cx="4579408" cy="287339"/>
          </a:xfrm>
        </p:spPr>
        <p:txBody>
          <a:bodyPr lIns="0" tIns="45720" rIns="91440" bIns="45720" anchor="ctr" anchorCtr="0">
            <a:noAutofit/>
          </a:bodyPr>
          <a:lstStyle/>
          <a:p>
            <a:r>
              <a:rPr lang="en-US" dirty="0">
                <a:latin typeface="Arial Narrow"/>
              </a:rPr>
              <a:t>Source: WRI calculations (July 2022), illustrative grant program details &amp; illustrative cash flow</a:t>
            </a:r>
          </a:p>
        </p:txBody>
      </p:sp>
      <p:pic>
        <p:nvPicPr>
          <p:cNvPr id="26" name="Graphic 25" descr="Coins outline">
            <a:extLst>
              <a:ext uri="{FF2B5EF4-FFF2-40B4-BE49-F238E27FC236}">
                <a16:creationId xmlns:a16="http://schemas.microsoft.com/office/drawing/2014/main" id="{559E1250-297B-A83E-934B-42065D73E3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59987" y="3138412"/>
            <a:ext cx="914400" cy="914400"/>
          </a:xfrm>
          <a:prstGeom prst="rect">
            <a:avLst/>
          </a:prstGeom>
        </p:spPr>
      </p:pic>
      <p:pic>
        <p:nvPicPr>
          <p:cNvPr id="27" name="Graphic 26" descr="Coins outline">
            <a:extLst>
              <a:ext uri="{FF2B5EF4-FFF2-40B4-BE49-F238E27FC236}">
                <a16:creationId xmlns:a16="http://schemas.microsoft.com/office/drawing/2014/main" id="{CCE7C9F8-7457-7D51-08A6-18EB4F5F64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150180" y="3452926"/>
            <a:ext cx="914400" cy="914400"/>
          </a:xfrm>
          <a:prstGeom prst="rect">
            <a:avLst/>
          </a:prstGeom>
        </p:spPr>
      </p:pic>
      <p:grpSp>
        <p:nvGrpSpPr>
          <p:cNvPr id="28" name="Group 27">
            <a:extLst>
              <a:ext uri="{FF2B5EF4-FFF2-40B4-BE49-F238E27FC236}">
                <a16:creationId xmlns:a16="http://schemas.microsoft.com/office/drawing/2014/main" id="{305A3A82-50E4-952B-3755-ADFCD28FEE2F}"/>
              </a:ext>
            </a:extLst>
          </p:cNvPr>
          <p:cNvGrpSpPr/>
          <p:nvPr/>
        </p:nvGrpSpPr>
        <p:grpSpPr>
          <a:xfrm>
            <a:off x="6878382" y="2823898"/>
            <a:ext cx="931872" cy="914400"/>
            <a:chOff x="1724934" y="1827369"/>
            <a:chExt cx="931872" cy="914400"/>
          </a:xfrm>
          <a:solidFill>
            <a:srgbClr val="007A4D"/>
          </a:solidFill>
        </p:grpSpPr>
        <p:pic>
          <p:nvPicPr>
            <p:cNvPr id="29" name="Graphic 28" descr="Coins outline">
              <a:extLst>
                <a:ext uri="{FF2B5EF4-FFF2-40B4-BE49-F238E27FC236}">
                  <a16:creationId xmlns:a16="http://schemas.microsoft.com/office/drawing/2014/main" id="{B386D0F4-E963-F352-7D20-E8C005EB2C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42406" y="1827369"/>
              <a:ext cx="914400" cy="914400"/>
            </a:xfrm>
            <a:prstGeom prst="roundRect">
              <a:avLst>
                <a:gd name="adj" fmla="val 46603"/>
              </a:avLst>
            </a:prstGeom>
          </p:spPr>
        </p:pic>
        <p:sp>
          <p:nvSpPr>
            <p:cNvPr id="30" name="Oval 29">
              <a:extLst>
                <a:ext uri="{FF2B5EF4-FFF2-40B4-BE49-F238E27FC236}">
                  <a16:creationId xmlns:a16="http://schemas.microsoft.com/office/drawing/2014/main" id="{9326EEAE-D9A3-42EE-3D06-04ADBBA5512F}"/>
                </a:ext>
              </a:extLst>
            </p:cNvPr>
            <p:cNvSpPr/>
            <p:nvPr/>
          </p:nvSpPr>
          <p:spPr>
            <a:xfrm>
              <a:off x="1724934" y="2299142"/>
              <a:ext cx="254325" cy="135374"/>
            </a:xfrm>
            <a:prstGeom prst="ellipse">
              <a:avLst/>
            </a:prstGeom>
            <a:solidFill>
              <a:srgbClr val="FFFFFF"/>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Narrow" panose="020B0606020202030204" pitchFamily="34" charset="0"/>
              </a:endParaRPr>
            </a:p>
          </p:txBody>
        </p:sp>
      </p:grpSp>
      <p:pic>
        <p:nvPicPr>
          <p:cNvPr id="31" name="Graphic 30" descr="Coins outline">
            <a:extLst>
              <a:ext uri="{FF2B5EF4-FFF2-40B4-BE49-F238E27FC236}">
                <a16:creationId xmlns:a16="http://schemas.microsoft.com/office/drawing/2014/main" id="{0DBA8AB8-BD87-59BB-0FE2-FCB71833C3ED}"/>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32484" t="43631"/>
          <a:stretch/>
        </p:blipFill>
        <p:spPr>
          <a:xfrm flipH="1">
            <a:off x="6020109" y="3452926"/>
            <a:ext cx="617365" cy="515441"/>
          </a:xfrm>
          <a:prstGeom prst="rect">
            <a:avLst/>
          </a:prstGeom>
        </p:spPr>
      </p:pic>
      <p:sp>
        <p:nvSpPr>
          <p:cNvPr id="32" name="TextBox 31">
            <a:extLst>
              <a:ext uri="{FF2B5EF4-FFF2-40B4-BE49-F238E27FC236}">
                <a16:creationId xmlns:a16="http://schemas.microsoft.com/office/drawing/2014/main" id="{2260D498-2A25-1D1C-BA2F-F155186DACD5}"/>
              </a:ext>
            </a:extLst>
          </p:cNvPr>
          <p:cNvSpPr txBox="1"/>
          <p:nvPr/>
        </p:nvSpPr>
        <p:spPr>
          <a:xfrm>
            <a:off x="6692007" y="2509384"/>
            <a:ext cx="1257059" cy="369332"/>
          </a:xfrm>
          <a:prstGeom prst="rect">
            <a:avLst/>
          </a:prstGeom>
          <a:noFill/>
        </p:spPr>
        <p:txBody>
          <a:bodyPr wrap="square" rtlCol="0">
            <a:spAutoFit/>
          </a:bodyPr>
          <a:lstStyle/>
          <a:p>
            <a:r>
              <a:rPr lang="en-US" b="1">
                <a:solidFill>
                  <a:srgbClr val="007A4D"/>
                </a:solidFill>
                <a:latin typeface="Arial Narrow" panose="020B0606020202030204" pitchFamily="34" charset="0"/>
              </a:rPr>
              <a:t>Principal </a:t>
            </a:r>
          </a:p>
        </p:txBody>
      </p:sp>
      <p:sp>
        <p:nvSpPr>
          <p:cNvPr id="33" name="TextBox 32">
            <a:extLst>
              <a:ext uri="{FF2B5EF4-FFF2-40B4-BE49-F238E27FC236}">
                <a16:creationId xmlns:a16="http://schemas.microsoft.com/office/drawing/2014/main" id="{B8964D0D-1B54-D747-5F33-525F31CD38AC}"/>
              </a:ext>
            </a:extLst>
          </p:cNvPr>
          <p:cNvSpPr txBox="1"/>
          <p:nvPr/>
        </p:nvSpPr>
        <p:spPr>
          <a:xfrm>
            <a:off x="5795804" y="3868146"/>
            <a:ext cx="1017782" cy="369332"/>
          </a:xfrm>
          <a:prstGeom prst="rect">
            <a:avLst/>
          </a:prstGeom>
          <a:noFill/>
        </p:spPr>
        <p:txBody>
          <a:bodyPr wrap="square" rtlCol="0">
            <a:spAutoFit/>
          </a:bodyPr>
          <a:lstStyle/>
          <a:p>
            <a:r>
              <a:rPr lang="en-US" b="1">
                <a:solidFill>
                  <a:srgbClr val="C51F24"/>
                </a:solidFill>
                <a:latin typeface="Arial Narrow" panose="020B0606020202030204" pitchFamily="34" charset="0"/>
              </a:rPr>
              <a:t>Interest </a:t>
            </a:r>
          </a:p>
        </p:txBody>
      </p:sp>
      <p:pic>
        <p:nvPicPr>
          <p:cNvPr id="34" name="Picture 33">
            <a:extLst>
              <a:ext uri="{FF2B5EF4-FFF2-40B4-BE49-F238E27FC236}">
                <a16:creationId xmlns:a16="http://schemas.microsoft.com/office/drawing/2014/main" id="{F5F118F6-EEE5-2367-19D3-18A5BB25F02A}"/>
              </a:ext>
            </a:extLst>
          </p:cNvPr>
          <p:cNvPicPr>
            <a:picLocks noChangeAspect="1"/>
          </p:cNvPicPr>
          <p:nvPr/>
        </p:nvPicPr>
        <p:blipFill rotWithShape="1">
          <a:blip r:embed="rId8"/>
          <a:srcRect r="47110"/>
          <a:stretch/>
        </p:blipFill>
        <p:spPr>
          <a:xfrm>
            <a:off x="729976" y="1452941"/>
            <a:ext cx="2129708" cy="3130045"/>
          </a:xfrm>
          <a:prstGeom prst="rect">
            <a:avLst/>
          </a:prstGeom>
        </p:spPr>
      </p:pic>
      <p:sp>
        <p:nvSpPr>
          <p:cNvPr id="35" name="Oval 34">
            <a:extLst>
              <a:ext uri="{FF2B5EF4-FFF2-40B4-BE49-F238E27FC236}">
                <a16:creationId xmlns:a16="http://schemas.microsoft.com/office/drawing/2014/main" id="{63BD6404-FB55-6C2F-C37D-3E782B022286}"/>
              </a:ext>
            </a:extLst>
          </p:cNvPr>
          <p:cNvSpPr/>
          <p:nvPr/>
        </p:nvSpPr>
        <p:spPr>
          <a:xfrm>
            <a:off x="1622048" y="1858679"/>
            <a:ext cx="977497" cy="914400"/>
          </a:xfrm>
          <a:prstGeom prst="ellipse">
            <a:avLst/>
          </a:prstGeom>
          <a:noFill/>
          <a:ln w="28575" cap="flat" cmpd="sng" algn="ctr">
            <a:solidFill>
              <a:srgbClr val="007A4D"/>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A4D"/>
              </a:solidFill>
              <a:effectLst/>
              <a:uLnTx/>
              <a:uFillTx/>
              <a:latin typeface="Arial Narrow" panose="020B0606020202030204" pitchFamily="34" charset="0"/>
            </a:endParaRPr>
          </a:p>
        </p:txBody>
      </p:sp>
      <p:cxnSp>
        <p:nvCxnSpPr>
          <p:cNvPr id="38" name="Straight Connector 37">
            <a:extLst>
              <a:ext uri="{FF2B5EF4-FFF2-40B4-BE49-F238E27FC236}">
                <a16:creationId xmlns:a16="http://schemas.microsoft.com/office/drawing/2014/main" id="{61F6381F-56DF-1458-AC77-2DF47DEBD0ED}"/>
              </a:ext>
            </a:extLst>
          </p:cNvPr>
          <p:cNvCxnSpPr>
            <a:cxnSpLocks/>
          </p:cNvCxnSpPr>
          <p:nvPr/>
        </p:nvCxnSpPr>
        <p:spPr>
          <a:xfrm>
            <a:off x="2376930" y="1538720"/>
            <a:ext cx="0" cy="0"/>
          </a:xfrm>
          <a:prstGeom prst="line">
            <a:avLst/>
          </a:prstGeom>
          <a:noFill/>
          <a:ln w="25400" cap="flat" cmpd="sng" algn="ctr">
            <a:solidFill>
              <a:srgbClr val="009CCC"/>
            </a:solidFill>
            <a:prstDash val="solid"/>
          </a:ln>
          <a:effectLst>
            <a:outerShdw blurRad="40000" dist="20000" dir="5400000" rotWithShape="0">
              <a:srgbClr val="000000">
                <a:alpha val="38000"/>
              </a:srgbClr>
            </a:outerShdw>
          </a:effectLst>
        </p:spPr>
      </p:cxnSp>
      <p:sp>
        <p:nvSpPr>
          <p:cNvPr id="39" name="Freeform: Shape 38">
            <a:extLst>
              <a:ext uri="{FF2B5EF4-FFF2-40B4-BE49-F238E27FC236}">
                <a16:creationId xmlns:a16="http://schemas.microsoft.com/office/drawing/2014/main" id="{F03A92A3-BDC3-4C68-0FFD-BB8FF2869DEA}"/>
              </a:ext>
            </a:extLst>
          </p:cNvPr>
          <p:cNvSpPr/>
          <p:nvPr/>
        </p:nvSpPr>
        <p:spPr>
          <a:xfrm>
            <a:off x="2404909" y="1797228"/>
            <a:ext cx="3519058" cy="858794"/>
          </a:xfrm>
          <a:custGeom>
            <a:avLst/>
            <a:gdLst>
              <a:gd name="connsiteX0" fmla="*/ 0 w 2780270"/>
              <a:gd name="connsiteY0" fmla="*/ 0 h 858794"/>
              <a:gd name="connsiteX1" fmla="*/ 296562 w 2780270"/>
              <a:gd name="connsiteY1" fmla="*/ 345989 h 858794"/>
              <a:gd name="connsiteX2" fmla="*/ 234778 w 2780270"/>
              <a:gd name="connsiteY2" fmla="*/ 858794 h 858794"/>
              <a:gd name="connsiteX3" fmla="*/ 2780270 w 2780270"/>
              <a:gd name="connsiteY3" fmla="*/ 123567 h 858794"/>
              <a:gd name="connsiteX4" fmla="*/ 0 w 2780270"/>
              <a:gd name="connsiteY4" fmla="*/ 0 h 858794"/>
              <a:gd name="connsiteX0" fmla="*/ 0 w 2780270"/>
              <a:gd name="connsiteY0" fmla="*/ 0 h 858794"/>
              <a:gd name="connsiteX1" fmla="*/ 234778 w 2780270"/>
              <a:gd name="connsiteY1" fmla="*/ 858794 h 858794"/>
              <a:gd name="connsiteX2" fmla="*/ 2780270 w 2780270"/>
              <a:gd name="connsiteY2" fmla="*/ 123567 h 858794"/>
              <a:gd name="connsiteX3" fmla="*/ 0 w 2780270"/>
              <a:gd name="connsiteY3" fmla="*/ 0 h 858794"/>
              <a:gd name="connsiteX0" fmla="*/ 234452 w 3014722"/>
              <a:gd name="connsiteY0" fmla="*/ 0 h 858794"/>
              <a:gd name="connsiteX1" fmla="*/ 469230 w 3014722"/>
              <a:gd name="connsiteY1" fmla="*/ 858794 h 858794"/>
              <a:gd name="connsiteX2" fmla="*/ 3014722 w 3014722"/>
              <a:gd name="connsiteY2" fmla="*/ 123567 h 858794"/>
              <a:gd name="connsiteX3" fmla="*/ 234452 w 3014722"/>
              <a:gd name="connsiteY3" fmla="*/ 0 h 858794"/>
              <a:gd name="connsiteX0" fmla="*/ 0 w 2780270"/>
              <a:gd name="connsiteY0" fmla="*/ 0 h 858794"/>
              <a:gd name="connsiteX1" fmla="*/ 234778 w 2780270"/>
              <a:gd name="connsiteY1" fmla="*/ 858794 h 858794"/>
              <a:gd name="connsiteX2" fmla="*/ 2780270 w 2780270"/>
              <a:gd name="connsiteY2" fmla="*/ 123567 h 858794"/>
              <a:gd name="connsiteX3" fmla="*/ 0 w 2780270"/>
              <a:gd name="connsiteY3" fmla="*/ 0 h 858794"/>
              <a:gd name="connsiteX0" fmla="*/ 0 w 2780270"/>
              <a:gd name="connsiteY0" fmla="*/ 0 h 858794"/>
              <a:gd name="connsiteX1" fmla="*/ 290384 w 2780270"/>
              <a:gd name="connsiteY1" fmla="*/ 463378 h 858794"/>
              <a:gd name="connsiteX2" fmla="*/ 234778 w 2780270"/>
              <a:gd name="connsiteY2" fmla="*/ 858794 h 858794"/>
              <a:gd name="connsiteX3" fmla="*/ 2780270 w 2780270"/>
              <a:gd name="connsiteY3" fmla="*/ 123567 h 858794"/>
              <a:gd name="connsiteX4" fmla="*/ 0 w 2780270"/>
              <a:gd name="connsiteY4" fmla="*/ 0 h 858794"/>
              <a:gd name="connsiteX0" fmla="*/ 0 w 2780270"/>
              <a:gd name="connsiteY0" fmla="*/ 0 h 858794"/>
              <a:gd name="connsiteX1" fmla="*/ 253313 w 2780270"/>
              <a:gd name="connsiteY1" fmla="*/ 383059 h 858794"/>
              <a:gd name="connsiteX2" fmla="*/ 234778 w 2780270"/>
              <a:gd name="connsiteY2" fmla="*/ 858794 h 858794"/>
              <a:gd name="connsiteX3" fmla="*/ 2780270 w 2780270"/>
              <a:gd name="connsiteY3" fmla="*/ 123567 h 858794"/>
              <a:gd name="connsiteX4" fmla="*/ 0 w 2780270"/>
              <a:gd name="connsiteY4" fmla="*/ 0 h 858794"/>
              <a:gd name="connsiteX0" fmla="*/ 0 w 2780270"/>
              <a:gd name="connsiteY0" fmla="*/ 0 h 858794"/>
              <a:gd name="connsiteX1" fmla="*/ 265670 w 2780270"/>
              <a:gd name="connsiteY1" fmla="*/ 395416 h 858794"/>
              <a:gd name="connsiteX2" fmla="*/ 234778 w 2780270"/>
              <a:gd name="connsiteY2" fmla="*/ 858794 h 858794"/>
              <a:gd name="connsiteX3" fmla="*/ 2780270 w 2780270"/>
              <a:gd name="connsiteY3" fmla="*/ 123567 h 858794"/>
              <a:gd name="connsiteX4" fmla="*/ 0 w 2780270"/>
              <a:gd name="connsiteY4" fmla="*/ 0 h 85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0270" h="858794">
                <a:moveTo>
                  <a:pt x="0" y="0"/>
                </a:moveTo>
                <a:cubicBezTo>
                  <a:pt x="39130" y="160638"/>
                  <a:pt x="226540" y="234778"/>
                  <a:pt x="265670" y="395416"/>
                </a:cubicBezTo>
                <a:lnTo>
                  <a:pt x="234778" y="858794"/>
                </a:lnTo>
                <a:lnTo>
                  <a:pt x="2780270" y="123567"/>
                </a:lnTo>
                <a:lnTo>
                  <a:pt x="0" y="0"/>
                </a:lnTo>
                <a:close/>
              </a:path>
            </a:pathLst>
          </a:custGeom>
          <a:solidFill>
            <a:srgbClr val="007A4D">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Narrow" panose="020B0606020202030204" pitchFamily="34" charset="0"/>
            </a:endParaRPr>
          </a:p>
        </p:txBody>
      </p:sp>
      <p:pic>
        <p:nvPicPr>
          <p:cNvPr id="45" name="Graphic 44" descr="Tools with solid fill">
            <a:extLst>
              <a:ext uri="{FF2B5EF4-FFF2-40B4-BE49-F238E27FC236}">
                <a16:creationId xmlns:a16="http://schemas.microsoft.com/office/drawing/2014/main" id="{6DD6BBA0-E444-1E82-71BC-CF120030A7D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21952" y="1351192"/>
            <a:ext cx="892072" cy="892072"/>
          </a:xfrm>
          <a:prstGeom prst="rect">
            <a:avLst/>
          </a:prstGeom>
        </p:spPr>
      </p:pic>
      <p:pic>
        <p:nvPicPr>
          <p:cNvPr id="46" name="Graphic 45" descr="Add with solid fill">
            <a:extLst>
              <a:ext uri="{FF2B5EF4-FFF2-40B4-BE49-F238E27FC236}">
                <a16:creationId xmlns:a16="http://schemas.microsoft.com/office/drawing/2014/main" id="{D09526E5-B471-E328-E4D1-74264E81F37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72720" y="1575333"/>
            <a:ext cx="349232" cy="349232"/>
          </a:xfrm>
          <a:prstGeom prst="rect">
            <a:avLst/>
          </a:prstGeom>
        </p:spPr>
      </p:pic>
      <p:pic>
        <p:nvPicPr>
          <p:cNvPr id="47" name="Graphic 46" descr="Fuel with solid fill">
            <a:extLst>
              <a:ext uri="{FF2B5EF4-FFF2-40B4-BE49-F238E27FC236}">
                <a16:creationId xmlns:a16="http://schemas.microsoft.com/office/drawing/2014/main" id="{15A9E5CC-9862-26B4-E184-D45BD8A0FAE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963981" y="1221555"/>
            <a:ext cx="1168725" cy="1168725"/>
          </a:xfrm>
          <a:prstGeom prst="rect">
            <a:avLst/>
          </a:prstGeom>
        </p:spPr>
      </p:pic>
    </p:spTree>
    <p:extLst>
      <p:ext uri="{BB962C8B-B14F-4D97-AF65-F5344CB8AC3E}">
        <p14:creationId xmlns:p14="http://schemas.microsoft.com/office/powerpoint/2010/main" val="383086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5" grpId="0" animBg="1"/>
      <p:bldP spid="39"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183657"/>
            <a:ext cx="8418896" cy="538901"/>
          </a:xfrm>
        </p:spPr>
        <p:txBody>
          <a:bodyPr>
            <a:normAutofit fontScale="90000"/>
          </a:bodyPr>
          <a:lstStyle/>
          <a:p>
            <a:r>
              <a:rPr lang="en-US" sz="4400" cap="none" dirty="0"/>
              <a:t>Rate of return varies across lenders</a:t>
            </a:r>
            <a:endParaRPr lang="en-US" cap="none"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sp>
        <p:nvSpPr>
          <p:cNvPr id="5" name="Text Placeholder 28">
            <a:extLst>
              <a:ext uri="{FF2B5EF4-FFF2-40B4-BE49-F238E27FC236}">
                <a16:creationId xmlns:a16="http://schemas.microsoft.com/office/drawing/2014/main" id="{84E68382-1919-FB1F-963D-15FAD52DAAA0}"/>
              </a:ext>
            </a:extLst>
          </p:cNvPr>
          <p:cNvSpPr>
            <a:spLocks noGrp="1"/>
          </p:cNvSpPr>
          <p:nvPr>
            <p:ph type="body" sz="quarter" idx="10"/>
          </p:nvPr>
        </p:nvSpPr>
        <p:spPr>
          <a:xfrm>
            <a:off x="441326" y="4805362"/>
            <a:ext cx="4579408" cy="287339"/>
          </a:xfrm>
        </p:spPr>
        <p:txBody>
          <a:bodyPr lIns="0" tIns="45720" rIns="91440" bIns="4572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Narrow"/>
                <a:ea typeface="+mn-ea"/>
                <a:cs typeface="Arial"/>
              </a:rPr>
              <a:t>Source: Adapted from Investopedia</a:t>
            </a:r>
          </a:p>
        </p:txBody>
      </p:sp>
      <p:cxnSp>
        <p:nvCxnSpPr>
          <p:cNvPr id="14" name="Straight Arrow Connector 13">
            <a:extLst>
              <a:ext uri="{FF2B5EF4-FFF2-40B4-BE49-F238E27FC236}">
                <a16:creationId xmlns:a16="http://schemas.microsoft.com/office/drawing/2014/main" id="{24E34396-6F5C-C8A9-BE71-B2E615DDFEDA}"/>
              </a:ext>
            </a:extLst>
          </p:cNvPr>
          <p:cNvCxnSpPr>
            <a:cxnSpLocks/>
          </p:cNvCxnSpPr>
          <p:nvPr/>
        </p:nvCxnSpPr>
        <p:spPr>
          <a:xfrm>
            <a:off x="1614717" y="4094809"/>
            <a:ext cx="3916680" cy="0"/>
          </a:xfrm>
          <a:prstGeom prst="straightConnector1">
            <a:avLst/>
          </a:prstGeom>
          <a:noFill/>
          <a:ln w="28575" cap="flat" cmpd="sng" algn="ctr">
            <a:solidFill>
              <a:srgbClr val="000000">
                <a:shade val="95000"/>
                <a:satMod val="105000"/>
              </a:srgbClr>
            </a:solidFill>
            <a:prstDash val="solid"/>
            <a:tailEnd type="triangle"/>
          </a:ln>
          <a:effectLst/>
        </p:spPr>
      </p:cxnSp>
      <p:cxnSp>
        <p:nvCxnSpPr>
          <p:cNvPr id="15" name="Straight Arrow Connector 14">
            <a:extLst>
              <a:ext uri="{FF2B5EF4-FFF2-40B4-BE49-F238E27FC236}">
                <a16:creationId xmlns:a16="http://schemas.microsoft.com/office/drawing/2014/main" id="{E0A92D7F-685E-68CF-17BC-2EE9CFEDC897}"/>
              </a:ext>
            </a:extLst>
          </p:cNvPr>
          <p:cNvCxnSpPr>
            <a:cxnSpLocks/>
          </p:cNvCxnSpPr>
          <p:nvPr/>
        </p:nvCxnSpPr>
        <p:spPr>
          <a:xfrm flipV="1">
            <a:off x="1614717" y="1091474"/>
            <a:ext cx="0" cy="3003335"/>
          </a:xfrm>
          <a:prstGeom prst="straightConnector1">
            <a:avLst/>
          </a:prstGeom>
          <a:noFill/>
          <a:ln w="28575" cap="flat" cmpd="sng" algn="ctr">
            <a:solidFill>
              <a:srgbClr val="000000">
                <a:shade val="95000"/>
                <a:satMod val="105000"/>
              </a:srgbClr>
            </a:solidFill>
            <a:prstDash val="solid"/>
            <a:tailEnd type="triangle"/>
          </a:ln>
          <a:effectLst/>
        </p:spPr>
      </p:cxnSp>
      <p:sp>
        <p:nvSpPr>
          <p:cNvPr id="16" name="TextBox 15">
            <a:extLst>
              <a:ext uri="{FF2B5EF4-FFF2-40B4-BE49-F238E27FC236}">
                <a16:creationId xmlns:a16="http://schemas.microsoft.com/office/drawing/2014/main" id="{59598517-93C6-70F7-63D4-C8482B82EE59}"/>
              </a:ext>
            </a:extLst>
          </p:cNvPr>
          <p:cNvSpPr txBox="1"/>
          <p:nvPr/>
        </p:nvSpPr>
        <p:spPr>
          <a:xfrm>
            <a:off x="2103850" y="4109590"/>
            <a:ext cx="2938414" cy="584775"/>
          </a:xfrm>
          <a:prstGeom prst="rect">
            <a:avLst/>
          </a:prstGeom>
          <a:noFill/>
        </p:spPr>
        <p:txBody>
          <a:bodyPr wrap="square" rtlCol="0">
            <a:spAutoFit/>
          </a:bodyPr>
          <a:lstStyle/>
          <a:p>
            <a:pPr algn="ctr"/>
            <a:r>
              <a:rPr lang="en-US">
                <a:solidFill>
                  <a:srgbClr val="000000"/>
                </a:solidFill>
                <a:latin typeface="Arial Narrow" panose="020B0606020202030204" pitchFamily="34" charset="0"/>
              </a:rPr>
              <a:t>Risk </a:t>
            </a:r>
          </a:p>
          <a:p>
            <a:pPr algn="ctr"/>
            <a:r>
              <a:rPr lang="en-US" sz="1400">
                <a:solidFill>
                  <a:srgbClr val="000000"/>
                </a:solidFill>
                <a:latin typeface="Arial Narrow" panose="020B0606020202030204" pitchFamily="34" charset="0"/>
              </a:rPr>
              <a:t>(uncertainty of achieving return) </a:t>
            </a:r>
            <a:endParaRPr lang="en-US">
              <a:solidFill>
                <a:srgbClr val="000000"/>
              </a:solidFill>
              <a:latin typeface="Arial Narrow" panose="020B0606020202030204" pitchFamily="34" charset="0"/>
            </a:endParaRPr>
          </a:p>
        </p:txBody>
      </p:sp>
      <p:sp>
        <p:nvSpPr>
          <p:cNvPr id="17" name="TextBox 16">
            <a:extLst>
              <a:ext uri="{FF2B5EF4-FFF2-40B4-BE49-F238E27FC236}">
                <a16:creationId xmlns:a16="http://schemas.microsoft.com/office/drawing/2014/main" id="{8480E7F9-7A99-81D4-0B40-FD89432A2F86}"/>
              </a:ext>
            </a:extLst>
          </p:cNvPr>
          <p:cNvSpPr txBox="1"/>
          <p:nvPr/>
        </p:nvSpPr>
        <p:spPr>
          <a:xfrm rot="16200000">
            <a:off x="-341240" y="2317850"/>
            <a:ext cx="3136867" cy="584775"/>
          </a:xfrm>
          <a:prstGeom prst="rect">
            <a:avLst/>
          </a:prstGeom>
          <a:noFill/>
        </p:spPr>
        <p:txBody>
          <a:bodyPr wrap="square" rtlCol="0">
            <a:spAutoFit/>
          </a:bodyPr>
          <a:lstStyle/>
          <a:p>
            <a:pPr algn="ctr"/>
            <a:r>
              <a:rPr lang="en-US">
                <a:solidFill>
                  <a:srgbClr val="000000"/>
                </a:solidFill>
                <a:latin typeface="Arial Narrow" panose="020B0606020202030204" pitchFamily="34" charset="0"/>
              </a:rPr>
              <a:t>Return </a:t>
            </a:r>
            <a:endParaRPr lang="en-US" sz="1400">
              <a:solidFill>
                <a:srgbClr val="000000"/>
              </a:solidFill>
              <a:latin typeface="Arial Narrow" panose="020B0606020202030204" pitchFamily="34" charset="0"/>
            </a:endParaRPr>
          </a:p>
          <a:p>
            <a:pPr algn="ctr"/>
            <a:r>
              <a:rPr lang="en-US" sz="1400">
                <a:solidFill>
                  <a:srgbClr val="000000"/>
                </a:solidFill>
                <a:latin typeface="Arial Narrow" panose="020B0606020202030204" pitchFamily="34" charset="0"/>
              </a:rPr>
              <a:t>(% increase on initial investment) </a:t>
            </a:r>
          </a:p>
        </p:txBody>
      </p:sp>
      <p:cxnSp>
        <p:nvCxnSpPr>
          <p:cNvPr id="18" name="Straight Connector 17">
            <a:extLst>
              <a:ext uri="{FF2B5EF4-FFF2-40B4-BE49-F238E27FC236}">
                <a16:creationId xmlns:a16="http://schemas.microsoft.com/office/drawing/2014/main" id="{83C80580-4273-241E-89CD-1FFE582F7B63}"/>
              </a:ext>
            </a:extLst>
          </p:cNvPr>
          <p:cNvCxnSpPr>
            <a:cxnSpLocks/>
          </p:cNvCxnSpPr>
          <p:nvPr/>
        </p:nvCxnSpPr>
        <p:spPr>
          <a:xfrm flipV="1">
            <a:off x="1794825" y="1599934"/>
            <a:ext cx="3139440" cy="2408658"/>
          </a:xfrm>
          <a:prstGeom prst="line">
            <a:avLst/>
          </a:prstGeom>
          <a:noFill/>
          <a:ln w="57150" cap="flat" cmpd="sng" algn="ctr">
            <a:solidFill>
              <a:srgbClr val="009CCC">
                <a:shade val="95000"/>
                <a:satMod val="105000"/>
              </a:srgbClr>
            </a:solidFill>
            <a:prstDash val="solid"/>
          </a:ln>
          <a:effectLst/>
        </p:spPr>
      </p:cxnSp>
      <p:sp>
        <p:nvSpPr>
          <p:cNvPr id="19" name="TextBox 18">
            <a:extLst>
              <a:ext uri="{FF2B5EF4-FFF2-40B4-BE49-F238E27FC236}">
                <a16:creationId xmlns:a16="http://schemas.microsoft.com/office/drawing/2014/main" id="{47689841-E940-3188-DB65-AFBE199548CB}"/>
              </a:ext>
            </a:extLst>
          </p:cNvPr>
          <p:cNvSpPr txBox="1"/>
          <p:nvPr/>
        </p:nvSpPr>
        <p:spPr>
          <a:xfrm>
            <a:off x="1741795" y="2910755"/>
            <a:ext cx="824795" cy="523220"/>
          </a:xfrm>
          <a:prstGeom prst="rect">
            <a:avLst/>
          </a:prstGeom>
          <a:noFill/>
        </p:spPr>
        <p:txBody>
          <a:bodyPr wrap="square" rtlCol="0">
            <a:spAutoFit/>
          </a:bodyPr>
          <a:lstStyle/>
          <a:p>
            <a:r>
              <a:rPr lang="en-US" sz="1400">
                <a:solidFill>
                  <a:srgbClr val="000000"/>
                </a:solidFill>
                <a:latin typeface="Arial Narrow" panose="020B0606020202030204" pitchFamily="34" charset="0"/>
              </a:rPr>
              <a:t>Lower payoff</a:t>
            </a:r>
          </a:p>
        </p:txBody>
      </p:sp>
      <p:sp>
        <p:nvSpPr>
          <p:cNvPr id="20" name="TextBox 19">
            <a:extLst>
              <a:ext uri="{FF2B5EF4-FFF2-40B4-BE49-F238E27FC236}">
                <a16:creationId xmlns:a16="http://schemas.microsoft.com/office/drawing/2014/main" id="{00CF1DAD-2006-85AD-BA82-EC0B4BADD40A}"/>
              </a:ext>
            </a:extLst>
          </p:cNvPr>
          <p:cNvSpPr txBox="1"/>
          <p:nvPr/>
        </p:nvSpPr>
        <p:spPr>
          <a:xfrm>
            <a:off x="2525448" y="3432451"/>
            <a:ext cx="824795" cy="523220"/>
          </a:xfrm>
          <a:prstGeom prst="rect">
            <a:avLst/>
          </a:prstGeom>
          <a:noFill/>
        </p:spPr>
        <p:txBody>
          <a:bodyPr wrap="square" rtlCol="0">
            <a:spAutoFit/>
          </a:bodyPr>
          <a:lstStyle/>
          <a:p>
            <a:r>
              <a:rPr lang="en-US" sz="1400">
                <a:solidFill>
                  <a:srgbClr val="000000"/>
                </a:solidFill>
                <a:latin typeface="Arial Narrow" panose="020B0606020202030204" pitchFamily="34" charset="0"/>
              </a:rPr>
              <a:t>Lower risk</a:t>
            </a:r>
          </a:p>
        </p:txBody>
      </p:sp>
      <p:sp>
        <p:nvSpPr>
          <p:cNvPr id="21" name="TextBox 20">
            <a:extLst>
              <a:ext uri="{FF2B5EF4-FFF2-40B4-BE49-F238E27FC236}">
                <a16:creationId xmlns:a16="http://schemas.microsoft.com/office/drawing/2014/main" id="{317DA715-BF8B-ADFA-9FA5-BD94966C400E}"/>
              </a:ext>
            </a:extLst>
          </p:cNvPr>
          <p:cNvSpPr txBox="1"/>
          <p:nvPr/>
        </p:nvSpPr>
        <p:spPr>
          <a:xfrm>
            <a:off x="3914702" y="1283783"/>
            <a:ext cx="824795" cy="523220"/>
          </a:xfrm>
          <a:prstGeom prst="rect">
            <a:avLst/>
          </a:prstGeom>
          <a:noFill/>
        </p:spPr>
        <p:txBody>
          <a:bodyPr wrap="square" rtlCol="0">
            <a:spAutoFit/>
          </a:bodyPr>
          <a:lstStyle/>
          <a:p>
            <a:r>
              <a:rPr lang="en-US" sz="1400">
                <a:solidFill>
                  <a:srgbClr val="000000"/>
                </a:solidFill>
                <a:latin typeface="Arial Narrow" panose="020B0606020202030204" pitchFamily="34" charset="0"/>
              </a:rPr>
              <a:t>Higher payoff</a:t>
            </a:r>
          </a:p>
        </p:txBody>
      </p:sp>
      <p:sp>
        <p:nvSpPr>
          <p:cNvPr id="22" name="TextBox 21">
            <a:extLst>
              <a:ext uri="{FF2B5EF4-FFF2-40B4-BE49-F238E27FC236}">
                <a16:creationId xmlns:a16="http://schemas.microsoft.com/office/drawing/2014/main" id="{4933B1F5-1618-EC66-7C1B-7ED9F42E0228}"/>
              </a:ext>
            </a:extLst>
          </p:cNvPr>
          <p:cNvSpPr txBox="1"/>
          <p:nvPr/>
        </p:nvSpPr>
        <p:spPr>
          <a:xfrm>
            <a:off x="4698355" y="1805479"/>
            <a:ext cx="824795" cy="523220"/>
          </a:xfrm>
          <a:prstGeom prst="rect">
            <a:avLst/>
          </a:prstGeom>
          <a:noFill/>
        </p:spPr>
        <p:txBody>
          <a:bodyPr wrap="square" rtlCol="0">
            <a:spAutoFit/>
          </a:bodyPr>
          <a:lstStyle/>
          <a:p>
            <a:r>
              <a:rPr lang="en-US" sz="1400">
                <a:solidFill>
                  <a:srgbClr val="000000"/>
                </a:solidFill>
                <a:latin typeface="Arial Narrow" panose="020B0606020202030204" pitchFamily="34" charset="0"/>
              </a:rPr>
              <a:t>Higher risk</a:t>
            </a:r>
          </a:p>
        </p:txBody>
      </p:sp>
      <p:sp>
        <p:nvSpPr>
          <p:cNvPr id="23" name="TextBox 22">
            <a:extLst>
              <a:ext uri="{FF2B5EF4-FFF2-40B4-BE49-F238E27FC236}">
                <a16:creationId xmlns:a16="http://schemas.microsoft.com/office/drawing/2014/main" id="{7791C9D6-5E00-866C-DD57-4EF037345E1C}"/>
              </a:ext>
            </a:extLst>
          </p:cNvPr>
          <p:cNvSpPr txBox="1"/>
          <p:nvPr/>
        </p:nvSpPr>
        <p:spPr>
          <a:xfrm>
            <a:off x="6011872" y="1211732"/>
            <a:ext cx="2674605" cy="203132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solidFill>
                  <a:srgbClr val="000000"/>
                </a:solidFill>
                <a:latin typeface="Arial Narrow" panose="020B0606020202030204" pitchFamily="34" charset="0"/>
              </a:rPr>
              <a:t>Risk appetite drives investors’ expected return.</a:t>
            </a:r>
            <a:endParaRPr lang="en-US" dirty="0">
              <a:solidFill>
                <a:srgbClr val="000000"/>
              </a:solidFill>
              <a:latin typeface="Arial Narrow" panose="020B0606020202030204" pitchFamily="34" charset="0"/>
              <a:cs typeface="Arial"/>
            </a:endParaRPr>
          </a:p>
          <a:p>
            <a:pPr marL="285750" indent="-285750">
              <a:buFont typeface="Arial" panose="020B0604020202020204" pitchFamily="34" charset="0"/>
              <a:buChar char="•"/>
            </a:pPr>
            <a:r>
              <a:rPr lang="en-US" dirty="0">
                <a:solidFill>
                  <a:srgbClr val="000000"/>
                </a:solidFill>
                <a:latin typeface="Arial Narrow" panose="020B0606020202030204" pitchFamily="34" charset="0"/>
              </a:rPr>
              <a:t>From borrowers’ perspective, rate of return is the price borrowers pay in terms of interest on initial investment.</a:t>
            </a:r>
            <a:endParaRPr lang="en-US" dirty="0">
              <a:solidFill>
                <a:srgbClr val="000000"/>
              </a:solidFill>
              <a:latin typeface="Arial Narrow" panose="020B0606020202030204" pitchFamily="34" charset="0"/>
              <a:cs typeface="Arial"/>
            </a:endParaRPr>
          </a:p>
        </p:txBody>
      </p:sp>
    </p:spTree>
    <p:extLst>
      <p:ext uri="{BB962C8B-B14F-4D97-AF65-F5344CB8AC3E}">
        <p14:creationId xmlns:p14="http://schemas.microsoft.com/office/powerpoint/2010/main" val="3272446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183657"/>
            <a:ext cx="8686800" cy="538901"/>
          </a:xfrm>
        </p:spPr>
        <p:txBody>
          <a:bodyPr>
            <a:normAutofit fontScale="90000"/>
          </a:bodyPr>
          <a:lstStyle/>
          <a:p>
            <a:r>
              <a:rPr lang="en-US" sz="4400" cap="none" dirty="0"/>
              <a:t>Expected return varies by capital source</a:t>
            </a:r>
            <a:endParaRPr lang="en-US" cap="none"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graphicFrame>
        <p:nvGraphicFramePr>
          <p:cNvPr id="13" name="Table 8">
            <a:extLst>
              <a:ext uri="{FF2B5EF4-FFF2-40B4-BE49-F238E27FC236}">
                <a16:creationId xmlns:a16="http://schemas.microsoft.com/office/drawing/2014/main" id="{D09ED548-E1EE-4E96-6EB3-4A69780F28E7}"/>
              </a:ext>
            </a:extLst>
          </p:cNvPr>
          <p:cNvGraphicFramePr>
            <a:graphicFrameLocks noGrp="1"/>
          </p:cNvGraphicFramePr>
          <p:nvPr/>
        </p:nvGraphicFramePr>
        <p:xfrm>
          <a:off x="416304" y="837828"/>
          <a:ext cx="8343788" cy="3586325"/>
        </p:xfrm>
        <a:graphic>
          <a:graphicData uri="http://schemas.openxmlformats.org/drawingml/2006/table">
            <a:tbl>
              <a:tblPr firstRow="1" bandRow="1"/>
              <a:tblGrid>
                <a:gridCol w="1431738">
                  <a:extLst>
                    <a:ext uri="{9D8B030D-6E8A-4147-A177-3AD203B41FA5}">
                      <a16:colId xmlns:a16="http://schemas.microsoft.com/office/drawing/2014/main" val="2565567173"/>
                    </a:ext>
                  </a:extLst>
                </a:gridCol>
                <a:gridCol w="1382410">
                  <a:extLst>
                    <a:ext uri="{9D8B030D-6E8A-4147-A177-3AD203B41FA5}">
                      <a16:colId xmlns:a16="http://schemas.microsoft.com/office/drawing/2014/main" val="2441311942"/>
                    </a:ext>
                  </a:extLst>
                </a:gridCol>
                <a:gridCol w="1382410">
                  <a:extLst>
                    <a:ext uri="{9D8B030D-6E8A-4147-A177-3AD203B41FA5}">
                      <a16:colId xmlns:a16="http://schemas.microsoft.com/office/drawing/2014/main" val="3407624469"/>
                    </a:ext>
                  </a:extLst>
                </a:gridCol>
                <a:gridCol w="1382410">
                  <a:extLst>
                    <a:ext uri="{9D8B030D-6E8A-4147-A177-3AD203B41FA5}">
                      <a16:colId xmlns:a16="http://schemas.microsoft.com/office/drawing/2014/main" val="3243147560"/>
                    </a:ext>
                  </a:extLst>
                </a:gridCol>
                <a:gridCol w="1382410">
                  <a:extLst>
                    <a:ext uri="{9D8B030D-6E8A-4147-A177-3AD203B41FA5}">
                      <a16:colId xmlns:a16="http://schemas.microsoft.com/office/drawing/2014/main" val="2111507397"/>
                    </a:ext>
                  </a:extLst>
                </a:gridCol>
                <a:gridCol w="1382410">
                  <a:extLst>
                    <a:ext uri="{9D8B030D-6E8A-4147-A177-3AD203B41FA5}">
                      <a16:colId xmlns:a16="http://schemas.microsoft.com/office/drawing/2014/main" val="134748051"/>
                    </a:ext>
                  </a:extLst>
                </a:gridCol>
              </a:tblGrid>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dirty="0">
                          <a:solidFill>
                            <a:schemeClr val="bg1"/>
                          </a:solidFill>
                          <a:latin typeface="Arial Narrow" panose="020B0606020202030204" pitchFamily="34" charset="0"/>
                        </a:rPr>
                        <a:t>Source</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a:latin typeface="+mn-lt"/>
                        </a:rPr>
                        <a:t>Grants</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a:latin typeface="+mn-lt"/>
                        </a:rPr>
                        <a:t>Venture capital</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a:latin typeface="+mn-lt"/>
                        </a:rPr>
                        <a:t>Commercial debt</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algn="ctr" defTabSz="457189" rtl="0" eaLnBrk="1" latinLnBrk="0" hangingPunct="1"/>
                      <a:r>
                        <a:rPr lang="en-US" sz="1400" b="1" kern="1200">
                          <a:solidFill>
                            <a:schemeClr val="tx1"/>
                          </a:solidFill>
                          <a:latin typeface="+mn-lt"/>
                          <a:ea typeface="+mn-ea"/>
                          <a:cs typeface="+mn-cs"/>
                        </a:rPr>
                        <a:t>Project finance</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a:latin typeface="+mn-lt"/>
                        </a:rPr>
                        <a:t>Public finance</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864149558"/>
                  </a:ext>
                </a:extLst>
              </a:tr>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bg1"/>
                          </a:solidFill>
                          <a:latin typeface="Arial Narrow" panose="020B0606020202030204" pitchFamily="34" charset="0"/>
                          <a:ea typeface="+mn-ea"/>
                          <a:cs typeface="+mn-cs"/>
                        </a:rPr>
                        <a:t>Expected Rate of Return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5"/>
                          </a:solidFill>
                          <a:latin typeface="+mn-lt"/>
                          <a:ea typeface="+mn-ea"/>
                          <a:cs typeface="+mn-cs"/>
                        </a:rPr>
                        <a:t>0%</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2"/>
                          </a:solidFill>
                          <a:latin typeface="+mn-lt"/>
                          <a:ea typeface="+mn-ea"/>
                          <a:cs typeface="+mn-cs"/>
                        </a:rPr>
                        <a:t>30%+</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bg2">
                              <a:lumMod val="75000"/>
                            </a:schemeClr>
                          </a:solidFill>
                          <a:latin typeface="+mn-lt"/>
                          <a:ea typeface="+mn-ea"/>
                          <a:cs typeface="+mn-cs"/>
                        </a:rPr>
                        <a:t>5-15%</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kern="1200">
                          <a:solidFill>
                            <a:schemeClr val="bg2">
                              <a:lumMod val="75000"/>
                            </a:schemeClr>
                          </a:solidFill>
                          <a:latin typeface="+mn-lt"/>
                          <a:ea typeface="+mn-ea"/>
                          <a:cs typeface="+mn-cs"/>
                        </a:rPr>
                        <a:t>5-15%</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5"/>
                          </a:solidFill>
                          <a:latin typeface="+mn-lt"/>
                          <a:ea typeface="+mn-ea"/>
                          <a:cs typeface="+mn-cs"/>
                        </a:rPr>
                        <a:t>~0-5%</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525345905"/>
                  </a:ext>
                </a:extLst>
              </a:tr>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bg1"/>
                          </a:solidFill>
                          <a:latin typeface="Arial Narrow" panose="020B0606020202030204" pitchFamily="34" charset="0"/>
                          <a:ea typeface="+mn-ea"/>
                          <a:cs typeface="+mn-cs"/>
                        </a:rPr>
                        <a:t>Ownership stake</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5"/>
                          </a:solidFill>
                          <a:latin typeface="+mn-lt"/>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kern="1200">
                          <a:solidFill>
                            <a:srgbClr val="C00000"/>
                          </a:solidFill>
                          <a:latin typeface="+mn-lt"/>
                          <a:ea typeface="+mn-ea"/>
                          <a:cs typeface="+mn-cs"/>
                        </a:rPr>
                        <a:t>Y</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5"/>
                          </a:solidFill>
                          <a:latin typeface="+mn-lt"/>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A4D"/>
                          </a:solidFill>
                          <a:effectLst/>
                          <a:uLnTx/>
                          <a:uFillTx/>
                          <a:latin typeface="+mn-lt"/>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kern="1200">
                          <a:solidFill>
                            <a:schemeClr val="accent5"/>
                          </a:solidFill>
                          <a:latin typeface="+mn-lt"/>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345717420"/>
                  </a:ext>
                </a:extLst>
              </a:tr>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bg1"/>
                          </a:solidFill>
                          <a:latin typeface="Arial Narrow" panose="020B0606020202030204" pitchFamily="34" charset="0"/>
                          <a:ea typeface="+mn-ea"/>
                          <a:cs typeface="+mn-cs"/>
                        </a:rPr>
                        <a:t>Complexity</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2"/>
                          </a:solidFill>
                          <a:latin typeface="+mn-lt"/>
                          <a:ea typeface="+mn-ea"/>
                          <a:cs typeface="+mn-cs"/>
                        </a:rPr>
                        <a:t>HIGH</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kern="1200">
                          <a:solidFill>
                            <a:schemeClr val="bg2">
                              <a:lumMod val="75000"/>
                            </a:schemeClr>
                          </a:solidFill>
                          <a:latin typeface="+mn-lt"/>
                          <a:ea typeface="+mn-ea"/>
                          <a:cs typeface="+mn-cs"/>
                        </a:rPr>
                        <a:t>MED</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51F24"/>
                          </a:solidFill>
                          <a:effectLst/>
                          <a:uLnTx/>
                          <a:uFillTx/>
                          <a:latin typeface="+mn-lt"/>
                          <a:ea typeface="+mn-ea"/>
                          <a:cs typeface="+mn-cs"/>
                        </a:rPr>
                        <a:t>HIGH</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51F24"/>
                          </a:solidFill>
                          <a:effectLst/>
                          <a:uLnTx/>
                          <a:uFillTx/>
                          <a:latin typeface="+mn-lt"/>
                          <a:ea typeface="+mn-ea"/>
                          <a:cs typeface="+mn-cs"/>
                        </a:rPr>
                        <a:t>HIGH</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bg2">
                              <a:lumMod val="75000"/>
                            </a:schemeClr>
                          </a:solidFill>
                          <a:latin typeface="+mn-lt"/>
                          <a:ea typeface="+mn-ea"/>
                          <a:cs typeface="+mn-cs"/>
                        </a:rPr>
                        <a:t>MED</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124653886"/>
                  </a:ext>
                </a:extLst>
              </a:tr>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bg1"/>
                          </a:solidFill>
                          <a:latin typeface="Arial Narrow" panose="020B0606020202030204" pitchFamily="34" charset="0"/>
                          <a:ea typeface="+mn-ea"/>
                          <a:cs typeface="+mn-cs"/>
                        </a:rPr>
                        <a:t>Market Stage</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tx1"/>
                          </a:solidFill>
                          <a:latin typeface="+mn-lt"/>
                          <a:ea typeface="+mn-ea"/>
                          <a:cs typeface="+mn-cs"/>
                        </a:rPr>
                        <a:t>Early</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tx1"/>
                          </a:solidFill>
                          <a:latin typeface="+mn-lt"/>
                          <a:ea typeface="+mn-ea"/>
                          <a:cs typeface="+mn-cs"/>
                        </a:rPr>
                        <a:t>Early, Growth</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tx1"/>
                          </a:solidFill>
                          <a:latin typeface="+mn-lt"/>
                          <a:ea typeface="+mn-ea"/>
                          <a:cs typeface="+mn-cs"/>
                        </a:rPr>
                        <a:t>Growth, Mature</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400" b="1" kern="1200">
                          <a:solidFill>
                            <a:schemeClr val="tx1"/>
                          </a:solidFill>
                          <a:latin typeface="+mn-lt"/>
                          <a:ea typeface="+mn-ea"/>
                          <a:cs typeface="+mn-cs"/>
                        </a:rPr>
                        <a:t>Growth, Mature</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tx1"/>
                          </a:solidFill>
                          <a:latin typeface="+mn-lt"/>
                          <a:ea typeface="+mn-ea"/>
                          <a:cs typeface="+mn-cs"/>
                        </a:rPr>
                        <a:t>All</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059687340"/>
                  </a:ext>
                </a:extLst>
              </a:tr>
            </a:tbl>
          </a:graphicData>
        </a:graphic>
      </p:graphicFrame>
      <p:sp>
        <p:nvSpPr>
          <p:cNvPr id="24" name="TextBox 23">
            <a:extLst>
              <a:ext uri="{FF2B5EF4-FFF2-40B4-BE49-F238E27FC236}">
                <a16:creationId xmlns:a16="http://schemas.microsoft.com/office/drawing/2014/main" id="{40F2011F-3172-5881-E2F0-FBA5AB2742FC}"/>
              </a:ext>
            </a:extLst>
          </p:cNvPr>
          <p:cNvSpPr txBox="1"/>
          <p:nvPr/>
        </p:nvSpPr>
        <p:spPr>
          <a:xfrm>
            <a:off x="383908" y="4759635"/>
            <a:ext cx="4572000" cy="230832"/>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Narrow"/>
                <a:ea typeface="+mn-ea"/>
                <a:cs typeface="+mn-cs"/>
              </a:rPr>
              <a:t>Adapted from:</a:t>
            </a:r>
            <a:r>
              <a:rPr kumimoji="0" lang="en-US" sz="900" b="0" i="0" u="none" strike="noStrike" kern="1200" cap="none" spc="0" normalizeH="0" baseline="0" noProof="0" dirty="0">
                <a:ln>
                  <a:noFill/>
                </a:ln>
                <a:solidFill>
                  <a:srgbClr val="000000">
                    <a:lumMod val="65000"/>
                    <a:lumOff val="35000"/>
                  </a:srgbClr>
                </a:solidFill>
                <a:effectLst/>
                <a:uLnTx/>
                <a:uFillTx/>
                <a:latin typeface="Arial Narrow"/>
                <a:ea typeface="+mn-ea"/>
                <a:cs typeface="+mn-cs"/>
              </a:rPr>
              <a:t> </a:t>
            </a:r>
            <a:r>
              <a:rPr kumimoji="0" lang="en-US" sz="900" b="0" i="0" u="none" strike="noStrike" kern="1200" cap="none" spc="0" normalizeH="0" baseline="0" noProof="0" dirty="0">
                <a:ln>
                  <a:noFill/>
                </a:ln>
                <a:solidFill>
                  <a:srgbClr val="000000">
                    <a:lumMod val="65000"/>
                    <a:lumOff val="35000"/>
                  </a:srgbClr>
                </a:solidFill>
                <a:effectLst/>
                <a:uLnTx/>
                <a:uFillTx/>
                <a:latin typeface="Arial Narrow"/>
                <a:ea typeface="+mn-ea"/>
                <a:cs typeface="+mn-cs"/>
                <a:hlinkClick r:id="rId4">
                  <a:extLst>
                    <a:ext uri="{A12FA001-AC4F-418D-AE19-62706E023703}">
                      <ahyp:hlinkClr xmlns:ahyp="http://schemas.microsoft.com/office/drawing/2018/hyperlinkcolor" val="tx"/>
                    </a:ext>
                  </a:extLst>
                </a:hlinkClick>
              </a:rPr>
              <a:t>https://climatetechvc.substack.com/p/-the-climate-capital-stack</a:t>
            </a:r>
            <a:r>
              <a:rPr kumimoji="0" lang="en-US" sz="900" b="0" i="0" u="none" strike="noStrike" kern="1200" cap="none" spc="0" normalizeH="0" baseline="0" noProof="0" dirty="0">
                <a:ln>
                  <a:noFill/>
                </a:ln>
                <a:solidFill>
                  <a:srgbClr val="000000">
                    <a:lumMod val="65000"/>
                    <a:lumOff val="35000"/>
                  </a:srgbClr>
                </a:solidFill>
                <a:effectLst/>
                <a:uLnTx/>
                <a:uFillTx/>
                <a:latin typeface="Arial Narrow"/>
                <a:ea typeface="+mn-ea"/>
                <a:cs typeface="+mn-cs"/>
              </a:rPr>
              <a:t> </a:t>
            </a:r>
          </a:p>
        </p:txBody>
      </p:sp>
      <p:graphicFrame>
        <p:nvGraphicFramePr>
          <p:cNvPr id="25" name="Table 8">
            <a:extLst>
              <a:ext uri="{FF2B5EF4-FFF2-40B4-BE49-F238E27FC236}">
                <a16:creationId xmlns:a16="http://schemas.microsoft.com/office/drawing/2014/main" id="{E9D86903-DF89-FF77-3C08-C1847F6E5824}"/>
              </a:ext>
            </a:extLst>
          </p:cNvPr>
          <p:cNvGraphicFramePr>
            <a:graphicFrameLocks noGrp="1"/>
          </p:cNvGraphicFramePr>
          <p:nvPr>
            <p:extLst>
              <p:ext uri="{D42A27DB-BD31-4B8C-83A1-F6EECF244321}">
                <p14:modId xmlns:p14="http://schemas.microsoft.com/office/powerpoint/2010/main" val="2721383995"/>
              </p:ext>
            </p:extLst>
          </p:nvPr>
        </p:nvGraphicFramePr>
        <p:xfrm>
          <a:off x="1839282" y="830765"/>
          <a:ext cx="6920810" cy="3588755"/>
        </p:xfrm>
        <a:graphic>
          <a:graphicData uri="http://schemas.openxmlformats.org/drawingml/2006/table">
            <a:tbl>
              <a:tblPr firstRow="1" bandRow="1"/>
              <a:tblGrid>
                <a:gridCol w="1568565">
                  <a:extLst>
                    <a:ext uri="{9D8B030D-6E8A-4147-A177-3AD203B41FA5}">
                      <a16:colId xmlns:a16="http://schemas.microsoft.com/office/drawing/2014/main" val="530081847"/>
                    </a:ext>
                  </a:extLst>
                </a:gridCol>
                <a:gridCol w="1338061">
                  <a:extLst>
                    <a:ext uri="{9D8B030D-6E8A-4147-A177-3AD203B41FA5}">
                      <a16:colId xmlns:a16="http://schemas.microsoft.com/office/drawing/2014/main" val="3407624469"/>
                    </a:ext>
                  </a:extLst>
                </a:gridCol>
                <a:gridCol w="1377962">
                  <a:extLst>
                    <a:ext uri="{9D8B030D-6E8A-4147-A177-3AD203B41FA5}">
                      <a16:colId xmlns:a16="http://schemas.microsoft.com/office/drawing/2014/main" val="3243147560"/>
                    </a:ext>
                  </a:extLst>
                </a:gridCol>
                <a:gridCol w="1298161">
                  <a:extLst>
                    <a:ext uri="{9D8B030D-6E8A-4147-A177-3AD203B41FA5}">
                      <a16:colId xmlns:a16="http://schemas.microsoft.com/office/drawing/2014/main" val="2111507397"/>
                    </a:ext>
                  </a:extLst>
                </a:gridCol>
                <a:gridCol w="1338061">
                  <a:extLst>
                    <a:ext uri="{9D8B030D-6E8A-4147-A177-3AD203B41FA5}">
                      <a16:colId xmlns:a16="http://schemas.microsoft.com/office/drawing/2014/main" val="134748051"/>
                    </a:ext>
                  </a:extLst>
                </a:gridCol>
              </a:tblGrid>
              <a:tr h="71437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dirty="0">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algn="ctr" defTabSz="457189" rtl="0" eaLnBrk="1" latinLnBrk="0" hangingPunct="1"/>
                      <a:endParaRPr lang="en-US" sz="1400" b="1" kern="1200">
                        <a:solidFill>
                          <a:schemeClr val="tx1"/>
                        </a:solidFill>
                        <a:latin typeface="+mn-lt"/>
                        <a:ea typeface="+mn-ea"/>
                        <a:cs typeface="+mn-cs"/>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64149558"/>
                  </a:ext>
                </a:extLst>
              </a:tr>
              <a:tr h="71859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2"/>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5345905"/>
                  </a:ext>
                </a:extLst>
              </a:tr>
              <a:tr h="71859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rgbClr val="C00000"/>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rgbClr val="C00000"/>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7A4D"/>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45717420"/>
                  </a:ext>
                </a:extLst>
              </a:tr>
              <a:tr h="71859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4653886"/>
                  </a:ext>
                </a:extLst>
              </a:tr>
              <a:tr h="71859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9687340"/>
                  </a:ext>
                </a:extLst>
              </a:tr>
            </a:tbl>
          </a:graphicData>
        </a:graphic>
      </p:graphicFrame>
      <p:graphicFrame>
        <p:nvGraphicFramePr>
          <p:cNvPr id="26" name="Table 25">
            <a:extLst>
              <a:ext uri="{FF2B5EF4-FFF2-40B4-BE49-F238E27FC236}">
                <a16:creationId xmlns:a16="http://schemas.microsoft.com/office/drawing/2014/main" id="{C8F79B98-CF82-2C54-2FBC-F33A056A189D}"/>
              </a:ext>
            </a:extLst>
          </p:cNvPr>
          <p:cNvGraphicFramePr>
            <a:graphicFrameLocks noGrp="1"/>
          </p:cNvGraphicFramePr>
          <p:nvPr/>
        </p:nvGraphicFramePr>
        <p:xfrm>
          <a:off x="3174535" y="819684"/>
          <a:ext cx="5585556" cy="3617785"/>
        </p:xfrm>
        <a:graphic>
          <a:graphicData uri="http://schemas.openxmlformats.org/drawingml/2006/table">
            <a:tbl>
              <a:tblPr firstRow="1" bandRow="1"/>
              <a:tblGrid>
                <a:gridCol w="1396389">
                  <a:extLst>
                    <a:ext uri="{9D8B030D-6E8A-4147-A177-3AD203B41FA5}">
                      <a16:colId xmlns:a16="http://schemas.microsoft.com/office/drawing/2014/main" val="3407624469"/>
                    </a:ext>
                  </a:extLst>
                </a:gridCol>
                <a:gridCol w="1438028">
                  <a:extLst>
                    <a:ext uri="{9D8B030D-6E8A-4147-A177-3AD203B41FA5}">
                      <a16:colId xmlns:a16="http://schemas.microsoft.com/office/drawing/2014/main" val="3243147560"/>
                    </a:ext>
                  </a:extLst>
                </a:gridCol>
                <a:gridCol w="1354750">
                  <a:extLst>
                    <a:ext uri="{9D8B030D-6E8A-4147-A177-3AD203B41FA5}">
                      <a16:colId xmlns:a16="http://schemas.microsoft.com/office/drawing/2014/main" val="2111507397"/>
                    </a:ext>
                  </a:extLst>
                </a:gridCol>
                <a:gridCol w="1396389">
                  <a:extLst>
                    <a:ext uri="{9D8B030D-6E8A-4147-A177-3AD203B41FA5}">
                      <a16:colId xmlns:a16="http://schemas.microsoft.com/office/drawing/2014/main" val="134748051"/>
                    </a:ext>
                  </a:extLst>
                </a:gridCol>
              </a:tblGrid>
              <a:tr h="723557">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algn="ctr" defTabSz="457189" rtl="0" eaLnBrk="1" latinLnBrk="0" hangingPunct="1"/>
                      <a:endParaRPr lang="en-US" sz="1400" b="1" kern="1200">
                        <a:solidFill>
                          <a:schemeClr val="tx1"/>
                        </a:solidFill>
                        <a:latin typeface="+mn-lt"/>
                        <a:ea typeface="+mn-ea"/>
                        <a:cs typeface="+mn-cs"/>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64149558"/>
                  </a:ext>
                </a:extLst>
              </a:tr>
              <a:tr h="723557">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2"/>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5345905"/>
                  </a:ext>
                </a:extLst>
              </a:tr>
              <a:tr h="723557">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rgbClr val="C00000"/>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7A4D"/>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45717420"/>
                  </a:ext>
                </a:extLst>
              </a:tr>
              <a:tr h="723557">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4653886"/>
                  </a:ext>
                </a:extLst>
              </a:tr>
              <a:tr h="723557">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9687340"/>
                  </a:ext>
                </a:extLst>
              </a:tr>
            </a:tbl>
          </a:graphicData>
        </a:graphic>
      </p:graphicFrame>
      <p:graphicFrame>
        <p:nvGraphicFramePr>
          <p:cNvPr id="27" name="Table 26">
            <a:extLst>
              <a:ext uri="{FF2B5EF4-FFF2-40B4-BE49-F238E27FC236}">
                <a16:creationId xmlns:a16="http://schemas.microsoft.com/office/drawing/2014/main" id="{6567871E-AB7B-9FEA-1BA0-2F5413076A73}"/>
              </a:ext>
            </a:extLst>
          </p:cNvPr>
          <p:cNvGraphicFramePr>
            <a:graphicFrameLocks noGrp="1"/>
          </p:cNvGraphicFramePr>
          <p:nvPr/>
        </p:nvGraphicFramePr>
        <p:xfrm>
          <a:off x="5184183" y="833030"/>
          <a:ext cx="3575909" cy="3590990"/>
        </p:xfrm>
        <a:graphic>
          <a:graphicData uri="http://schemas.openxmlformats.org/drawingml/2006/table">
            <a:tbl>
              <a:tblPr firstRow="1" bandRow="1"/>
              <a:tblGrid>
                <a:gridCol w="1227513">
                  <a:extLst>
                    <a:ext uri="{9D8B030D-6E8A-4147-A177-3AD203B41FA5}">
                      <a16:colId xmlns:a16="http://schemas.microsoft.com/office/drawing/2014/main" val="3243147560"/>
                    </a:ext>
                  </a:extLst>
                </a:gridCol>
                <a:gridCol w="1156426">
                  <a:extLst>
                    <a:ext uri="{9D8B030D-6E8A-4147-A177-3AD203B41FA5}">
                      <a16:colId xmlns:a16="http://schemas.microsoft.com/office/drawing/2014/main" val="2111507397"/>
                    </a:ext>
                  </a:extLst>
                </a:gridCol>
                <a:gridCol w="1191970">
                  <a:extLst>
                    <a:ext uri="{9D8B030D-6E8A-4147-A177-3AD203B41FA5}">
                      <a16:colId xmlns:a16="http://schemas.microsoft.com/office/drawing/2014/main" val="134748051"/>
                    </a:ext>
                  </a:extLst>
                </a:gridCol>
              </a:tblGrid>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algn="ctr" defTabSz="457189" rtl="0" eaLnBrk="1" latinLnBrk="0" hangingPunct="1"/>
                      <a:endParaRPr lang="en-US" sz="1400" b="1" kern="1200">
                        <a:solidFill>
                          <a:schemeClr val="tx1"/>
                        </a:solidFill>
                        <a:latin typeface="+mn-lt"/>
                        <a:ea typeface="+mn-ea"/>
                        <a:cs typeface="+mn-cs"/>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64149558"/>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5345905"/>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7A4D"/>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45717420"/>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4653886"/>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9687340"/>
                  </a:ext>
                </a:extLst>
              </a:tr>
            </a:tbl>
          </a:graphicData>
        </a:graphic>
      </p:graphicFrame>
      <p:graphicFrame>
        <p:nvGraphicFramePr>
          <p:cNvPr id="28" name="Table 27">
            <a:extLst>
              <a:ext uri="{FF2B5EF4-FFF2-40B4-BE49-F238E27FC236}">
                <a16:creationId xmlns:a16="http://schemas.microsoft.com/office/drawing/2014/main" id="{43285F4B-AD42-4F19-8775-194A8D526913}"/>
              </a:ext>
            </a:extLst>
          </p:cNvPr>
          <p:cNvGraphicFramePr>
            <a:graphicFrameLocks noGrp="1"/>
          </p:cNvGraphicFramePr>
          <p:nvPr/>
        </p:nvGraphicFramePr>
        <p:xfrm>
          <a:off x="6411697" y="833030"/>
          <a:ext cx="2348396" cy="3590990"/>
        </p:xfrm>
        <a:graphic>
          <a:graphicData uri="http://schemas.openxmlformats.org/drawingml/2006/table">
            <a:tbl>
              <a:tblPr firstRow="1" bandRow="1"/>
              <a:tblGrid>
                <a:gridCol w="1156426">
                  <a:extLst>
                    <a:ext uri="{9D8B030D-6E8A-4147-A177-3AD203B41FA5}">
                      <a16:colId xmlns:a16="http://schemas.microsoft.com/office/drawing/2014/main" val="2111507397"/>
                    </a:ext>
                  </a:extLst>
                </a:gridCol>
                <a:gridCol w="1191970">
                  <a:extLst>
                    <a:ext uri="{9D8B030D-6E8A-4147-A177-3AD203B41FA5}">
                      <a16:colId xmlns:a16="http://schemas.microsoft.com/office/drawing/2014/main" val="134748051"/>
                    </a:ext>
                  </a:extLst>
                </a:gridCol>
              </a:tblGrid>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algn="ctr" defTabSz="457189" rtl="0" eaLnBrk="1" latinLnBrk="0" hangingPunct="1"/>
                      <a:endParaRPr lang="en-US" sz="1400" b="1" kern="1200">
                        <a:solidFill>
                          <a:schemeClr val="tx1"/>
                        </a:solidFill>
                        <a:latin typeface="+mn-lt"/>
                        <a:ea typeface="+mn-ea"/>
                        <a:cs typeface="+mn-cs"/>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64149558"/>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5345905"/>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7A4D"/>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45717420"/>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4653886"/>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9687340"/>
                  </a:ext>
                </a:extLst>
              </a:tr>
            </a:tbl>
          </a:graphicData>
        </a:graphic>
      </p:graphicFrame>
      <p:graphicFrame>
        <p:nvGraphicFramePr>
          <p:cNvPr id="29" name="Table 28">
            <a:extLst>
              <a:ext uri="{FF2B5EF4-FFF2-40B4-BE49-F238E27FC236}">
                <a16:creationId xmlns:a16="http://schemas.microsoft.com/office/drawing/2014/main" id="{CECBF980-10F6-50A6-2D53-1D1CE4F3E38E}"/>
              </a:ext>
            </a:extLst>
          </p:cNvPr>
          <p:cNvGraphicFramePr>
            <a:graphicFrameLocks noGrp="1"/>
          </p:cNvGraphicFramePr>
          <p:nvPr/>
        </p:nvGraphicFramePr>
        <p:xfrm>
          <a:off x="7585811" y="839008"/>
          <a:ext cx="1191970" cy="3598995"/>
        </p:xfrm>
        <a:graphic>
          <a:graphicData uri="http://schemas.openxmlformats.org/drawingml/2006/table">
            <a:tbl>
              <a:tblPr firstRow="1" bandRow="1"/>
              <a:tblGrid>
                <a:gridCol w="1191970">
                  <a:extLst>
                    <a:ext uri="{9D8B030D-6E8A-4147-A177-3AD203B41FA5}">
                      <a16:colId xmlns:a16="http://schemas.microsoft.com/office/drawing/2014/main" val="134748051"/>
                    </a:ext>
                  </a:extLst>
                </a:gridCol>
              </a:tblGrid>
              <a:tr h="71979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64149558"/>
                  </a:ext>
                </a:extLst>
              </a:tr>
              <a:tr h="71979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5345905"/>
                  </a:ext>
                </a:extLst>
              </a:tr>
              <a:tr h="71979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45717420"/>
                  </a:ext>
                </a:extLst>
              </a:tr>
              <a:tr h="71979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4653886"/>
                  </a:ext>
                </a:extLst>
              </a:tr>
              <a:tr h="71979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9687340"/>
                  </a:ext>
                </a:extLst>
              </a:tr>
            </a:tbl>
          </a:graphicData>
        </a:graphic>
      </p:graphicFrame>
    </p:spTree>
    <p:extLst>
      <p:ext uri="{BB962C8B-B14F-4D97-AF65-F5344CB8AC3E}">
        <p14:creationId xmlns:p14="http://schemas.microsoft.com/office/powerpoint/2010/main" val="1928478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graphicFrame>
        <p:nvGraphicFramePr>
          <p:cNvPr id="13" name="Table 8">
            <a:extLst>
              <a:ext uri="{FF2B5EF4-FFF2-40B4-BE49-F238E27FC236}">
                <a16:creationId xmlns:a16="http://schemas.microsoft.com/office/drawing/2014/main" id="{D09ED548-E1EE-4E96-6EB3-4A69780F28E7}"/>
              </a:ext>
            </a:extLst>
          </p:cNvPr>
          <p:cNvGraphicFramePr>
            <a:graphicFrameLocks noGrp="1"/>
          </p:cNvGraphicFramePr>
          <p:nvPr>
            <p:extLst>
              <p:ext uri="{D42A27DB-BD31-4B8C-83A1-F6EECF244321}">
                <p14:modId xmlns:p14="http://schemas.microsoft.com/office/powerpoint/2010/main" val="374960283"/>
              </p:ext>
            </p:extLst>
          </p:nvPr>
        </p:nvGraphicFramePr>
        <p:xfrm>
          <a:off x="416304" y="837828"/>
          <a:ext cx="8343788" cy="3586325"/>
        </p:xfrm>
        <a:graphic>
          <a:graphicData uri="http://schemas.openxmlformats.org/drawingml/2006/table">
            <a:tbl>
              <a:tblPr firstRow="1" bandRow="1"/>
              <a:tblGrid>
                <a:gridCol w="1431738">
                  <a:extLst>
                    <a:ext uri="{9D8B030D-6E8A-4147-A177-3AD203B41FA5}">
                      <a16:colId xmlns:a16="http://schemas.microsoft.com/office/drawing/2014/main" val="2565567173"/>
                    </a:ext>
                  </a:extLst>
                </a:gridCol>
                <a:gridCol w="1382410">
                  <a:extLst>
                    <a:ext uri="{9D8B030D-6E8A-4147-A177-3AD203B41FA5}">
                      <a16:colId xmlns:a16="http://schemas.microsoft.com/office/drawing/2014/main" val="2441311942"/>
                    </a:ext>
                  </a:extLst>
                </a:gridCol>
                <a:gridCol w="1382410">
                  <a:extLst>
                    <a:ext uri="{9D8B030D-6E8A-4147-A177-3AD203B41FA5}">
                      <a16:colId xmlns:a16="http://schemas.microsoft.com/office/drawing/2014/main" val="3407624469"/>
                    </a:ext>
                  </a:extLst>
                </a:gridCol>
                <a:gridCol w="1382410">
                  <a:extLst>
                    <a:ext uri="{9D8B030D-6E8A-4147-A177-3AD203B41FA5}">
                      <a16:colId xmlns:a16="http://schemas.microsoft.com/office/drawing/2014/main" val="3243147560"/>
                    </a:ext>
                  </a:extLst>
                </a:gridCol>
                <a:gridCol w="1382410">
                  <a:extLst>
                    <a:ext uri="{9D8B030D-6E8A-4147-A177-3AD203B41FA5}">
                      <a16:colId xmlns:a16="http://schemas.microsoft.com/office/drawing/2014/main" val="2111507397"/>
                    </a:ext>
                  </a:extLst>
                </a:gridCol>
                <a:gridCol w="1382410">
                  <a:extLst>
                    <a:ext uri="{9D8B030D-6E8A-4147-A177-3AD203B41FA5}">
                      <a16:colId xmlns:a16="http://schemas.microsoft.com/office/drawing/2014/main" val="134748051"/>
                    </a:ext>
                  </a:extLst>
                </a:gridCol>
              </a:tblGrid>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dirty="0">
                          <a:solidFill>
                            <a:schemeClr val="bg1"/>
                          </a:solidFill>
                          <a:latin typeface="Arial Narrow" panose="020B0606020202030204" pitchFamily="34" charset="0"/>
                        </a:rPr>
                        <a:t>Source</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dirty="0">
                          <a:latin typeface="+mn-lt"/>
                        </a:rPr>
                        <a:t>Grants</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a:latin typeface="+mn-lt"/>
                        </a:rPr>
                        <a:t>Venture capital</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a:latin typeface="+mn-lt"/>
                        </a:rPr>
                        <a:t>Commercial debt</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algn="ctr" defTabSz="457189" rtl="0" eaLnBrk="1" latinLnBrk="0" hangingPunct="1"/>
                      <a:r>
                        <a:rPr lang="en-US" sz="1400" b="1" kern="1200">
                          <a:solidFill>
                            <a:schemeClr val="tx1"/>
                          </a:solidFill>
                          <a:latin typeface="+mn-lt"/>
                          <a:ea typeface="+mn-ea"/>
                          <a:cs typeface="+mn-cs"/>
                        </a:rPr>
                        <a:t>Project finance</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a:latin typeface="+mn-lt"/>
                        </a:rPr>
                        <a:t>Public finance</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864149558"/>
                  </a:ext>
                </a:extLst>
              </a:tr>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bg1"/>
                          </a:solidFill>
                          <a:latin typeface="Arial Narrow" panose="020B0606020202030204" pitchFamily="34" charset="0"/>
                          <a:ea typeface="+mn-ea"/>
                          <a:cs typeface="+mn-cs"/>
                        </a:rPr>
                        <a:t>Expected Rate of Return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accent5"/>
                          </a:solidFill>
                          <a:latin typeface="+mn-lt"/>
                          <a:ea typeface="+mn-ea"/>
                          <a:cs typeface="+mn-cs"/>
                        </a:rPr>
                        <a:t>0%</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2"/>
                          </a:solidFill>
                          <a:latin typeface="+mn-lt"/>
                          <a:ea typeface="+mn-ea"/>
                          <a:cs typeface="+mn-cs"/>
                        </a:rPr>
                        <a:t>30%+</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bg2">
                              <a:lumMod val="75000"/>
                            </a:schemeClr>
                          </a:solidFill>
                          <a:latin typeface="+mn-lt"/>
                          <a:ea typeface="+mn-ea"/>
                          <a:cs typeface="+mn-cs"/>
                        </a:rPr>
                        <a:t>5-15%</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kern="1200">
                          <a:solidFill>
                            <a:schemeClr val="bg2">
                              <a:lumMod val="75000"/>
                            </a:schemeClr>
                          </a:solidFill>
                          <a:latin typeface="+mn-lt"/>
                          <a:ea typeface="+mn-ea"/>
                          <a:cs typeface="+mn-cs"/>
                        </a:rPr>
                        <a:t>5-15%</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5"/>
                          </a:solidFill>
                          <a:latin typeface="+mn-lt"/>
                          <a:ea typeface="+mn-ea"/>
                          <a:cs typeface="+mn-cs"/>
                        </a:rPr>
                        <a:t>~0-5%</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525345905"/>
                  </a:ext>
                </a:extLst>
              </a:tr>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bg1"/>
                          </a:solidFill>
                          <a:latin typeface="Arial Narrow" panose="020B0606020202030204" pitchFamily="34" charset="0"/>
                          <a:ea typeface="+mn-ea"/>
                          <a:cs typeface="+mn-cs"/>
                        </a:rPr>
                        <a:t>Ownership stake</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accent5"/>
                          </a:solidFill>
                          <a:latin typeface="+mn-lt"/>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kern="1200">
                          <a:solidFill>
                            <a:srgbClr val="C00000"/>
                          </a:solidFill>
                          <a:latin typeface="+mn-lt"/>
                          <a:ea typeface="+mn-ea"/>
                          <a:cs typeface="+mn-cs"/>
                        </a:rPr>
                        <a:t>Y</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5"/>
                          </a:solidFill>
                          <a:latin typeface="+mn-lt"/>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A4D"/>
                          </a:solidFill>
                          <a:effectLst/>
                          <a:uLnTx/>
                          <a:uFillTx/>
                          <a:latin typeface="+mn-lt"/>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kern="1200">
                          <a:solidFill>
                            <a:schemeClr val="accent5"/>
                          </a:solidFill>
                          <a:latin typeface="+mn-lt"/>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345717420"/>
                  </a:ext>
                </a:extLst>
              </a:tr>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bg1"/>
                          </a:solidFill>
                          <a:latin typeface="Arial Narrow" panose="020B0606020202030204" pitchFamily="34" charset="0"/>
                          <a:ea typeface="+mn-ea"/>
                          <a:cs typeface="+mn-cs"/>
                        </a:rPr>
                        <a:t>Complexity</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accent2"/>
                          </a:solidFill>
                          <a:latin typeface="+mn-lt"/>
                          <a:ea typeface="+mn-ea"/>
                          <a:cs typeface="+mn-cs"/>
                        </a:rPr>
                        <a:t>HIGH</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kern="1200">
                          <a:solidFill>
                            <a:schemeClr val="bg2">
                              <a:lumMod val="75000"/>
                            </a:schemeClr>
                          </a:solidFill>
                          <a:latin typeface="+mn-lt"/>
                          <a:ea typeface="+mn-ea"/>
                          <a:cs typeface="+mn-cs"/>
                        </a:rPr>
                        <a:t>MED</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51F24"/>
                          </a:solidFill>
                          <a:effectLst/>
                          <a:uLnTx/>
                          <a:uFillTx/>
                          <a:latin typeface="+mn-lt"/>
                          <a:ea typeface="+mn-ea"/>
                          <a:cs typeface="+mn-cs"/>
                        </a:rPr>
                        <a:t>HIGH</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51F24"/>
                          </a:solidFill>
                          <a:effectLst/>
                          <a:uLnTx/>
                          <a:uFillTx/>
                          <a:latin typeface="+mn-lt"/>
                          <a:ea typeface="+mn-ea"/>
                          <a:cs typeface="+mn-cs"/>
                        </a:rPr>
                        <a:t>HIGH</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bg2">
                              <a:lumMod val="75000"/>
                            </a:schemeClr>
                          </a:solidFill>
                          <a:latin typeface="+mn-lt"/>
                          <a:ea typeface="+mn-ea"/>
                          <a:cs typeface="+mn-cs"/>
                        </a:rPr>
                        <a:t>MED</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124653886"/>
                  </a:ext>
                </a:extLst>
              </a:tr>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bg1"/>
                          </a:solidFill>
                          <a:latin typeface="Arial Narrow" panose="020B0606020202030204" pitchFamily="34" charset="0"/>
                          <a:ea typeface="+mn-ea"/>
                          <a:cs typeface="+mn-cs"/>
                        </a:rPr>
                        <a:t>Market Stage</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tx1"/>
                          </a:solidFill>
                          <a:latin typeface="+mn-lt"/>
                          <a:ea typeface="+mn-ea"/>
                          <a:cs typeface="+mn-cs"/>
                        </a:rPr>
                        <a:t>Early</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tx1"/>
                          </a:solidFill>
                          <a:latin typeface="+mn-lt"/>
                          <a:ea typeface="+mn-ea"/>
                          <a:cs typeface="+mn-cs"/>
                        </a:rPr>
                        <a:t>Early, Growth</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tx1"/>
                          </a:solidFill>
                          <a:latin typeface="+mn-lt"/>
                          <a:ea typeface="+mn-ea"/>
                          <a:cs typeface="+mn-cs"/>
                        </a:rPr>
                        <a:t>Growth, Mature</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400" b="1" kern="1200">
                          <a:solidFill>
                            <a:schemeClr val="tx1"/>
                          </a:solidFill>
                          <a:latin typeface="+mn-lt"/>
                          <a:ea typeface="+mn-ea"/>
                          <a:cs typeface="+mn-cs"/>
                        </a:rPr>
                        <a:t>Growth, Mature</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tx1"/>
                          </a:solidFill>
                          <a:latin typeface="+mn-lt"/>
                          <a:ea typeface="+mn-ea"/>
                          <a:cs typeface="+mn-cs"/>
                        </a:rPr>
                        <a:t>All</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059687340"/>
                  </a:ext>
                </a:extLst>
              </a:tr>
            </a:tbl>
          </a:graphicData>
        </a:graphic>
      </p:graphicFrame>
      <p:sp>
        <p:nvSpPr>
          <p:cNvPr id="24" name="TextBox 23">
            <a:extLst>
              <a:ext uri="{FF2B5EF4-FFF2-40B4-BE49-F238E27FC236}">
                <a16:creationId xmlns:a16="http://schemas.microsoft.com/office/drawing/2014/main" id="{40F2011F-3172-5881-E2F0-FBA5AB2742FC}"/>
              </a:ext>
            </a:extLst>
          </p:cNvPr>
          <p:cNvSpPr txBox="1"/>
          <p:nvPr/>
        </p:nvSpPr>
        <p:spPr>
          <a:xfrm>
            <a:off x="383908" y="4759635"/>
            <a:ext cx="4572000" cy="230832"/>
          </a:xfrm>
          <a:prstGeom prst="rect">
            <a:avLst/>
          </a:prstGeom>
          <a:noFill/>
        </p:spPr>
        <p:txBody>
          <a:bodyPr wrap="square" lIns="91440" tIns="45720" rIns="91440" bIns="45720" anchor="t">
            <a:spAutoFit/>
          </a:bodyPr>
          <a:lstStyle/>
          <a:p>
            <a:r>
              <a:rPr lang="en-US" sz="900" dirty="0">
                <a:solidFill>
                  <a:srgbClr val="000000"/>
                </a:solidFill>
                <a:latin typeface="Arial Narrow"/>
              </a:rPr>
              <a:t>Adapted from:</a:t>
            </a:r>
            <a:r>
              <a:rPr lang="en-US" sz="900" dirty="0">
                <a:solidFill>
                  <a:srgbClr val="000000">
                    <a:lumMod val="65000"/>
                    <a:lumOff val="35000"/>
                  </a:srgbClr>
                </a:solidFill>
                <a:latin typeface="Arial Narrow"/>
              </a:rPr>
              <a:t> </a:t>
            </a:r>
            <a:r>
              <a:rPr lang="en-US" sz="900" dirty="0">
                <a:solidFill>
                  <a:srgbClr val="000000">
                    <a:lumMod val="65000"/>
                    <a:lumOff val="35000"/>
                  </a:srgbClr>
                </a:solidFill>
                <a:latin typeface="Arial Narrow"/>
                <a:hlinkClick r:id="rId4">
                  <a:extLst>
                    <a:ext uri="{A12FA001-AC4F-418D-AE19-62706E023703}">
                      <ahyp:hlinkClr xmlns:ahyp="http://schemas.microsoft.com/office/drawing/2018/hyperlinkcolor" val="tx"/>
                    </a:ext>
                  </a:extLst>
                </a:hlinkClick>
              </a:rPr>
              <a:t>https://climatetechvc.substack.com/p/-the-climate-capital-stack</a:t>
            </a:r>
            <a:r>
              <a:rPr lang="en-US" sz="900" dirty="0">
                <a:solidFill>
                  <a:srgbClr val="000000">
                    <a:lumMod val="65000"/>
                    <a:lumOff val="35000"/>
                  </a:srgbClr>
                </a:solidFill>
                <a:latin typeface="Arial Narrow"/>
              </a:rPr>
              <a:t> </a:t>
            </a:r>
          </a:p>
        </p:txBody>
      </p:sp>
      <p:graphicFrame>
        <p:nvGraphicFramePr>
          <p:cNvPr id="25" name="Table 8">
            <a:extLst>
              <a:ext uri="{FF2B5EF4-FFF2-40B4-BE49-F238E27FC236}">
                <a16:creationId xmlns:a16="http://schemas.microsoft.com/office/drawing/2014/main" id="{E9D86903-DF89-FF77-3C08-C1847F6E5824}"/>
              </a:ext>
            </a:extLst>
          </p:cNvPr>
          <p:cNvGraphicFramePr>
            <a:graphicFrameLocks noGrp="1"/>
          </p:cNvGraphicFramePr>
          <p:nvPr>
            <p:extLst>
              <p:ext uri="{D42A27DB-BD31-4B8C-83A1-F6EECF244321}">
                <p14:modId xmlns:p14="http://schemas.microsoft.com/office/powerpoint/2010/main" val="3177225567"/>
              </p:ext>
            </p:extLst>
          </p:nvPr>
        </p:nvGraphicFramePr>
        <p:xfrm>
          <a:off x="1848127" y="851006"/>
          <a:ext cx="6920810" cy="3592975"/>
        </p:xfrm>
        <a:graphic>
          <a:graphicData uri="http://schemas.openxmlformats.org/drawingml/2006/table">
            <a:tbl>
              <a:tblPr firstRow="1" bandRow="1"/>
              <a:tblGrid>
                <a:gridCol w="1568565">
                  <a:extLst>
                    <a:ext uri="{9D8B030D-6E8A-4147-A177-3AD203B41FA5}">
                      <a16:colId xmlns:a16="http://schemas.microsoft.com/office/drawing/2014/main" val="530081847"/>
                    </a:ext>
                  </a:extLst>
                </a:gridCol>
                <a:gridCol w="1338061">
                  <a:extLst>
                    <a:ext uri="{9D8B030D-6E8A-4147-A177-3AD203B41FA5}">
                      <a16:colId xmlns:a16="http://schemas.microsoft.com/office/drawing/2014/main" val="3407624469"/>
                    </a:ext>
                  </a:extLst>
                </a:gridCol>
                <a:gridCol w="1377962">
                  <a:extLst>
                    <a:ext uri="{9D8B030D-6E8A-4147-A177-3AD203B41FA5}">
                      <a16:colId xmlns:a16="http://schemas.microsoft.com/office/drawing/2014/main" val="3243147560"/>
                    </a:ext>
                  </a:extLst>
                </a:gridCol>
                <a:gridCol w="1298161">
                  <a:extLst>
                    <a:ext uri="{9D8B030D-6E8A-4147-A177-3AD203B41FA5}">
                      <a16:colId xmlns:a16="http://schemas.microsoft.com/office/drawing/2014/main" val="2111507397"/>
                    </a:ext>
                  </a:extLst>
                </a:gridCol>
                <a:gridCol w="1338061">
                  <a:extLst>
                    <a:ext uri="{9D8B030D-6E8A-4147-A177-3AD203B41FA5}">
                      <a16:colId xmlns:a16="http://schemas.microsoft.com/office/drawing/2014/main" val="134748051"/>
                    </a:ext>
                  </a:extLst>
                </a:gridCol>
              </a:tblGrid>
              <a:tr h="718595">
                <a:tc>
                  <a:txBody>
                    <a:bodyPr/>
                    <a:lstStyle/>
                    <a:p>
                      <a:pPr algn="ctr"/>
                      <a:r>
                        <a:rPr lang="en-US" sz="1400" b="1" dirty="0">
                          <a:latin typeface="Arial Narrow" panose="020B0606020202030204" pitchFamily="34" charset="0"/>
                        </a:rPr>
                        <a:t>Grants</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algn="ctr" defTabSz="457189" rtl="0" eaLnBrk="1" latinLnBrk="0" hangingPunct="1"/>
                      <a:endParaRPr lang="en-US" sz="1400" b="1" kern="1200">
                        <a:solidFill>
                          <a:schemeClr val="tx1"/>
                        </a:solidFill>
                        <a:latin typeface="+mn-lt"/>
                        <a:ea typeface="+mn-ea"/>
                        <a:cs typeface="+mn-cs"/>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64149558"/>
                  </a:ext>
                </a:extLst>
              </a:tr>
              <a:tr h="718595">
                <a:tc>
                  <a:txBody>
                    <a:bodyPr/>
                    <a:lstStyle/>
                    <a:p>
                      <a:pPr algn="ctr"/>
                      <a:r>
                        <a:rPr lang="en-US" sz="1400" b="1" kern="1200" dirty="0">
                          <a:solidFill>
                            <a:schemeClr val="accent3"/>
                          </a:solidFill>
                          <a:latin typeface="Arial Narrow" panose="020B0606020202030204" pitchFamily="34" charset="0"/>
                          <a:ea typeface="+mn-ea"/>
                          <a:cs typeface="+mn-cs"/>
                        </a:rPr>
                        <a:t>0%</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2"/>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5345905"/>
                  </a:ext>
                </a:extLst>
              </a:tr>
              <a:tr h="718595">
                <a:tc>
                  <a:txBody>
                    <a:bodyPr/>
                    <a:lstStyle/>
                    <a:p>
                      <a:pPr algn="ctr"/>
                      <a:r>
                        <a:rPr lang="en-US" sz="1400" b="1" kern="1200" dirty="0">
                          <a:solidFill>
                            <a:schemeClr val="accent3"/>
                          </a:solidFill>
                          <a:latin typeface="Arial Narrow" panose="020B0606020202030204" pitchFamily="34" charset="0"/>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rgbClr val="C00000"/>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7A4D"/>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45717420"/>
                  </a:ext>
                </a:extLst>
              </a:tr>
              <a:tr h="718595">
                <a:tc>
                  <a:txBody>
                    <a:bodyPr/>
                    <a:lstStyle/>
                    <a:p>
                      <a:pPr algn="ctr"/>
                      <a:r>
                        <a:rPr lang="en-US" sz="1400" b="1" kern="1200" dirty="0">
                          <a:solidFill>
                            <a:schemeClr val="accent2"/>
                          </a:solidFill>
                          <a:latin typeface="Arial Narrow" panose="020B0606020202030204" pitchFamily="34" charset="0"/>
                          <a:ea typeface="+mn-ea"/>
                          <a:cs typeface="+mn-cs"/>
                        </a:rPr>
                        <a:t>HIGH</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4653886"/>
                  </a:ext>
                </a:extLst>
              </a:tr>
              <a:tr h="718595">
                <a:tc>
                  <a:txBody>
                    <a:bodyPr/>
                    <a:lstStyle/>
                    <a:p>
                      <a:pPr algn="ctr"/>
                      <a:r>
                        <a:rPr lang="en-US" sz="1400" b="1" kern="1200" dirty="0">
                          <a:solidFill>
                            <a:schemeClr val="tx1"/>
                          </a:solidFill>
                          <a:latin typeface="Arial Narrow" panose="020B0606020202030204" pitchFamily="34" charset="0"/>
                          <a:ea typeface="+mn-ea"/>
                          <a:cs typeface="+mn-cs"/>
                        </a:rPr>
                        <a:t>Early</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9687340"/>
                  </a:ext>
                </a:extLst>
              </a:tr>
            </a:tbl>
          </a:graphicData>
        </a:graphic>
      </p:graphicFrame>
      <p:graphicFrame>
        <p:nvGraphicFramePr>
          <p:cNvPr id="26" name="Table 25">
            <a:extLst>
              <a:ext uri="{FF2B5EF4-FFF2-40B4-BE49-F238E27FC236}">
                <a16:creationId xmlns:a16="http://schemas.microsoft.com/office/drawing/2014/main" id="{C8F79B98-CF82-2C54-2FBC-F33A056A189D}"/>
              </a:ext>
            </a:extLst>
          </p:cNvPr>
          <p:cNvGraphicFramePr>
            <a:graphicFrameLocks noGrp="1"/>
          </p:cNvGraphicFramePr>
          <p:nvPr>
            <p:extLst>
              <p:ext uri="{D42A27DB-BD31-4B8C-83A1-F6EECF244321}">
                <p14:modId xmlns:p14="http://schemas.microsoft.com/office/powerpoint/2010/main" val="120017275"/>
              </p:ext>
            </p:extLst>
          </p:nvPr>
        </p:nvGraphicFramePr>
        <p:xfrm>
          <a:off x="3174535" y="819684"/>
          <a:ext cx="5585556" cy="3617785"/>
        </p:xfrm>
        <a:graphic>
          <a:graphicData uri="http://schemas.openxmlformats.org/drawingml/2006/table">
            <a:tbl>
              <a:tblPr firstRow="1" bandRow="1"/>
              <a:tblGrid>
                <a:gridCol w="1396389">
                  <a:extLst>
                    <a:ext uri="{9D8B030D-6E8A-4147-A177-3AD203B41FA5}">
                      <a16:colId xmlns:a16="http://schemas.microsoft.com/office/drawing/2014/main" val="3407624469"/>
                    </a:ext>
                  </a:extLst>
                </a:gridCol>
                <a:gridCol w="1438028">
                  <a:extLst>
                    <a:ext uri="{9D8B030D-6E8A-4147-A177-3AD203B41FA5}">
                      <a16:colId xmlns:a16="http://schemas.microsoft.com/office/drawing/2014/main" val="3243147560"/>
                    </a:ext>
                  </a:extLst>
                </a:gridCol>
                <a:gridCol w="1354750">
                  <a:extLst>
                    <a:ext uri="{9D8B030D-6E8A-4147-A177-3AD203B41FA5}">
                      <a16:colId xmlns:a16="http://schemas.microsoft.com/office/drawing/2014/main" val="2111507397"/>
                    </a:ext>
                  </a:extLst>
                </a:gridCol>
                <a:gridCol w="1396389">
                  <a:extLst>
                    <a:ext uri="{9D8B030D-6E8A-4147-A177-3AD203B41FA5}">
                      <a16:colId xmlns:a16="http://schemas.microsoft.com/office/drawing/2014/main" val="134748051"/>
                    </a:ext>
                  </a:extLst>
                </a:gridCol>
              </a:tblGrid>
              <a:tr h="723557">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dirty="0">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algn="ctr" defTabSz="457189" rtl="0" eaLnBrk="1" latinLnBrk="0" hangingPunct="1"/>
                      <a:endParaRPr lang="en-US" sz="1400" b="1" kern="1200">
                        <a:solidFill>
                          <a:schemeClr val="tx1"/>
                        </a:solidFill>
                        <a:latin typeface="+mn-lt"/>
                        <a:ea typeface="+mn-ea"/>
                        <a:cs typeface="+mn-cs"/>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64149558"/>
                  </a:ext>
                </a:extLst>
              </a:tr>
              <a:tr h="723557">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2"/>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5345905"/>
                  </a:ext>
                </a:extLst>
              </a:tr>
              <a:tr h="723557">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rgbClr val="C00000"/>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7A4D"/>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45717420"/>
                  </a:ext>
                </a:extLst>
              </a:tr>
              <a:tr h="723557">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4653886"/>
                  </a:ext>
                </a:extLst>
              </a:tr>
              <a:tr h="723557">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9687340"/>
                  </a:ext>
                </a:extLst>
              </a:tr>
            </a:tbl>
          </a:graphicData>
        </a:graphic>
      </p:graphicFrame>
      <p:graphicFrame>
        <p:nvGraphicFramePr>
          <p:cNvPr id="27" name="Table 26">
            <a:extLst>
              <a:ext uri="{FF2B5EF4-FFF2-40B4-BE49-F238E27FC236}">
                <a16:creationId xmlns:a16="http://schemas.microsoft.com/office/drawing/2014/main" id="{6567871E-AB7B-9FEA-1BA0-2F5413076A73}"/>
              </a:ext>
            </a:extLst>
          </p:cNvPr>
          <p:cNvGraphicFramePr>
            <a:graphicFrameLocks noGrp="1"/>
          </p:cNvGraphicFramePr>
          <p:nvPr>
            <p:extLst>
              <p:ext uri="{D42A27DB-BD31-4B8C-83A1-F6EECF244321}">
                <p14:modId xmlns:p14="http://schemas.microsoft.com/office/powerpoint/2010/main" val="1972848274"/>
              </p:ext>
            </p:extLst>
          </p:nvPr>
        </p:nvGraphicFramePr>
        <p:xfrm>
          <a:off x="5184183" y="833030"/>
          <a:ext cx="3575909" cy="3590990"/>
        </p:xfrm>
        <a:graphic>
          <a:graphicData uri="http://schemas.openxmlformats.org/drawingml/2006/table">
            <a:tbl>
              <a:tblPr firstRow="1" bandRow="1"/>
              <a:tblGrid>
                <a:gridCol w="1227513">
                  <a:extLst>
                    <a:ext uri="{9D8B030D-6E8A-4147-A177-3AD203B41FA5}">
                      <a16:colId xmlns:a16="http://schemas.microsoft.com/office/drawing/2014/main" val="3243147560"/>
                    </a:ext>
                  </a:extLst>
                </a:gridCol>
                <a:gridCol w="1156426">
                  <a:extLst>
                    <a:ext uri="{9D8B030D-6E8A-4147-A177-3AD203B41FA5}">
                      <a16:colId xmlns:a16="http://schemas.microsoft.com/office/drawing/2014/main" val="2111507397"/>
                    </a:ext>
                  </a:extLst>
                </a:gridCol>
                <a:gridCol w="1191970">
                  <a:extLst>
                    <a:ext uri="{9D8B030D-6E8A-4147-A177-3AD203B41FA5}">
                      <a16:colId xmlns:a16="http://schemas.microsoft.com/office/drawing/2014/main" val="134748051"/>
                    </a:ext>
                  </a:extLst>
                </a:gridCol>
              </a:tblGrid>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algn="ctr" defTabSz="457189" rtl="0" eaLnBrk="1" latinLnBrk="0" hangingPunct="1"/>
                      <a:endParaRPr lang="en-US" sz="1400" b="1" kern="1200">
                        <a:solidFill>
                          <a:schemeClr val="tx1"/>
                        </a:solidFill>
                        <a:latin typeface="+mn-lt"/>
                        <a:ea typeface="+mn-ea"/>
                        <a:cs typeface="+mn-cs"/>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64149558"/>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5345905"/>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7A4D"/>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45717420"/>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4653886"/>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9687340"/>
                  </a:ext>
                </a:extLst>
              </a:tr>
            </a:tbl>
          </a:graphicData>
        </a:graphic>
      </p:graphicFrame>
      <p:graphicFrame>
        <p:nvGraphicFramePr>
          <p:cNvPr id="28" name="Table 27">
            <a:extLst>
              <a:ext uri="{FF2B5EF4-FFF2-40B4-BE49-F238E27FC236}">
                <a16:creationId xmlns:a16="http://schemas.microsoft.com/office/drawing/2014/main" id="{43285F4B-AD42-4F19-8775-194A8D526913}"/>
              </a:ext>
            </a:extLst>
          </p:cNvPr>
          <p:cNvGraphicFramePr>
            <a:graphicFrameLocks noGrp="1"/>
          </p:cNvGraphicFramePr>
          <p:nvPr>
            <p:extLst>
              <p:ext uri="{D42A27DB-BD31-4B8C-83A1-F6EECF244321}">
                <p14:modId xmlns:p14="http://schemas.microsoft.com/office/powerpoint/2010/main" val="925014814"/>
              </p:ext>
            </p:extLst>
          </p:nvPr>
        </p:nvGraphicFramePr>
        <p:xfrm>
          <a:off x="6411697" y="833030"/>
          <a:ext cx="2348396" cy="3590990"/>
        </p:xfrm>
        <a:graphic>
          <a:graphicData uri="http://schemas.openxmlformats.org/drawingml/2006/table">
            <a:tbl>
              <a:tblPr firstRow="1" bandRow="1"/>
              <a:tblGrid>
                <a:gridCol w="1156426">
                  <a:extLst>
                    <a:ext uri="{9D8B030D-6E8A-4147-A177-3AD203B41FA5}">
                      <a16:colId xmlns:a16="http://schemas.microsoft.com/office/drawing/2014/main" val="2111507397"/>
                    </a:ext>
                  </a:extLst>
                </a:gridCol>
                <a:gridCol w="1191970">
                  <a:extLst>
                    <a:ext uri="{9D8B030D-6E8A-4147-A177-3AD203B41FA5}">
                      <a16:colId xmlns:a16="http://schemas.microsoft.com/office/drawing/2014/main" val="134748051"/>
                    </a:ext>
                  </a:extLst>
                </a:gridCol>
              </a:tblGrid>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algn="ctr" defTabSz="457189" rtl="0" eaLnBrk="1" latinLnBrk="0" hangingPunct="1"/>
                      <a:endParaRPr lang="en-US" sz="1400" b="1" kern="1200">
                        <a:solidFill>
                          <a:schemeClr val="tx1"/>
                        </a:solidFill>
                        <a:latin typeface="+mn-lt"/>
                        <a:ea typeface="+mn-ea"/>
                        <a:cs typeface="+mn-cs"/>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64149558"/>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5345905"/>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7A4D"/>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45717420"/>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4653886"/>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9687340"/>
                  </a:ext>
                </a:extLst>
              </a:tr>
            </a:tbl>
          </a:graphicData>
        </a:graphic>
      </p:graphicFrame>
      <p:graphicFrame>
        <p:nvGraphicFramePr>
          <p:cNvPr id="29" name="Table 28">
            <a:extLst>
              <a:ext uri="{FF2B5EF4-FFF2-40B4-BE49-F238E27FC236}">
                <a16:creationId xmlns:a16="http://schemas.microsoft.com/office/drawing/2014/main" id="{CECBF980-10F6-50A6-2D53-1D1CE4F3E38E}"/>
              </a:ext>
            </a:extLst>
          </p:cNvPr>
          <p:cNvGraphicFramePr>
            <a:graphicFrameLocks noGrp="1"/>
          </p:cNvGraphicFramePr>
          <p:nvPr>
            <p:extLst>
              <p:ext uri="{D42A27DB-BD31-4B8C-83A1-F6EECF244321}">
                <p14:modId xmlns:p14="http://schemas.microsoft.com/office/powerpoint/2010/main" val="2305921567"/>
              </p:ext>
            </p:extLst>
          </p:nvPr>
        </p:nvGraphicFramePr>
        <p:xfrm>
          <a:off x="7585811" y="839008"/>
          <a:ext cx="1191970" cy="3598995"/>
        </p:xfrm>
        <a:graphic>
          <a:graphicData uri="http://schemas.openxmlformats.org/drawingml/2006/table">
            <a:tbl>
              <a:tblPr firstRow="1" bandRow="1"/>
              <a:tblGrid>
                <a:gridCol w="1191970">
                  <a:extLst>
                    <a:ext uri="{9D8B030D-6E8A-4147-A177-3AD203B41FA5}">
                      <a16:colId xmlns:a16="http://schemas.microsoft.com/office/drawing/2014/main" val="134748051"/>
                    </a:ext>
                  </a:extLst>
                </a:gridCol>
              </a:tblGrid>
              <a:tr h="71979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64149558"/>
                  </a:ext>
                </a:extLst>
              </a:tr>
              <a:tr h="71979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5345905"/>
                  </a:ext>
                </a:extLst>
              </a:tr>
              <a:tr h="71979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45717420"/>
                  </a:ext>
                </a:extLst>
              </a:tr>
              <a:tr h="71979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4653886"/>
                  </a:ext>
                </a:extLst>
              </a:tr>
              <a:tr h="71979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9687340"/>
                  </a:ext>
                </a:extLst>
              </a:tr>
            </a:tbl>
          </a:graphicData>
        </a:graphic>
      </p:graphicFrame>
      <p:sp>
        <p:nvSpPr>
          <p:cNvPr id="5" name="Title 3">
            <a:extLst>
              <a:ext uri="{FF2B5EF4-FFF2-40B4-BE49-F238E27FC236}">
                <a16:creationId xmlns:a16="http://schemas.microsoft.com/office/drawing/2014/main" id="{B5E3A645-293B-5D21-482F-3C670E457FA7}"/>
              </a:ext>
            </a:extLst>
          </p:cNvPr>
          <p:cNvSpPr>
            <a:spLocks noGrp="1"/>
          </p:cNvSpPr>
          <p:nvPr>
            <p:ph type="title"/>
          </p:nvPr>
        </p:nvSpPr>
        <p:spPr>
          <a:xfrm>
            <a:off x="457200" y="183657"/>
            <a:ext cx="8686800" cy="538901"/>
          </a:xfrm>
        </p:spPr>
        <p:txBody>
          <a:bodyPr>
            <a:normAutofit fontScale="90000"/>
          </a:bodyPr>
          <a:lstStyle/>
          <a:p>
            <a:r>
              <a:rPr lang="en-US" sz="4400" cap="none" dirty="0"/>
              <a:t>Expected return varies by capital source</a:t>
            </a:r>
            <a:endParaRPr lang="en-US" cap="none" dirty="0"/>
          </a:p>
        </p:txBody>
      </p:sp>
    </p:spTree>
    <p:extLst>
      <p:ext uri="{BB962C8B-B14F-4D97-AF65-F5344CB8AC3E}">
        <p14:creationId xmlns:p14="http://schemas.microsoft.com/office/powerpoint/2010/main" val="342293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183657"/>
            <a:ext cx="8686800" cy="538901"/>
          </a:xfrm>
        </p:spPr>
        <p:txBody>
          <a:bodyPr>
            <a:normAutofit fontScale="90000"/>
          </a:bodyPr>
          <a:lstStyle/>
          <a:p>
            <a:r>
              <a:rPr lang="en-US" sz="4400" cap="none" dirty="0"/>
              <a:t>Expected return varies by capital source</a:t>
            </a:r>
            <a:endParaRPr lang="en-US" cap="none"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graphicFrame>
        <p:nvGraphicFramePr>
          <p:cNvPr id="13" name="Table 8">
            <a:extLst>
              <a:ext uri="{FF2B5EF4-FFF2-40B4-BE49-F238E27FC236}">
                <a16:creationId xmlns:a16="http://schemas.microsoft.com/office/drawing/2014/main" id="{D09ED548-E1EE-4E96-6EB3-4A69780F28E7}"/>
              </a:ext>
            </a:extLst>
          </p:cNvPr>
          <p:cNvGraphicFramePr>
            <a:graphicFrameLocks noGrp="1"/>
          </p:cNvGraphicFramePr>
          <p:nvPr>
            <p:extLst>
              <p:ext uri="{D42A27DB-BD31-4B8C-83A1-F6EECF244321}">
                <p14:modId xmlns:p14="http://schemas.microsoft.com/office/powerpoint/2010/main" val="2270415284"/>
              </p:ext>
            </p:extLst>
          </p:nvPr>
        </p:nvGraphicFramePr>
        <p:xfrm>
          <a:off x="416304" y="837828"/>
          <a:ext cx="8343788" cy="3586325"/>
        </p:xfrm>
        <a:graphic>
          <a:graphicData uri="http://schemas.openxmlformats.org/drawingml/2006/table">
            <a:tbl>
              <a:tblPr firstRow="1" bandRow="1"/>
              <a:tblGrid>
                <a:gridCol w="1431738">
                  <a:extLst>
                    <a:ext uri="{9D8B030D-6E8A-4147-A177-3AD203B41FA5}">
                      <a16:colId xmlns:a16="http://schemas.microsoft.com/office/drawing/2014/main" val="2565567173"/>
                    </a:ext>
                  </a:extLst>
                </a:gridCol>
                <a:gridCol w="1382410">
                  <a:extLst>
                    <a:ext uri="{9D8B030D-6E8A-4147-A177-3AD203B41FA5}">
                      <a16:colId xmlns:a16="http://schemas.microsoft.com/office/drawing/2014/main" val="2441311942"/>
                    </a:ext>
                  </a:extLst>
                </a:gridCol>
                <a:gridCol w="1382410">
                  <a:extLst>
                    <a:ext uri="{9D8B030D-6E8A-4147-A177-3AD203B41FA5}">
                      <a16:colId xmlns:a16="http://schemas.microsoft.com/office/drawing/2014/main" val="3407624469"/>
                    </a:ext>
                  </a:extLst>
                </a:gridCol>
                <a:gridCol w="1382410">
                  <a:extLst>
                    <a:ext uri="{9D8B030D-6E8A-4147-A177-3AD203B41FA5}">
                      <a16:colId xmlns:a16="http://schemas.microsoft.com/office/drawing/2014/main" val="3243147560"/>
                    </a:ext>
                  </a:extLst>
                </a:gridCol>
                <a:gridCol w="1382410">
                  <a:extLst>
                    <a:ext uri="{9D8B030D-6E8A-4147-A177-3AD203B41FA5}">
                      <a16:colId xmlns:a16="http://schemas.microsoft.com/office/drawing/2014/main" val="2111507397"/>
                    </a:ext>
                  </a:extLst>
                </a:gridCol>
                <a:gridCol w="1382410">
                  <a:extLst>
                    <a:ext uri="{9D8B030D-6E8A-4147-A177-3AD203B41FA5}">
                      <a16:colId xmlns:a16="http://schemas.microsoft.com/office/drawing/2014/main" val="134748051"/>
                    </a:ext>
                  </a:extLst>
                </a:gridCol>
              </a:tblGrid>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dirty="0">
                          <a:solidFill>
                            <a:schemeClr val="bg1"/>
                          </a:solidFill>
                          <a:latin typeface="Arial Narrow" panose="020B0606020202030204" pitchFamily="34" charset="0"/>
                        </a:rPr>
                        <a:t>Source</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dirty="0">
                          <a:latin typeface="+mn-lt"/>
                        </a:rPr>
                        <a:t>Grants</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a:latin typeface="+mn-lt"/>
                        </a:rPr>
                        <a:t>Venture capital</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a:latin typeface="+mn-lt"/>
                        </a:rPr>
                        <a:t>Commercial debt</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algn="ctr" defTabSz="457189" rtl="0" eaLnBrk="1" latinLnBrk="0" hangingPunct="1"/>
                      <a:r>
                        <a:rPr lang="en-US" sz="1400" b="1" kern="1200">
                          <a:solidFill>
                            <a:schemeClr val="tx1"/>
                          </a:solidFill>
                          <a:latin typeface="+mn-lt"/>
                          <a:ea typeface="+mn-ea"/>
                          <a:cs typeface="+mn-cs"/>
                        </a:rPr>
                        <a:t>Project finance</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a:latin typeface="+mn-lt"/>
                        </a:rPr>
                        <a:t>Public finance</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864149558"/>
                  </a:ext>
                </a:extLst>
              </a:tr>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bg1"/>
                          </a:solidFill>
                          <a:latin typeface="Arial Narrow" panose="020B0606020202030204" pitchFamily="34" charset="0"/>
                          <a:ea typeface="+mn-ea"/>
                          <a:cs typeface="+mn-cs"/>
                        </a:rPr>
                        <a:t>Expected Rate of Return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5"/>
                          </a:solidFill>
                          <a:latin typeface="+mn-lt"/>
                          <a:ea typeface="+mn-ea"/>
                          <a:cs typeface="+mn-cs"/>
                        </a:rPr>
                        <a:t>0%</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2"/>
                          </a:solidFill>
                          <a:latin typeface="+mn-lt"/>
                          <a:ea typeface="+mn-ea"/>
                          <a:cs typeface="+mn-cs"/>
                        </a:rPr>
                        <a:t>30%+</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bg2">
                              <a:lumMod val="75000"/>
                            </a:schemeClr>
                          </a:solidFill>
                          <a:latin typeface="+mn-lt"/>
                          <a:ea typeface="+mn-ea"/>
                          <a:cs typeface="+mn-cs"/>
                        </a:rPr>
                        <a:t>5-15%</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kern="1200">
                          <a:solidFill>
                            <a:schemeClr val="bg2">
                              <a:lumMod val="75000"/>
                            </a:schemeClr>
                          </a:solidFill>
                          <a:latin typeface="+mn-lt"/>
                          <a:ea typeface="+mn-ea"/>
                          <a:cs typeface="+mn-cs"/>
                        </a:rPr>
                        <a:t>5-15%</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5"/>
                          </a:solidFill>
                          <a:latin typeface="+mn-lt"/>
                          <a:ea typeface="+mn-ea"/>
                          <a:cs typeface="+mn-cs"/>
                        </a:rPr>
                        <a:t>~0-5%</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525345905"/>
                  </a:ext>
                </a:extLst>
              </a:tr>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bg1"/>
                          </a:solidFill>
                          <a:latin typeface="Arial Narrow" panose="020B0606020202030204" pitchFamily="34" charset="0"/>
                          <a:ea typeface="+mn-ea"/>
                          <a:cs typeface="+mn-cs"/>
                        </a:rPr>
                        <a:t>Ownership stake</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5"/>
                          </a:solidFill>
                          <a:latin typeface="+mn-lt"/>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kern="1200">
                          <a:solidFill>
                            <a:srgbClr val="C00000"/>
                          </a:solidFill>
                          <a:latin typeface="+mn-lt"/>
                          <a:ea typeface="+mn-ea"/>
                          <a:cs typeface="+mn-cs"/>
                        </a:rPr>
                        <a:t>Y</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5"/>
                          </a:solidFill>
                          <a:latin typeface="+mn-lt"/>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A4D"/>
                          </a:solidFill>
                          <a:effectLst/>
                          <a:uLnTx/>
                          <a:uFillTx/>
                          <a:latin typeface="+mn-lt"/>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kern="1200">
                          <a:solidFill>
                            <a:schemeClr val="accent5"/>
                          </a:solidFill>
                          <a:latin typeface="+mn-lt"/>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345717420"/>
                  </a:ext>
                </a:extLst>
              </a:tr>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bg1"/>
                          </a:solidFill>
                          <a:latin typeface="Arial Narrow" panose="020B0606020202030204" pitchFamily="34" charset="0"/>
                          <a:ea typeface="+mn-ea"/>
                          <a:cs typeface="+mn-cs"/>
                        </a:rPr>
                        <a:t>Complexity</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2"/>
                          </a:solidFill>
                          <a:latin typeface="+mn-lt"/>
                          <a:ea typeface="+mn-ea"/>
                          <a:cs typeface="+mn-cs"/>
                        </a:rPr>
                        <a:t>HIGH</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kern="1200">
                          <a:solidFill>
                            <a:schemeClr val="bg2">
                              <a:lumMod val="75000"/>
                            </a:schemeClr>
                          </a:solidFill>
                          <a:latin typeface="+mn-lt"/>
                          <a:ea typeface="+mn-ea"/>
                          <a:cs typeface="+mn-cs"/>
                        </a:rPr>
                        <a:t>MED</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51F24"/>
                          </a:solidFill>
                          <a:effectLst/>
                          <a:uLnTx/>
                          <a:uFillTx/>
                          <a:latin typeface="+mn-lt"/>
                          <a:ea typeface="+mn-ea"/>
                          <a:cs typeface="+mn-cs"/>
                        </a:rPr>
                        <a:t>HIGH</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51F24"/>
                          </a:solidFill>
                          <a:effectLst/>
                          <a:uLnTx/>
                          <a:uFillTx/>
                          <a:latin typeface="+mn-lt"/>
                          <a:ea typeface="+mn-ea"/>
                          <a:cs typeface="+mn-cs"/>
                        </a:rPr>
                        <a:t>HIGH</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bg2">
                              <a:lumMod val="75000"/>
                            </a:schemeClr>
                          </a:solidFill>
                          <a:latin typeface="+mn-lt"/>
                          <a:ea typeface="+mn-ea"/>
                          <a:cs typeface="+mn-cs"/>
                        </a:rPr>
                        <a:t>MED</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124653886"/>
                  </a:ext>
                </a:extLst>
              </a:tr>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bg1"/>
                          </a:solidFill>
                          <a:latin typeface="Arial Narrow" panose="020B0606020202030204" pitchFamily="34" charset="0"/>
                          <a:ea typeface="+mn-ea"/>
                          <a:cs typeface="+mn-cs"/>
                        </a:rPr>
                        <a:t>Market Stage</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tx1"/>
                          </a:solidFill>
                          <a:latin typeface="+mn-lt"/>
                          <a:ea typeface="+mn-ea"/>
                          <a:cs typeface="+mn-cs"/>
                        </a:rPr>
                        <a:t>Early</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tx1"/>
                          </a:solidFill>
                          <a:latin typeface="+mn-lt"/>
                          <a:ea typeface="+mn-ea"/>
                          <a:cs typeface="+mn-cs"/>
                        </a:rPr>
                        <a:t>Early, Growth</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tx1"/>
                          </a:solidFill>
                          <a:latin typeface="+mn-lt"/>
                          <a:ea typeface="+mn-ea"/>
                          <a:cs typeface="+mn-cs"/>
                        </a:rPr>
                        <a:t>Growth, Mature</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400" b="1" kern="1200">
                          <a:solidFill>
                            <a:schemeClr val="tx1"/>
                          </a:solidFill>
                          <a:latin typeface="+mn-lt"/>
                          <a:ea typeface="+mn-ea"/>
                          <a:cs typeface="+mn-cs"/>
                        </a:rPr>
                        <a:t>Growth, Mature</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tx1"/>
                          </a:solidFill>
                          <a:latin typeface="+mn-lt"/>
                          <a:ea typeface="+mn-ea"/>
                          <a:cs typeface="+mn-cs"/>
                        </a:rPr>
                        <a:t>All</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059687340"/>
                  </a:ext>
                </a:extLst>
              </a:tr>
            </a:tbl>
          </a:graphicData>
        </a:graphic>
      </p:graphicFrame>
      <p:sp>
        <p:nvSpPr>
          <p:cNvPr id="24" name="TextBox 23">
            <a:extLst>
              <a:ext uri="{FF2B5EF4-FFF2-40B4-BE49-F238E27FC236}">
                <a16:creationId xmlns:a16="http://schemas.microsoft.com/office/drawing/2014/main" id="{40F2011F-3172-5881-E2F0-FBA5AB2742FC}"/>
              </a:ext>
            </a:extLst>
          </p:cNvPr>
          <p:cNvSpPr txBox="1"/>
          <p:nvPr/>
        </p:nvSpPr>
        <p:spPr>
          <a:xfrm>
            <a:off x="383908" y="4759635"/>
            <a:ext cx="4572000" cy="230832"/>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Narrow"/>
                <a:ea typeface="+mn-ea"/>
                <a:cs typeface="+mn-cs"/>
              </a:rPr>
              <a:t>Adapted from:</a:t>
            </a:r>
            <a:r>
              <a:rPr kumimoji="0" lang="en-US" sz="900" b="0" i="0" u="none" strike="noStrike" kern="1200" cap="none" spc="0" normalizeH="0" baseline="0" noProof="0" dirty="0">
                <a:ln>
                  <a:noFill/>
                </a:ln>
                <a:solidFill>
                  <a:srgbClr val="000000">
                    <a:lumMod val="65000"/>
                    <a:lumOff val="35000"/>
                  </a:srgbClr>
                </a:solidFill>
                <a:effectLst/>
                <a:uLnTx/>
                <a:uFillTx/>
                <a:latin typeface="Arial Narrow"/>
                <a:ea typeface="+mn-ea"/>
                <a:cs typeface="+mn-cs"/>
              </a:rPr>
              <a:t> </a:t>
            </a:r>
            <a:r>
              <a:rPr kumimoji="0" lang="en-US" sz="900" b="0" i="0" u="none" strike="noStrike" kern="1200" cap="none" spc="0" normalizeH="0" baseline="0" noProof="0" dirty="0">
                <a:ln>
                  <a:noFill/>
                </a:ln>
                <a:solidFill>
                  <a:srgbClr val="000000">
                    <a:lumMod val="65000"/>
                    <a:lumOff val="35000"/>
                  </a:srgbClr>
                </a:solidFill>
                <a:effectLst/>
                <a:uLnTx/>
                <a:uFillTx/>
                <a:latin typeface="Arial Narrow"/>
                <a:ea typeface="+mn-ea"/>
                <a:cs typeface="+mn-cs"/>
                <a:hlinkClick r:id="rId4">
                  <a:extLst>
                    <a:ext uri="{A12FA001-AC4F-418D-AE19-62706E023703}">
                      <ahyp:hlinkClr xmlns:ahyp="http://schemas.microsoft.com/office/drawing/2018/hyperlinkcolor" val="tx"/>
                    </a:ext>
                  </a:extLst>
                </a:hlinkClick>
              </a:rPr>
              <a:t>https://climatetechvc.substack.com/p/-the-climate-capital-stack</a:t>
            </a:r>
            <a:r>
              <a:rPr kumimoji="0" lang="en-US" sz="900" b="0" i="0" u="none" strike="noStrike" kern="1200" cap="none" spc="0" normalizeH="0" baseline="0" noProof="0" dirty="0">
                <a:ln>
                  <a:noFill/>
                </a:ln>
                <a:solidFill>
                  <a:srgbClr val="000000">
                    <a:lumMod val="65000"/>
                    <a:lumOff val="35000"/>
                  </a:srgbClr>
                </a:solidFill>
                <a:effectLst/>
                <a:uLnTx/>
                <a:uFillTx/>
                <a:latin typeface="Arial Narrow"/>
                <a:ea typeface="+mn-ea"/>
                <a:cs typeface="+mn-cs"/>
              </a:rPr>
              <a:t> </a:t>
            </a:r>
          </a:p>
        </p:txBody>
      </p:sp>
      <p:graphicFrame>
        <p:nvGraphicFramePr>
          <p:cNvPr id="25" name="Table 8">
            <a:extLst>
              <a:ext uri="{FF2B5EF4-FFF2-40B4-BE49-F238E27FC236}">
                <a16:creationId xmlns:a16="http://schemas.microsoft.com/office/drawing/2014/main" id="{E9D86903-DF89-FF77-3C08-C1847F6E5824}"/>
              </a:ext>
            </a:extLst>
          </p:cNvPr>
          <p:cNvGraphicFramePr>
            <a:graphicFrameLocks noGrp="1"/>
          </p:cNvGraphicFramePr>
          <p:nvPr/>
        </p:nvGraphicFramePr>
        <p:xfrm>
          <a:off x="1839282" y="851175"/>
          <a:ext cx="6920810" cy="3592975"/>
        </p:xfrm>
        <a:graphic>
          <a:graphicData uri="http://schemas.openxmlformats.org/drawingml/2006/table">
            <a:tbl>
              <a:tblPr firstRow="1" bandRow="1"/>
              <a:tblGrid>
                <a:gridCol w="1568565">
                  <a:extLst>
                    <a:ext uri="{9D8B030D-6E8A-4147-A177-3AD203B41FA5}">
                      <a16:colId xmlns:a16="http://schemas.microsoft.com/office/drawing/2014/main" val="530081847"/>
                    </a:ext>
                  </a:extLst>
                </a:gridCol>
                <a:gridCol w="1338061">
                  <a:extLst>
                    <a:ext uri="{9D8B030D-6E8A-4147-A177-3AD203B41FA5}">
                      <a16:colId xmlns:a16="http://schemas.microsoft.com/office/drawing/2014/main" val="3407624469"/>
                    </a:ext>
                  </a:extLst>
                </a:gridCol>
                <a:gridCol w="1377962">
                  <a:extLst>
                    <a:ext uri="{9D8B030D-6E8A-4147-A177-3AD203B41FA5}">
                      <a16:colId xmlns:a16="http://schemas.microsoft.com/office/drawing/2014/main" val="3243147560"/>
                    </a:ext>
                  </a:extLst>
                </a:gridCol>
                <a:gridCol w="1298161">
                  <a:extLst>
                    <a:ext uri="{9D8B030D-6E8A-4147-A177-3AD203B41FA5}">
                      <a16:colId xmlns:a16="http://schemas.microsoft.com/office/drawing/2014/main" val="2111507397"/>
                    </a:ext>
                  </a:extLst>
                </a:gridCol>
                <a:gridCol w="1338061">
                  <a:extLst>
                    <a:ext uri="{9D8B030D-6E8A-4147-A177-3AD203B41FA5}">
                      <a16:colId xmlns:a16="http://schemas.microsoft.com/office/drawing/2014/main" val="134748051"/>
                    </a:ext>
                  </a:extLst>
                </a:gridCol>
              </a:tblGrid>
              <a:tr h="718595">
                <a:tc>
                  <a:txBody>
                    <a:bodyPr/>
                    <a:lstStyle/>
                    <a:p>
                      <a:pPr algn="ctr"/>
                      <a:r>
                        <a:rPr lang="en-US" sz="1400" b="1" dirty="0">
                          <a:latin typeface="Arial Narrow" panose="020B0606020202030204" pitchFamily="34" charset="0"/>
                        </a:rPr>
                        <a:t>Grants</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algn="ctr" defTabSz="457189" rtl="0" eaLnBrk="1" latinLnBrk="0" hangingPunct="1"/>
                      <a:endParaRPr lang="en-US" sz="1400" b="1" kern="1200">
                        <a:solidFill>
                          <a:schemeClr val="tx1"/>
                        </a:solidFill>
                        <a:latin typeface="+mn-lt"/>
                        <a:ea typeface="+mn-ea"/>
                        <a:cs typeface="+mn-cs"/>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64149558"/>
                  </a:ext>
                </a:extLst>
              </a:tr>
              <a:tr h="718595">
                <a:tc>
                  <a:txBody>
                    <a:bodyPr/>
                    <a:lstStyle/>
                    <a:p>
                      <a:pPr algn="ctr"/>
                      <a:r>
                        <a:rPr lang="en-US" sz="1400" b="1" kern="1200" dirty="0">
                          <a:solidFill>
                            <a:schemeClr val="accent3"/>
                          </a:solidFill>
                          <a:latin typeface="Arial Narrow" panose="020B0606020202030204" pitchFamily="34" charset="0"/>
                          <a:ea typeface="+mn-ea"/>
                          <a:cs typeface="+mn-cs"/>
                        </a:rPr>
                        <a:t>0%</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2"/>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5345905"/>
                  </a:ext>
                </a:extLst>
              </a:tr>
              <a:tr h="718595">
                <a:tc>
                  <a:txBody>
                    <a:bodyPr/>
                    <a:lstStyle/>
                    <a:p>
                      <a:pPr algn="ctr"/>
                      <a:r>
                        <a:rPr lang="en-US" sz="1400" b="1" kern="1200" dirty="0">
                          <a:solidFill>
                            <a:schemeClr val="accent3"/>
                          </a:solidFill>
                          <a:latin typeface="Arial Narrow" panose="020B0606020202030204" pitchFamily="34" charset="0"/>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rgbClr val="C00000"/>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7A4D"/>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45717420"/>
                  </a:ext>
                </a:extLst>
              </a:tr>
              <a:tr h="718595">
                <a:tc>
                  <a:txBody>
                    <a:bodyPr/>
                    <a:lstStyle/>
                    <a:p>
                      <a:pPr algn="ctr"/>
                      <a:r>
                        <a:rPr lang="en-US" sz="1400" b="1" kern="1200" dirty="0">
                          <a:solidFill>
                            <a:schemeClr val="accent2"/>
                          </a:solidFill>
                          <a:latin typeface="Arial Narrow" panose="020B0606020202030204" pitchFamily="34" charset="0"/>
                          <a:ea typeface="+mn-ea"/>
                          <a:cs typeface="+mn-cs"/>
                        </a:rPr>
                        <a:t>HIGH</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4653886"/>
                  </a:ext>
                </a:extLst>
              </a:tr>
              <a:tr h="718595">
                <a:tc>
                  <a:txBody>
                    <a:bodyPr/>
                    <a:lstStyle/>
                    <a:p>
                      <a:pPr algn="ctr"/>
                      <a:r>
                        <a:rPr lang="en-US" sz="1400" b="1" kern="1200" dirty="0">
                          <a:solidFill>
                            <a:schemeClr val="tx1"/>
                          </a:solidFill>
                          <a:latin typeface="Arial Narrow" panose="020B0606020202030204" pitchFamily="34" charset="0"/>
                          <a:ea typeface="+mn-ea"/>
                          <a:cs typeface="+mn-cs"/>
                        </a:rPr>
                        <a:t>Early</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9687340"/>
                  </a:ext>
                </a:extLst>
              </a:tr>
            </a:tbl>
          </a:graphicData>
        </a:graphic>
      </p:graphicFrame>
      <p:graphicFrame>
        <p:nvGraphicFramePr>
          <p:cNvPr id="26" name="Table 25">
            <a:extLst>
              <a:ext uri="{FF2B5EF4-FFF2-40B4-BE49-F238E27FC236}">
                <a16:creationId xmlns:a16="http://schemas.microsoft.com/office/drawing/2014/main" id="{C8F79B98-CF82-2C54-2FBC-F33A056A189D}"/>
              </a:ext>
            </a:extLst>
          </p:cNvPr>
          <p:cNvGraphicFramePr>
            <a:graphicFrameLocks noGrp="1"/>
          </p:cNvGraphicFramePr>
          <p:nvPr>
            <p:extLst>
              <p:ext uri="{D42A27DB-BD31-4B8C-83A1-F6EECF244321}">
                <p14:modId xmlns:p14="http://schemas.microsoft.com/office/powerpoint/2010/main" val="778243358"/>
              </p:ext>
            </p:extLst>
          </p:nvPr>
        </p:nvGraphicFramePr>
        <p:xfrm>
          <a:off x="3174535" y="819684"/>
          <a:ext cx="5585556" cy="3617785"/>
        </p:xfrm>
        <a:graphic>
          <a:graphicData uri="http://schemas.openxmlformats.org/drawingml/2006/table">
            <a:tbl>
              <a:tblPr firstRow="1" bandRow="1"/>
              <a:tblGrid>
                <a:gridCol w="1396389">
                  <a:extLst>
                    <a:ext uri="{9D8B030D-6E8A-4147-A177-3AD203B41FA5}">
                      <a16:colId xmlns:a16="http://schemas.microsoft.com/office/drawing/2014/main" val="3407624469"/>
                    </a:ext>
                  </a:extLst>
                </a:gridCol>
                <a:gridCol w="1438028">
                  <a:extLst>
                    <a:ext uri="{9D8B030D-6E8A-4147-A177-3AD203B41FA5}">
                      <a16:colId xmlns:a16="http://schemas.microsoft.com/office/drawing/2014/main" val="3243147560"/>
                    </a:ext>
                  </a:extLst>
                </a:gridCol>
                <a:gridCol w="1354750">
                  <a:extLst>
                    <a:ext uri="{9D8B030D-6E8A-4147-A177-3AD203B41FA5}">
                      <a16:colId xmlns:a16="http://schemas.microsoft.com/office/drawing/2014/main" val="2111507397"/>
                    </a:ext>
                  </a:extLst>
                </a:gridCol>
                <a:gridCol w="1396389">
                  <a:extLst>
                    <a:ext uri="{9D8B030D-6E8A-4147-A177-3AD203B41FA5}">
                      <a16:colId xmlns:a16="http://schemas.microsoft.com/office/drawing/2014/main" val="134748051"/>
                    </a:ext>
                  </a:extLst>
                </a:gridCol>
              </a:tblGrid>
              <a:tr h="723557">
                <a:tc>
                  <a:txBody>
                    <a:bodyPr/>
                    <a:lstStyle/>
                    <a:p>
                      <a:pPr lvl="0" algn="ctr">
                        <a:buNone/>
                      </a:pPr>
                      <a:r>
                        <a:rPr lang="en-US" sz="1400" b="1" dirty="0">
                          <a:latin typeface="Arial Narrow"/>
                        </a:rPr>
                        <a:t>Public finance</a:t>
                      </a:r>
                      <a:endParaRPr lang="en-US" sz="1400" b="1" dirty="0">
                        <a:latin typeface="Arial Narrow" panose="020B0606020202030204" pitchFamily="34" charset="0"/>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algn="ctr" defTabSz="457189" rtl="0" eaLnBrk="1" latinLnBrk="0" hangingPunct="1"/>
                      <a:endParaRPr lang="en-US" sz="1400" b="1" kern="1200">
                        <a:solidFill>
                          <a:schemeClr val="tx1"/>
                        </a:solidFill>
                        <a:latin typeface="+mn-lt"/>
                        <a:ea typeface="+mn-ea"/>
                        <a:cs typeface="+mn-cs"/>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64149558"/>
                  </a:ext>
                </a:extLst>
              </a:tr>
              <a:tr h="723557">
                <a:tc>
                  <a:txBody>
                    <a:bodyPr/>
                    <a:lstStyle/>
                    <a:p>
                      <a:pPr lvl="0" algn="ctr">
                        <a:buNone/>
                      </a:pPr>
                      <a:r>
                        <a:rPr lang="en-US" sz="1400" b="1" kern="1200" dirty="0">
                          <a:solidFill>
                            <a:schemeClr val="accent3"/>
                          </a:solidFill>
                          <a:latin typeface="Arial Narrow"/>
                          <a:ea typeface="+mn-ea"/>
                          <a:cs typeface="+mn-cs"/>
                        </a:rPr>
                        <a:t>~0-5%</a:t>
                      </a:r>
                      <a:endParaRPr lang="en-US" sz="1400" b="1" kern="1200" dirty="0">
                        <a:solidFill>
                          <a:schemeClr val="accent2"/>
                        </a:solidFill>
                        <a:latin typeface="Arial Narrow" panose="020B0606020202030204" pitchFamily="34" charset="0"/>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5345905"/>
                  </a:ext>
                </a:extLst>
              </a:tr>
              <a:tr h="723557">
                <a:tc>
                  <a:txBody>
                    <a:bodyPr/>
                    <a:lstStyle/>
                    <a:p>
                      <a:pPr marL="0" marR="0" lvl="0" indent="0" algn="ctr" defTabSz="457189" rtl="0">
                        <a:lnSpc>
                          <a:spcPct val="100000"/>
                        </a:lnSpc>
                        <a:spcBef>
                          <a:spcPts val="0"/>
                        </a:spcBef>
                        <a:spcAft>
                          <a:spcPts val="0"/>
                        </a:spcAft>
                        <a:buClrTx/>
                        <a:buSzTx/>
                        <a:buFontTx/>
                        <a:buNone/>
                        <a:tabLst/>
                        <a:defRPr/>
                      </a:pPr>
                      <a:r>
                        <a:rPr lang="en-US" sz="1400" b="1" kern="1200" dirty="0">
                          <a:solidFill>
                            <a:schemeClr val="accent3"/>
                          </a:solidFill>
                          <a:latin typeface="Arial Narrow"/>
                          <a:ea typeface="+mn-ea"/>
                          <a:cs typeface="+mn-cs"/>
                        </a:rPr>
                        <a:t>N</a:t>
                      </a:r>
                      <a:endParaRPr lang="en-US" sz="1400" b="1" kern="1200" dirty="0">
                        <a:solidFill>
                          <a:srgbClr val="C00000"/>
                        </a:solidFill>
                        <a:latin typeface="Arial Narrow" panose="020B0606020202030204" pitchFamily="34" charset="0"/>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7A4D"/>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45717420"/>
                  </a:ext>
                </a:extLst>
              </a:tr>
              <a:tr h="723557">
                <a:tc>
                  <a:txBody>
                    <a:bodyPr/>
                    <a:lstStyle/>
                    <a:p>
                      <a:pPr lvl="0" algn="ctr" defTabSz="457189">
                        <a:buNone/>
                        <a:tabLst/>
                        <a:defRPr/>
                      </a:pPr>
                      <a:r>
                        <a:rPr lang="en-US" sz="1400" b="1" kern="1200" dirty="0">
                          <a:solidFill>
                            <a:schemeClr val="accent6">
                              <a:lumMod val="75000"/>
                            </a:schemeClr>
                          </a:solidFill>
                          <a:latin typeface="Arial Narrow"/>
                          <a:ea typeface="+mn-ea"/>
                          <a:cs typeface="+mn-cs"/>
                        </a:rPr>
                        <a:t>MED</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4653886"/>
                  </a:ext>
                </a:extLst>
              </a:tr>
              <a:tr h="723557">
                <a:tc>
                  <a:txBody>
                    <a:bodyPr/>
                    <a:lstStyle/>
                    <a:p>
                      <a:pPr lvl="0" algn="ctr">
                        <a:buNone/>
                      </a:pPr>
                      <a:r>
                        <a:rPr lang="en-US" sz="1400" b="1" kern="1200" dirty="0">
                          <a:solidFill>
                            <a:schemeClr val="tx1"/>
                          </a:solidFill>
                          <a:latin typeface="Arial Narrow"/>
                          <a:ea typeface="+mn-ea"/>
                          <a:cs typeface="+mn-cs"/>
                        </a:rPr>
                        <a:t>All</a:t>
                      </a:r>
                      <a:endParaRPr lang="en-US" sz="1400" b="1" kern="1200" dirty="0">
                        <a:solidFill>
                          <a:schemeClr val="tx1"/>
                        </a:solidFill>
                        <a:latin typeface="Arial Narrow" panose="020B0606020202030204" pitchFamily="34" charset="0"/>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9687340"/>
                  </a:ext>
                </a:extLst>
              </a:tr>
            </a:tbl>
          </a:graphicData>
        </a:graphic>
      </p:graphicFrame>
      <p:graphicFrame>
        <p:nvGraphicFramePr>
          <p:cNvPr id="27" name="Table 26">
            <a:extLst>
              <a:ext uri="{FF2B5EF4-FFF2-40B4-BE49-F238E27FC236}">
                <a16:creationId xmlns:a16="http://schemas.microsoft.com/office/drawing/2014/main" id="{6567871E-AB7B-9FEA-1BA0-2F5413076A73}"/>
              </a:ext>
            </a:extLst>
          </p:cNvPr>
          <p:cNvGraphicFramePr>
            <a:graphicFrameLocks noGrp="1"/>
          </p:cNvGraphicFramePr>
          <p:nvPr/>
        </p:nvGraphicFramePr>
        <p:xfrm>
          <a:off x="5184183" y="833030"/>
          <a:ext cx="3575909" cy="3590990"/>
        </p:xfrm>
        <a:graphic>
          <a:graphicData uri="http://schemas.openxmlformats.org/drawingml/2006/table">
            <a:tbl>
              <a:tblPr firstRow="1" bandRow="1"/>
              <a:tblGrid>
                <a:gridCol w="1227513">
                  <a:extLst>
                    <a:ext uri="{9D8B030D-6E8A-4147-A177-3AD203B41FA5}">
                      <a16:colId xmlns:a16="http://schemas.microsoft.com/office/drawing/2014/main" val="3243147560"/>
                    </a:ext>
                  </a:extLst>
                </a:gridCol>
                <a:gridCol w="1156426">
                  <a:extLst>
                    <a:ext uri="{9D8B030D-6E8A-4147-A177-3AD203B41FA5}">
                      <a16:colId xmlns:a16="http://schemas.microsoft.com/office/drawing/2014/main" val="2111507397"/>
                    </a:ext>
                  </a:extLst>
                </a:gridCol>
                <a:gridCol w="1191970">
                  <a:extLst>
                    <a:ext uri="{9D8B030D-6E8A-4147-A177-3AD203B41FA5}">
                      <a16:colId xmlns:a16="http://schemas.microsoft.com/office/drawing/2014/main" val="134748051"/>
                    </a:ext>
                  </a:extLst>
                </a:gridCol>
              </a:tblGrid>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algn="ctr" defTabSz="457189" rtl="0" eaLnBrk="1" latinLnBrk="0" hangingPunct="1"/>
                      <a:endParaRPr lang="en-US" sz="1400" b="1" kern="1200">
                        <a:solidFill>
                          <a:schemeClr val="tx1"/>
                        </a:solidFill>
                        <a:latin typeface="+mn-lt"/>
                        <a:ea typeface="+mn-ea"/>
                        <a:cs typeface="+mn-cs"/>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64149558"/>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5345905"/>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7A4D"/>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45717420"/>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4653886"/>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9687340"/>
                  </a:ext>
                </a:extLst>
              </a:tr>
            </a:tbl>
          </a:graphicData>
        </a:graphic>
      </p:graphicFrame>
      <p:graphicFrame>
        <p:nvGraphicFramePr>
          <p:cNvPr id="28" name="Table 27">
            <a:extLst>
              <a:ext uri="{FF2B5EF4-FFF2-40B4-BE49-F238E27FC236}">
                <a16:creationId xmlns:a16="http://schemas.microsoft.com/office/drawing/2014/main" id="{43285F4B-AD42-4F19-8775-194A8D526913}"/>
              </a:ext>
            </a:extLst>
          </p:cNvPr>
          <p:cNvGraphicFramePr>
            <a:graphicFrameLocks noGrp="1"/>
          </p:cNvGraphicFramePr>
          <p:nvPr/>
        </p:nvGraphicFramePr>
        <p:xfrm>
          <a:off x="6411697" y="833030"/>
          <a:ext cx="2348396" cy="3590990"/>
        </p:xfrm>
        <a:graphic>
          <a:graphicData uri="http://schemas.openxmlformats.org/drawingml/2006/table">
            <a:tbl>
              <a:tblPr firstRow="1" bandRow="1"/>
              <a:tblGrid>
                <a:gridCol w="1156426">
                  <a:extLst>
                    <a:ext uri="{9D8B030D-6E8A-4147-A177-3AD203B41FA5}">
                      <a16:colId xmlns:a16="http://schemas.microsoft.com/office/drawing/2014/main" val="2111507397"/>
                    </a:ext>
                  </a:extLst>
                </a:gridCol>
                <a:gridCol w="1191970">
                  <a:extLst>
                    <a:ext uri="{9D8B030D-6E8A-4147-A177-3AD203B41FA5}">
                      <a16:colId xmlns:a16="http://schemas.microsoft.com/office/drawing/2014/main" val="134748051"/>
                    </a:ext>
                  </a:extLst>
                </a:gridCol>
              </a:tblGrid>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algn="ctr" defTabSz="457189" rtl="0" eaLnBrk="1" latinLnBrk="0" hangingPunct="1"/>
                      <a:endParaRPr lang="en-US" sz="1400" b="1" kern="1200">
                        <a:solidFill>
                          <a:schemeClr val="tx1"/>
                        </a:solidFill>
                        <a:latin typeface="+mn-lt"/>
                        <a:ea typeface="+mn-ea"/>
                        <a:cs typeface="+mn-cs"/>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64149558"/>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5345905"/>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7A4D"/>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45717420"/>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4653886"/>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9687340"/>
                  </a:ext>
                </a:extLst>
              </a:tr>
            </a:tbl>
          </a:graphicData>
        </a:graphic>
      </p:graphicFrame>
      <p:graphicFrame>
        <p:nvGraphicFramePr>
          <p:cNvPr id="29" name="Table 28">
            <a:extLst>
              <a:ext uri="{FF2B5EF4-FFF2-40B4-BE49-F238E27FC236}">
                <a16:creationId xmlns:a16="http://schemas.microsoft.com/office/drawing/2014/main" id="{CECBF980-10F6-50A6-2D53-1D1CE4F3E38E}"/>
              </a:ext>
            </a:extLst>
          </p:cNvPr>
          <p:cNvGraphicFramePr>
            <a:graphicFrameLocks noGrp="1"/>
          </p:cNvGraphicFramePr>
          <p:nvPr/>
        </p:nvGraphicFramePr>
        <p:xfrm>
          <a:off x="7585811" y="839008"/>
          <a:ext cx="1191970" cy="3598995"/>
        </p:xfrm>
        <a:graphic>
          <a:graphicData uri="http://schemas.openxmlformats.org/drawingml/2006/table">
            <a:tbl>
              <a:tblPr firstRow="1" bandRow="1"/>
              <a:tblGrid>
                <a:gridCol w="1191970">
                  <a:extLst>
                    <a:ext uri="{9D8B030D-6E8A-4147-A177-3AD203B41FA5}">
                      <a16:colId xmlns:a16="http://schemas.microsoft.com/office/drawing/2014/main" val="134748051"/>
                    </a:ext>
                  </a:extLst>
                </a:gridCol>
              </a:tblGrid>
              <a:tr h="71979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64149558"/>
                  </a:ext>
                </a:extLst>
              </a:tr>
              <a:tr h="71979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5345905"/>
                  </a:ext>
                </a:extLst>
              </a:tr>
              <a:tr h="71979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45717420"/>
                  </a:ext>
                </a:extLst>
              </a:tr>
              <a:tr h="71979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4653886"/>
                  </a:ext>
                </a:extLst>
              </a:tr>
              <a:tr h="71979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9687340"/>
                  </a:ext>
                </a:extLst>
              </a:tr>
            </a:tbl>
          </a:graphicData>
        </a:graphic>
      </p:graphicFrame>
    </p:spTree>
    <p:extLst>
      <p:ext uri="{BB962C8B-B14F-4D97-AF65-F5344CB8AC3E}">
        <p14:creationId xmlns:p14="http://schemas.microsoft.com/office/powerpoint/2010/main" val="405866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183657"/>
            <a:ext cx="8686800" cy="538901"/>
          </a:xfrm>
        </p:spPr>
        <p:txBody>
          <a:bodyPr>
            <a:normAutofit fontScale="90000"/>
          </a:bodyPr>
          <a:lstStyle/>
          <a:p>
            <a:r>
              <a:rPr lang="en-US" sz="4400" cap="none" dirty="0"/>
              <a:t>Expected return varies by capital source</a:t>
            </a:r>
            <a:endParaRPr lang="en-US" cap="none"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graphicFrame>
        <p:nvGraphicFramePr>
          <p:cNvPr id="13" name="Table 8">
            <a:extLst>
              <a:ext uri="{FF2B5EF4-FFF2-40B4-BE49-F238E27FC236}">
                <a16:creationId xmlns:a16="http://schemas.microsoft.com/office/drawing/2014/main" id="{D09ED548-E1EE-4E96-6EB3-4A69780F28E7}"/>
              </a:ext>
            </a:extLst>
          </p:cNvPr>
          <p:cNvGraphicFramePr>
            <a:graphicFrameLocks noGrp="1"/>
          </p:cNvGraphicFramePr>
          <p:nvPr>
            <p:extLst>
              <p:ext uri="{D42A27DB-BD31-4B8C-83A1-F6EECF244321}">
                <p14:modId xmlns:p14="http://schemas.microsoft.com/office/powerpoint/2010/main" val="2596045131"/>
              </p:ext>
            </p:extLst>
          </p:nvPr>
        </p:nvGraphicFramePr>
        <p:xfrm>
          <a:off x="416304" y="837828"/>
          <a:ext cx="8343788" cy="3586325"/>
        </p:xfrm>
        <a:graphic>
          <a:graphicData uri="http://schemas.openxmlformats.org/drawingml/2006/table">
            <a:tbl>
              <a:tblPr firstRow="1" bandRow="1"/>
              <a:tblGrid>
                <a:gridCol w="1431738">
                  <a:extLst>
                    <a:ext uri="{9D8B030D-6E8A-4147-A177-3AD203B41FA5}">
                      <a16:colId xmlns:a16="http://schemas.microsoft.com/office/drawing/2014/main" val="2565567173"/>
                    </a:ext>
                  </a:extLst>
                </a:gridCol>
                <a:gridCol w="1382410">
                  <a:extLst>
                    <a:ext uri="{9D8B030D-6E8A-4147-A177-3AD203B41FA5}">
                      <a16:colId xmlns:a16="http://schemas.microsoft.com/office/drawing/2014/main" val="2441311942"/>
                    </a:ext>
                  </a:extLst>
                </a:gridCol>
                <a:gridCol w="1382410">
                  <a:extLst>
                    <a:ext uri="{9D8B030D-6E8A-4147-A177-3AD203B41FA5}">
                      <a16:colId xmlns:a16="http://schemas.microsoft.com/office/drawing/2014/main" val="3407624469"/>
                    </a:ext>
                  </a:extLst>
                </a:gridCol>
                <a:gridCol w="1382410">
                  <a:extLst>
                    <a:ext uri="{9D8B030D-6E8A-4147-A177-3AD203B41FA5}">
                      <a16:colId xmlns:a16="http://schemas.microsoft.com/office/drawing/2014/main" val="3243147560"/>
                    </a:ext>
                  </a:extLst>
                </a:gridCol>
                <a:gridCol w="1382410">
                  <a:extLst>
                    <a:ext uri="{9D8B030D-6E8A-4147-A177-3AD203B41FA5}">
                      <a16:colId xmlns:a16="http://schemas.microsoft.com/office/drawing/2014/main" val="2111507397"/>
                    </a:ext>
                  </a:extLst>
                </a:gridCol>
                <a:gridCol w="1382410">
                  <a:extLst>
                    <a:ext uri="{9D8B030D-6E8A-4147-A177-3AD203B41FA5}">
                      <a16:colId xmlns:a16="http://schemas.microsoft.com/office/drawing/2014/main" val="134748051"/>
                    </a:ext>
                  </a:extLst>
                </a:gridCol>
              </a:tblGrid>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dirty="0">
                          <a:solidFill>
                            <a:schemeClr val="bg1"/>
                          </a:solidFill>
                          <a:latin typeface="Arial Narrow" panose="020B0606020202030204" pitchFamily="34" charset="0"/>
                        </a:rPr>
                        <a:t>Source</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dirty="0">
                          <a:latin typeface="+mn-lt"/>
                        </a:rPr>
                        <a:t>Grants</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a:latin typeface="+mn-lt"/>
                        </a:rPr>
                        <a:t>Venture capital</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a:latin typeface="+mn-lt"/>
                        </a:rPr>
                        <a:t>Commercial debt</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algn="ctr" defTabSz="457189" rtl="0" eaLnBrk="1" latinLnBrk="0" hangingPunct="1"/>
                      <a:r>
                        <a:rPr lang="en-US" sz="1400" b="1" kern="1200">
                          <a:solidFill>
                            <a:schemeClr val="tx1"/>
                          </a:solidFill>
                          <a:latin typeface="+mn-lt"/>
                          <a:ea typeface="+mn-ea"/>
                          <a:cs typeface="+mn-cs"/>
                        </a:rPr>
                        <a:t>Project finance</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a:latin typeface="+mn-lt"/>
                        </a:rPr>
                        <a:t>Public finance</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864149558"/>
                  </a:ext>
                </a:extLst>
              </a:tr>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bg1"/>
                          </a:solidFill>
                          <a:latin typeface="Arial Narrow" panose="020B0606020202030204" pitchFamily="34" charset="0"/>
                          <a:ea typeface="+mn-ea"/>
                          <a:cs typeface="+mn-cs"/>
                        </a:rPr>
                        <a:t>Expected Rate of Return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5"/>
                          </a:solidFill>
                          <a:latin typeface="+mn-lt"/>
                          <a:ea typeface="+mn-ea"/>
                          <a:cs typeface="+mn-cs"/>
                        </a:rPr>
                        <a:t>0%</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2"/>
                          </a:solidFill>
                          <a:latin typeface="+mn-lt"/>
                          <a:ea typeface="+mn-ea"/>
                          <a:cs typeface="+mn-cs"/>
                        </a:rPr>
                        <a:t>30%+</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bg2">
                              <a:lumMod val="75000"/>
                            </a:schemeClr>
                          </a:solidFill>
                          <a:latin typeface="+mn-lt"/>
                          <a:ea typeface="+mn-ea"/>
                          <a:cs typeface="+mn-cs"/>
                        </a:rPr>
                        <a:t>5-15%</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kern="1200">
                          <a:solidFill>
                            <a:schemeClr val="bg2">
                              <a:lumMod val="75000"/>
                            </a:schemeClr>
                          </a:solidFill>
                          <a:latin typeface="+mn-lt"/>
                          <a:ea typeface="+mn-ea"/>
                          <a:cs typeface="+mn-cs"/>
                        </a:rPr>
                        <a:t>5-15%</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5"/>
                          </a:solidFill>
                          <a:latin typeface="+mn-lt"/>
                          <a:ea typeface="+mn-ea"/>
                          <a:cs typeface="+mn-cs"/>
                        </a:rPr>
                        <a:t>~0-5%</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525345905"/>
                  </a:ext>
                </a:extLst>
              </a:tr>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bg1"/>
                          </a:solidFill>
                          <a:latin typeface="Arial Narrow" panose="020B0606020202030204" pitchFamily="34" charset="0"/>
                          <a:ea typeface="+mn-ea"/>
                          <a:cs typeface="+mn-cs"/>
                        </a:rPr>
                        <a:t>Ownership stake</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5"/>
                          </a:solidFill>
                          <a:latin typeface="+mn-lt"/>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kern="1200">
                          <a:solidFill>
                            <a:srgbClr val="C00000"/>
                          </a:solidFill>
                          <a:latin typeface="+mn-lt"/>
                          <a:ea typeface="+mn-ea"/>
                          <a:cs typeface="+mn-cs"/>
                        </a:rPr>
                        <a:t>Y</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5"/>
                          </a:solidFill>
                          <a:latin typeface="+mn-lt"/>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A4D"/>
                          </a:solidFill>
                          <a:effectLst/>
                          <a:uLnTx/>
                          <a:uFillTx/>
                          <a:latin typeface="+mn-lt"/>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kern="1200">
                          <a:solidFill>
                            <a:schemeClr val="accent5"/>
                          </a:solidFill>
                          <a:latin typeface="+mn-lt"/>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345717420"/>
                  </a:ext>
                </a:extLst>
              </a:tr>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bg1"/>
                          </a:solidFill>
                          <a:latin typeface="Arial Narrow" panose="020B0606020202030204" pitchFamily="34" charset="0"/>
                          <a:ea typeface="+mn-ea"/>
                          <a:cs typeface="+mn-cs"/>
                        </a:rPr>
                        <a:t>Complexity</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2"/>
                          </a:solidFill>
                          <a:latin typeface="+mn-lt"/>
                          <a:ea typeface="+mn-ea"/>
                          <a:cs typeface="+mn-cs"/>
                        </a:rPr>
                        <a:t>HIGH</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kern="1200">
                          <a:solidFill>
                            <a:schemeClr val="bg2">
                              <a:lumMod val="75000"/>
                            </a:schemeClr>
                          </a:solidFill>
                          <a:latin typeface="+mn-lt"/>
                          <a:ea typeface="+mn-ea"/>
                          <a:cs typeface="+mn-cs"/>
                        </a:rPr>
                        <a:t>MED</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51F24"/>
                          </a:solidFill>
                          <a:effectLst/>
                          <a:uLnTx/>
                          <a:uFillTx/>
                          <a:latin typeface="+mn-lt"/>
                          <a:ea typeface="+mn-ea"/>
                          <a:cs typeface="+mn-cs"/>
                        </a:rPr>
                        <a:t>HIGH</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51F24"/>
                          </a:solidFill>
                          <a:effectLst/>
                          <a:uLnTx/>
                          <a:uFillTx/>
                          <a:latin typeface="+mn-lt"/>
                          <a:ea typeface="+mn-ea"/>
                          <a:cs typeface="+mn-cs"/>
                        </a:rPr>
                        <a:t>HIGH</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bg2">
                              <a:lumMod val="75000"/>
                            </a:schemeClr>
                          </a:solidFill>
                          <a:latin typeface="+mn-lt"/>
                          <a:ea typeface="+mn-ea"/>
                          <a:cs typeface="+mn-cs"/>
                        </a:rPr>
                        <a:t>MED</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124653886"/>
                  </a:ext>
                </a:extLst>
              </a:tr>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bg1"/>
                          </a:solidFill>
                          <a:latin typeface="Arial Narrow" panose="020B0606020202030204" pitchFamily="34" charset="0"/>
                          <a:ea typeface="+mn-ea"/>
                          <a:cs typeface="+mn-cs"/>
                        </a:rPr>
                        <a:t>Market Stage</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tx1"/>
                          </a:solidFill>
                          <a:latin typeface="+mn-lt"/>
                          <a:ea typeface="+mn-ea"/>
                          <a:cs typeface="+mn-cs"/>
                        </a:rPr>
                        <a:t>Early</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tx1"/>
                          </a:solidFill>
                          <a:latin typeface="+mn-lt"/>
                          <a:ea typeface="+mn-ea"/>
                          <a:cs typeface="+mn-cs"/>
                        </a:rPr>
                        <a:t>Early, Growth</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tx1"/>
                          </a:solidFill>
                          <a:latin typeface="+mn-lt"/>
                          <a:ea typeface="+mn-ea"/>
                          <a:cs typeface="+mn-cs"/>
                        </a:rPr>
                        <a:t>Growth, Mature</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400" b="1" kern="1200">
                          <a:solidFill>
                            <a:schemeClr val="tx1"/>
                          </a:solidFill>
                          <a:latin typeface="+mn-lt"/>
                          <a:ea typeface="+mn-ea"/>
                          <a:cs typeface="+mn-cs"/>
                        </a:rPr>
                        <a:t>Growth, Mature</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tx1"/>
                          </a:solidFill>
                          <a:latin typeface="+mn-lt"/>
                          <a:ea typeface="+mn-ea"/>
                          <a:cs typeface="+mn-cs"/>
                        </a:rPr>
                        <a:t>All</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059687340"/>
                  </a:ext>
                </a:extLst>
              </a:tr>
            </a:tbl>
          </a:graphicData>
        </a:graphic>
      </p:graphicFrame>
      <p:sp>
        <p:nvSpPr>
          <p:cNvPr id="24" name="TextBox 23">
            <a:extLst>
              <a:ext uri="{FF2B5EF4-FFF2-40B4-BE49-F238E27FC236}">
                <a16:creationId xmlns:a16="http://schemas.microsoft.com/office/drawing/2014/main" id="{40F2011F-3172-5881-E2F0-FBA5AB2742FC}"/>
              </a:ext>
            </a:extLst>
          </p:cNvPr>
          <p:cNvSpPr txBox="1"/>
          <p:nvPr/>
        </p:nvSpPr>
        <p:spPr>
          <a:xfrm>
            <a:off x="383908" y="4759635"/>
            <a:ext cx="4572000" cy="230832"/>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Narrow"/>
                <a:ea typeface="+mn-ea"/>
                <a:cs typeface="+mn-cs"/>
              </a:rPr>
              <a:t>Adapted from:</a:t>
            </a:r>
            <a:r>
              <a:rPr kumimoji="0" lang="en-US" sz="900" b="0" i="0" u="none" strike="noStrike" kern="1200" cap="none" spc="0" normalizeH="0" baseline="0" noProof="0" dirty="0">
                <a:ln>
                  <a:noFill/>
                </a:ln>
                <a:solidFill>
                  <a:srgbClr val="000000">
                    <a:lumMod val="65000"/>
                    <a:lumOff val="35000"/>
                  </a:srgbClr>
                </a:solidFill>
                <a:effectLst/>
                <a:uLnTx/>
                <a:uFillTx/>
                <a:latin typeface="Arial Narrow"/>
                <a:ea typeface="+mn-ea"/>
                <a:cs typeface="+mn-cs"/>
              </a:rPr>
              <a:t> </a:t>
            </a:r>
            <a:r>
              <a:rPr kumimoji="0" lang="en-US" sz="900" b="0" i="0" u="none" strike="noStrike" kern="1200" cap="none" spc="0" normalizeH="0" baseline="0" noProof="0" dirty="0">
                <a:ln>
                  <a:noFill/>
                </a:ln>
                <a:solidFill>
                  <a:srgbClr val="000000">
                    <a:lumMod val="65000"/>
                    <a:lumOff val="35000"/>
                  </a:srgbClr>
                </a:solidFill>
                <a:effectLst/>
                <a:uLnTx/>
                <a:uFillTx/>
                <a:latin typeface="Arial Narrow"/>
                <a:ea typeface="+mn-ea"/>
                <a:cs typeface="+mn-cs"/>
                <a:hlinkClick r:id="rId4">
                  <a:extLst>
                    <a:ext uri="{A12FA001-AC4F-418D-AE19-62706E023703}">
                      <ahyp:hlinkClr xmlns:ahyp="http://schemas.microsoft.com/office/drawing/2018/hyperlinkcolor" val="tx"/>
                    </a:ext>
                  </a:extLst>
                </a:hlinkClick>
              </a:rPr>
              <a:t>https://climatetechvc.substack.com/p/-the-climate-capital-stack</a:t>
            </a:r>
            <a:r>
              <a:rPr kumimoji="0" lang="en-US" sz="900" b="0" i="0" u="none" strike="noStrike" kern="1200" cap="none" spc="0" normalizeH="0" baseline="0" noProof="0" dirty="0">
                <a:ln>
                  <a:noFill/>
                </a:ln>
                <a:solidFill>
                  <a:srgbClr val="000000">
                    <a:lumMod val="65000"/>
                    <a:lumOff val="35000"/>
                  </a:srgbClr>
                </a:solidFill>
                <a:effectLst/>
                <a:uLnTx/>
                <a:uFillTx/>
                <a:latin typeface="Arial Narrow"/>
                <a:ea typeface="+mn-ea"/>
                <a:cs typeface="+mn-cs"/>
              </a:rPr>
              <a:t> </a:t>
            </a:r>
          </a:p>
        </p:txBody>
      </p:sp>
      <p:graphicFrame>
        <p:nvGraphicFramePr>
          <p:cNvPr id="25" name="Table 8">
            <a:extLst>
              <a:ext uri="{FF2B5EF4-FFF2-40B4-BE49-F238E27FC236}">
                <a16:creationId xmlns:a16="http://schemas.microsoft.com/office/drawing/2014/main" id="{E9D86903-DF89-FF77-3C08-C1847F6E5824}"/>
              </a:ext>
            </a:extLst>
          </p:cNvPr>
          <p:cNvGraphicFramePr>
            <a:graphicFrameLocks noGrp="1"/>
          </p:cNvGraphicFramePr>
          <p:nvPr>
            <p:extLst>
              <p:ext uri="{D42A27DB-BD31-4B8C-83A1-F6EECF244321}">
                <p14:modId xmlns:p14="http://schemas.microsoft.com/office/powerpoint/2010/main" val="3419438640"/>
              </p:ext>
            </p:extLst>
          </p:nvPr>
        </p:nvGraphicFramePr>
        <p:xfrm>
          <a:off x="1839282" y="851175"/>
          <a:ext cx="6920810" cy="3592975"/>
        </p:xfrm>
        <a:graphic>
          <a:graphicData uri="http://schemas.openxmlformats.org/drawingml/2006/table">
            <a:tbl>
              <a:tblPr firstRow="1" bandRow="1"/>
              <a:tblGrid>
                <a:gridCol w="1568565">
                  <a:extLst>
                    <a:ext uri="{9D8B030D-6E8A-4147-A177-3AD203B41FA5}">
                      <a16:colId xmlns:a16="http://schemas.microsoft.com/office/drawing/2014/main" val="530081847"/>
                    </a:ext>
                  </a:extLst>
                </a:gridCol>
                <a:gridCol w="1338061">
                  <a:extLst>
                    <a:ext uri="{9D8B030D-6E8A-4147-A177-3AD203B41FA5}">
                      <a16:colId xmlns:a16="http://schemas.microsoft.com/office/drawing/2014/main" val="3407624469"/>
                    </a:ext>
                  </a:extLst>
                </a:gridCol>
                <a:gridCol w="1377962">
                  <a:extLst>
                    <a:ext uri="{9D8B030D-6E8A-4147-A177-3AD203B41FA5}">
                      <a16:colId xmlns:a16="http://schemas.microsoft.com/office/drawing/2014/main" val="3243147560"/>
                    </a:ext>
                  </a:extLst>
                </a:gridCol>
                <a:gridCol w="1298161">
                  <a:extLst>
                    <a:ext uri="{9D8B030D-6E8A-4147-A177-3AD203B41FA5}">
                      <a16:colId xmlns:a16="http://schemas.microsoft.com/office/drawing/2014/main" val="2111507397"/>
                    </a:ext>
                  </a:extLst>
                </a:gridCol>
                <a:gridCol w="1338061">
                  <a:extLst>
                    <a:ext uri="{9D8B030D-6E8A-4147-A177-3AD203B41FA5}">
                      <a16:colId xmlns:a16="http://schemas.microsoft.com/office/drawing/2014/main" val="134748051"/>
                    </a:ext>
                  </a:extLst>
                </a:gridCol>
              </a:tblGrid>
              <a:tr h="718595">
                <a:tc>
                  <a:txBody>
                    <a:bodyPr/>
                    <a:lstStyle/>
                    <a:p>
                      <a:pPr algn="ctr"/>
                      <a:r>
                        <a:rPr lang="en-US" sz="1400" b="1" dirty="0">
                          <a:latin typeface="Arial Narrow" panose="020B0606020202030204" pitchFamily="34" charset="0"/>
                        </a:rPr>
                        <a:t>Grants</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algn="ctr" defTabSz="457189" rtl="0" eaLnBrk="1" latinLnBrk="0" hangingPunct="1"/>
                      <a:endParaRPr lang="en-US" sz="1400" b="1" kern="1200">
                        <a:solidFill>
                          <a:schemeClr val="tx1"/>
                        </a:solidFill>
                        <a:latin typeface="+mn-lt"/>
                        <a:ea typeface="+mn-ea"/>
                        <a:cs typeface="+mn-cs"/>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64149558"/>
                  </a:ext>
                </a:extLst>
              </a:tr>
              <a:tr h="718595">
                <a:tc>
                  <a:txBody>
                    <a:bodyPr/>
                    <a:lstStyle/>
                    <a:p>
                      <a:pPr algn="ctr"/>
                      <a:r>
                        <a:rPr lang="en-US" sz="1400" b="1" kern="1200" dirty="0">
                          <a:solidFill>
                            <a:schemeClr val="accent3"/>
                          </a:solidFill>
                          <a:latin typeface="Arial Narrow" panose="020B0606020202030204" pitchFamily="34" charset="0"/>
                          <a:ea typeface="+mn-ea"/>
                          <a:cs typeface="+mn-cs"/>
                        </a:rPr>
                        <a:t>0%</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2"/>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5345905"/>
                  </a:ext>
                </a:extLst>
              </a:tr>
              <a:tr h="718595">
                <a:tc>
                  <a:txBody>
                    <a:bodyPr/>
                    <a:lstStyle/>
                    <a:p>
                      <a:pPr algn="ctr"/>
                      <a:r>
                        <a:rPr lang="en-US" sz="1400" b="1" kern="1200" dirty="0">
                          <a:solidFill>
                            <a:schemeClr val="accent3"/>
                          </a:solidFill>
                          <a:latin typeface="Arial Narrow" panose="020B0606020202030204" pitchFamily="34" charset="0"/>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rgbClr val="C00000"/>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7A4D"/>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45717420"/>
                  </a:ext>
                </a:extLst>
              </a:tr>
              <a:tr h="718595">
                <a:tc>
                  <a:txBody>
                    <a:bodyPr/>
                    <a:lstStyle/>
                    <a:p>
                      <a:pPr algn="ctr"/>
                      <a:r>
                        <a:rPr lang="en-US" sz="1400" b="1" kern="1200" dirty="0">
                          <a:solidFill>
                            <a:srgbClr val="C00000"/>
                          </a:solidFill>
                          <a:latin typeface="Arial Narrow" panose="020B0606020202030204" pitchFamily="34" charset="0"/>
                          <a:ea typeface="+mn-ea"/>
                          <a:cs typeface="+mn-cs"/>
                        </a:rPr>
                        <a:t>HIGH</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4653886"/>
                  </a:ext>
                </a:extLst>
              </a:tr>
              <a:tr h="718595">
                <a:tc>
                  <a:txBody>
                    <a:bodyPr/>
                    <a:lstStyle/>
                    <a:p>
                      <a:pPr algn="ctr"/>
                      <a:r>
                        <a:rPr lang="en-US" sz="1400" b="1" kern="1200" dirty="0">
                          <a:solidFill>
                            <a:schemeClr val="tx1"/>
                          </a:solidFill>
                          <a:latin typeface="Arial Narrow" panose="020B0606020202030204" pitchFamily="34" charset="0"/>
                          <a:ea typeface="+mn-ea"/>
                          <a:cs typeface="+mn-cs"/>
                        </a:rPr>
                        <a:t>Early</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9687340"/>
                  </a:ext>
                </a:extLst>
              </a:tr>
            </a:tbl>
          </a:graphicData>
        </a:graphic>
      </p:graphicFrame>
      <p:graphicFrame>
        <p:nvGraphicFramePr>
          <p:cNvPr id="26" name="Table 25">
            <a:extLst>
              <a:ext uri="{FF2B5EF4-FFF2-40B4-BE49-F238E27FC236}">
                <a16:creationId xmlns:a16="http://schemas.microsoft.com/office/drawing/2014/main" id="{C8F79B98-CF82-2C54-2FBC-F33A056A189D}"/>
              </a:ext>
            </a:extLst>
          </p:cNvPr>
          <p:cNvGraphicFramePr>
            <a:graphicFrameLocks noGrp="1"/>
          </p:cNvGraphicFramePr>
          <p:nvPr>
            <p:extLst>
              <p:ext uri="{D42A27DB-BD31-4B8C-83A1-F6EECF244321}">
                <p14:modId xmlns:p14="http://schemas.microsoft.com/office/powerpoint/2010/main" val="1170433278"/>
              </p:ext>
            </p:extLst>
          </p:nvPr>
        </p:nvGraphicFramePr>
        <p:xfrm>
          <a:off x="3174535" y="819684"/>
          <a:ext cx="5585556" cy="3617785"/>
        </p:xfrm>
        <a:graphic>
          <a:graphicData uri="http://schemas.openxmlformats.org/drawingml/2006/table">
            <a:tbl>
              <a:tblPr firstRow="1" bandRow="1"/>
              <a:tblGrid>
                <a:gridCol w="1396389">
                  <a:extLst>
                    <a:ext uri="{9D8B030D-6E8A-4147-A177-3AD203B41FA5}">
                      <a16:colId xmlns:a16="http://schemas.microsoft.com/office/drawing/2014/main" val="3407624469"/>
                    </a:ext>
                  </a:extLst>
                </a:gridCol>
                <a:gridCol w="1438028">
                  <a:extLst>
                    <a:ext uri="{9D8B030D-6E8A-4147-A177-3AD203B41FA5}">
                      <a16:colId xmlns:a16="http://schemas.microsoft.com/office/drawing/2014/main" val="3243147560"/>
                    </a:ext>
                  </a:extLst>
                </a:gridCol>
                <a:gridCol w="1354750">
                  <a:extLst>
                    <a:ext uri="{9D8B030D-6E8A-4147-A177-3AD203B41FA5}">
                      <a16:colId xmlns:a16="http://schemas.microsoft.com/office/drawing/2014/main" val="2111507397"/>
                    </a:ext>
                  </a:extLst>
                </a:gridCol>
                <a:gridCol w="1396389">
                  <a:extLst>
                    <a:ext uri="{9D8B030D-6E8A-4147-A177-3AD203B41FA5}">
                      <a16:colId xmlns:a16="http://schemas.microsoft.com/office/drawing/2014/main" val="134748051"/>
                    </a:ext>
                  </a:extLst>
                </a:gridCol>
              </a:tblGrid>
              <a:tr h="723557">
                <a:tc>
                  <a:txBody>
                    <a:bodyPr/>
                    <a:lstStyle/>
                    <a:p>
                      <a:pPr lvl="0" algn="ctr">
                        <a:buNone/>
                      </a:pPr>
                      <a:r>
                        <a:rPr lang="en-US" sz="1400" b="1" dirty="0">
                          <a:latin typeface="Arial Narrow"/>
                        </a:rPr>
                        <a:t>Public finance</a:t>
                      </a:r>
                      <a:endParaRPr lang="en-US" sz="1400" b="1" dirty="0">
                        <a:latin typeface="Arial Narrow" panose="020B0606020202030204" pitchFamily="34" charset="0"/>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1" dirty="0">
                          <a:latin typeface="Arial Narrow" panose="020B0606020202030204" pitchFamily="34" charset="0"/>
                        </a:rPr>
                        <a:t>Commercial debt</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algn="ctr" defTabSz="457189" rtl="0" eaLnBrk="1" latinLnBrk="0" hangingPunct="1"/>
                      <a:endParaRPr lang="en-US" sz="1400" b="1" kern="1200">
                        <a:solidFill>
                          <a:schemeClr val="tx1"/>
                        </a:solidFill>
                        <a:latin typeface="+mn-lt"/>
                        <a:ea typeface="+mn-ea"/>
                        <a:cs typeface="+mn-cs"/>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64149558"/>
                  </a:ext>
                </a:extLst>
              </a:tr>
              <a:tr h="723557">
                <a:tc>
                  <a:txBody>
                    <a:bodyPr/>
                    <a:lstStyle/>
                    <a:p>
                      <a:pPr lvl="0" algn="ctr">
                        <a:buNone/>
                      </a:pPr>
                      <a:r>
                        <a:rPr lang="en-US" sz="1400" b="1" kern="1200" dirty="0">
                          <a:solidFill>
                            <a:schemeClr val="accent3"/>
                          </a:solidFill>
                          <a:latin typeface="Arial Narrow"/>
                          <a:ea typeface="+mn-ea"/>
                          <a:cs typeface="+mn-cs"/>
                        </a:rPr>
                        <a:t>~0-5%</a:t>
                      </a:r>
                      <a:endParaRPr lang="en-US" sz="1400" b="1" kern="1200" dirty="0">
                        <a:solidFill>
                          <a:srgbClr val="C00000"/>
                        </a:solidFill>
                        <a:latin typeface="Arial Narrow" panose="020B0606020202030204" pitchFamily="34" charset="0"/>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1" kern="1200" dirty="0">
                          <a:solidFill>
                            <a:schemeClr val="accent6">
                              <a:lumMod val="75000"/>
                            </a:schemeClr>
                          </a:solidFill>
                          <a:latin typeface="Arial Narrow" panose="020B0606020202030204" pitchFamily="34" charset="0"/>
                          <a:ea typeface="+mn-ea"/>
                          <a:cs typeface="+mn-cs"/>
                        </a:rPr>
                        <a:t>5-15%</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5345905"/>
                  </a:ext>
                </a:extLst>
              </a:tr>
              <a:tr h="723557">
                <a:tc>
                  <a:txBody>
                    <a:bodyPr/>
                    <a:lstStyle/>
                    <a:p>
                      <a:pPr marL="0" marR="0" lvl="0" indent="0" algn="ctr" defTabSz="457189" rtl="0">
                        <a:lnSpc>
                          <a:spcPct val="100000"/>
                        </a:lnSpc>
                        <a:spcBef>
                          <a:spcPts val="0"/>
                        </a:spcBef>
                        <a:spcAft>
                          <a:spcPts val="0"/>
                        </a:spcAft>
                        <a:buClrTx/>
                        <a:buSzTx/>
                        <a:buFontTx/>
                        <a:buNone/>
                        <a:tabLst/>
                        <a:defRPr/>
                      </a:pPr>
                      <a:r>
                        <a:rPr lang="en-US" sz="1400" b="1" kern="1200" dirty="0">
                          <a:solidFill>
                            <a:schemeClr val="accent3"/>
                          </a:solidFill>
                          <a:latin typeface="Arial Narrow"/>
                          <a:ea typeface="+mn-ea"/>
                          <a:cs typeface="+mn-cs"/>
                        </a:rPr>
                        <a:t>N</a:t>
                      </a:r>
                      <a:endParaRPr lang="en-US" sz="1400" b="1" kern="1200" dirty="0">
                        <a:solidFill>
                          <a:srgbClr val="C00000"/>
                        </a:solidFill>
                        <a:latin typeface="Arial Narrow" panose="020B0606020202030204" pitchFamily="34" charset="0"/>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1" kern="1200" dirty="0">
                          <a:solidFill>
                            <a:schemeClr val="accent3"/>
                          </a:solidFill>
                          <a:latin typeface="Arial Narrow" panose="020B0606020202030204" pitchFamily="34" charset="0"/>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7A4D"/>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45717420"/>
                  </a:ext>
                </a:extLst>
              </a:tr>
              <a:tr h="723557">
                <a:tc>
                  <a:txBody>
                    <a:bodyPr/>
                    <a:lstStyle/>
                    <a:p>
                      <a:pPr lvl="0" algn="ctr" defTabSz="457189">
                        <a:buNone/>
                        <a:tabLst/>
                        <a:defRPr/>
                      </a:pPr>
                      <a:r>
                        <a:rPr lang="en-US" sz="1400" b="1" kern="1200" dirty="0">
                          <a:solidFill>
                            <a:schemeClr val="accent6">
                              <a:lumMod val="75000"/>
                            </a:schemeClr>
                          </a:solidFill>
                          <a:latin typeface="Arial Narrow"/>
                          <a:ea typeface="+mn-ea"/>
                          <a:cs typeface="+mn-cs"/>
                        </a:rPr>
                        <a:t>MED</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51F24"/>
                          </a:solidFill>
                          <a:effectLst/>
                          <a:uLnTx/>
                          <a:uFillTx/>
                          <a:latin typeface="Arial Narrow" panose="020B0606020202030204" pitchFamily="34" charset="0"/>
                          <a:ea typeface="+mn-ea"/>
                          <a:cs typeface="+mn-cs"/>
                        </a:rPr>
                        <a:t>HIGH</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4653886"/>
                  </a:ext>
                </a:extLst>
              </a:tr>
              <a:tr h="723557">
                <a:tc>
                  <a:txBody>
                    <a:bodyPr/>
                    <a:lstStyle/>
                    <a:p>
                      <a:pPr lvl="0" algn="ctr">
                        <a:buNone/>
                      </a:pPr>
                      <a:r>
                        <a:rPr lang="en-US" sz="1400" b="1" kern="1200" dirty="0">
                          <a:solidFill>
                            <a:schemeClr val="tx1"/>
                          </a:solidFill>
                          <a:latin typeface="Arial Narrow"/>
                          <a:ea typeface="+mn-ea"/>
                          <a:cs typeface="+mn-cs"/>
                        </a:rPr>
                        <a:t>All</a:t>
                      </a:r>
                      <a:endParaRPr lang="en-US" sz="1400" b="1" kern="1200" dirty="0">
                        <a:solidFill>
                          <a:schemeClr val="tx1"/>
                        </a:solidFill>
                        <a:latin typeface="Arial Narrow" panose="020B0606020202030204" pitchFamily="34" charset="0"/>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ctr"/>
                      <a:r>
                        <a:rPr lang="en-US" sz="1400" b="1" kern="1200" dirty="0">
                          <a:solidFill>
                            <a:schemeClr val="tx1"/>
                          </a:solidFill>
                          <a:latin typeface="Arial Narrow" panose="020B0606020202030204" pitchFamily="34" charset="0"/>
                          <a:ea typeface="+mn-ea"/>
                          <a:cs typeface="+mn-cs"/>
                        </a:rPr>
                        <a:t>Growth, Mature</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9687340"/>
                  </a:ext>
                </a:extLst>
              </a:tr>
            </a:tbl>
          </a:graphicData>
        </a:graphic>
      </p:graphicFrame>
      <p:graphicFrame>
        <p:nvGraphicFramePr>
          <p:cNvPr id="27" name="Table 26">
            <a:extLst>
              <a:ext uri="{FF2B5EF4-FFF2-40B4-BE49-F238E27FC236}">
                <a16:creationId xmlns:a16="http://schemas.microsoft.com/office/drawing/2014/main" id="{6567871E-AB7B-9FEA-1BA0-2F5413076A73}"/>
              </a:ext>
            </a:extLst>
          </p:cNvPr>
          <p:cNvGraphicFramePr>
            <a:graphicFrameLocks noGrp="1"/>
          </p:cNvGraphicFramePr>
          <p:nvPr>
            <p:extLst>
              <p:ext uri="{D42A27DB-BD31-4B8C-83A1-F6EECF244321}">
                <p14:modId xmlns:p14="http://schemas.microsoft.com/office/powerpoint/2010/main" val="362336213"/>
              </p:ext>
            </p:extLst>
          </p:nvPr>
        </p:nvGraphicFramePr>
        <p:xfrm>
          <a:off x="6216238" y="833030"/>
          <a:ext cx="2543854" cy="3590990"/>
        </p:xfrm>
        <a:graphic>
          <a:graphicData uri="http://schemas.openxmlformats.org/drawingml/2006/table">
            <a:tbl>
              <a:tblPr firstRow="1" bandRow="1"/>
              <a:tblGrid>
                <a:gridCol w="873236">
                  <a:extLst>
                    <a:ext uri="{9D8B030D-6E8A-4147-A177-3AD203B41FA5}">
                      <a16:colId xmlns:a16="http://schemas.microsoft.com/office/drawing/2014/main" val="3243147560"/>
                    </a:ext>
                  </a:extLst>
                </a:gridCol>
                <a:gridCol w="822666">
                  <a:extLst>
                    <a:ext uri="{9D8B030D-6E8A-4147-A177-3AD203B41FA5}">
                      <a16:colId xmlns:a16="http://schemas.microsoft.com/office/drawing/2014/main" val="2111507397"/>
                    </a:ext>
                  </a:extLst>
                </a:gridCol>
                <a:gridCol w="847952">
                  <a:extLst>
                    <a:ext uri="{9D8B030D-6E8A-4147-A177-3AD203B41FA5}">
                      <a16:colId xmlns:a16="http://schemas.microsoft.com/office/drawing/2014/main" val="134748051"/>
                    </a:ext>
                  </a:extLst>
                </a:gridCol>
              </a:tblGrid>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algn="ctr" defTabSz="457189" rtl="0" eaLnBrk="1" latinLnBrk="0" hangingPunct="1"/>
                      <a:endParaRPr lang="en-US" sz="1400" b="1" kern="1200">
                        <a:solidFill>
                          <a:schemeClr val="tx1"/>
                        </a:solidFill>
                        <a:latin typeface="+mn-lt"/>
                        <a:ea typeface="+mn-ea"/>
                        <a:cs typeface="+mn-cs"/>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64149558"/>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dirty="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5345905"/>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7A4D"/>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45717420"/>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4653886"/>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9687340"/>
                  </a:ext>
                </a:extLst>
              </a:tr>
            </a:tbl>
          </a:graphicData>
        </a:graphic>
      </p:graphicFrame>
      <p:graphicFrame>
        <p:nvGraphicFramePr>
          <p:cNvPr id="28" name="Table 27">
            <a:extLst>
              <a:ext uri="{FF2B5EF4-FFF2-40B4-BE49-F238E27FC236}">
                <a16:creationId xmlns:a16="http://schemas.microsoft.com/office/drawing/2014/main" id="{43285F4B-AD42-4F19-8775-194A8D526913}"/>
              </a:ext>
            </a:extLst>
          </p:cNvPr>
          <p:cNvGraphicFramePr>
            <a:graphicFrameLocks noGrp="1"/>
          </p:cNvGraphicFramePr>
          <p:nvPr/>
        </p:nvGraphicFramePr>
        <p:xfrm>
          <a:off x="6411697" y="833030"/>
          <a:ext cx="2348396" cy="3590990"/>
        </p:xfrm>
        <a:graphic>
          <a:graphicData uri="http://schemas.openxmlformats.org/drawingml/2006/table">
            <a:tbl>
              <a:tblPr firstRow="1" bandRow="1"/>
              <a:tblGrid>
                <a:gridCol w="1156426">
                  <a:extLst>
                    <a:ext uri="{9D8B030D-6E8A-4147-A177-3AD203B41FA5}">
                      <a16:colId xmlns:a16="http://schemas.microsoft.com/office/drawing/2014/main" val="2111507397"/>
                    </a:ext>
                  </a:extLst>
                </a:gridCol>
                <a:gridCol w="1191970">
                  <a:extLst>
                    <a:ext uri="{9D8B030D-6E8A-4147-A177-3AD203B41FA5}">
                      <a16:colId xmlns:a16="http://schemas.microsoft.com/office/drawing/2014/main" val="134748051"/>
                    </a:ext>
                  </a:extLst>
                </a:gridCol>
              </a:tblGrid>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algn="ctr" defTabSz="457189" rtl="0" eaLnBrk="1" latinLnBrk="0" hangingPunct="1"/>
                      <a:endParaRPr lang="en-US" sz="1400" b="1" kern="1200">
                        <a:solidFill>
                          <a:schemeClr val="tx1"/>
                        </a:solidFill>
                        <a:latin typeface="+mn-lt"/>
                        <a:ea typeface="+mn-ea"/>
                        <a:cs typeface="+mn-cs"/>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64149558"/>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5345905"/>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7A4D"/>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45717420"/>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4653886"/>
                  </a:ext>
                </a:extLst>
              </a:tr>
              <a:tr h="718198">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9687340"/>
                  </a:ext>
                </a:extLst>
              </a:tr>
            </a:tbl>
          </a:graphicData>
        </a:graphic>
      </p:graphicFrame>
      <p:graphicFrame>
        <p:nvGraphicFramePr>
          <p:cNvPr id="29" name="Table 28">
            <a:extLst>
              <a:ext uri="{FF2B5EF4-FFF2-40B4-BE49-F238E27FC236}">
                <a16:creationId xmlns:a16="http://schemas.microsoft.com/office/drawing/2014/main" id="{CECBF980-10F6-50A6-2D53-1D1CE4F3E38E}"/>
              </a:ext>
            </a:extLst>
          </p:cNvPr>
          <p:cNvGraphicFramePr>
            <a:graphicFrameLocks noGrp="1"/>
          </p:cNvGraphicFramePr>
          <p:nvPr/>
        </p:nvGraphicFramePr>
        <p:xfrm>
          <a:off x="7585811" y="839008"/>
          <a:ext cx="1191970" cy="3598995"/>
        </p:xfrm>
        <a:graphic>
          <a:graphicData uri="http://schemas.openxmlformats.org/drawingml/2006/table">
            <a:tbl>
              <a:tblPr firstRow="1" bandRow="1"/>
              <a:tblGrid>
                <a:gridCol w="1191970">
                  <a:extLst>
                    <a:ext uri="{9D8B030D-6E8A-4147-A177-3AD203B41FA5}">
                      <a16:colId xmlns:a16="http://schemas.microsoft.com/office/drawing/2014/main" val="134748051"/>
                    </a:ext>
                  </a:extLst>
                </a:gridCol>
              </a:tblGrid>
              <a:tr h="71979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64149558"/>
                  </a:ext>
                </a:extLst>
              </a:tr>
              <a:tr h="71979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5345905"/>
                  </a:ext>
                </a:extLst>
              </a:tr>
              <a:tr h="71979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45717420"/>
                  </a:ext>
                </a:extLst>
              </a:tr>
              <a:tr h="71979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4653886"/>
                  </a:ext>
                </a:extLst>
              </a:tr>
              <a:tr h="71979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9687340"/>
                  </a:ext>
                </a:extLst>
              </a:tr>
            </a:tbl>
          </a:graphicData>
        </a:graphic>
      </p:graphicFrame>
    </p:spTree>
    <p:extLst>
      <p:ext uri="{BB962C8B-B14F-4D97-AF65-F5344CB8AC3E}">
        <p14:creationId xmlns:p14="http://schemas.microsoft.com/office/powerpoint/2010/main" val="1607750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183657"/>
            <a:ext cx="8686800" cy="538901"/>
          </a:xfrm>
        </p:spPr>
        <p:txBody>
          <a:bodyPr>
            <a:normAutofit fontScale="90000"/>
          </a:bodyPr>
          <a:lstStyle/>
          <a:p>
            <a:r>
              <a:rPr lang="en-US" sz="4400" cap="none" dirty="0"/>
              <a:t>Expected return varies by capital source</a:t>
            </a:r>
            <a:endParaRPr lang="en-US" cap="none"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graphicFrame>
        <p:nvGraphicFramePr>
          <p:cNvPr id="13" name="Table 8">
            <a:extLst>
              <a:ext uri="{FF2B5EF4-FFF2-40B4-BE49-F238E27FC236}">
                <a16:creationId xmlns:a16="http://schemas.microsoft.com/office/drawing/2014/main" id="{D09ED548-E1EE-4E96-6EB3-4A69780F28E7}"/>
              </a:ext>
            </a:extLst>
          </p:cNvPr>
          <p:cNvGraphicFramePr>
            <a:graphicFrameLocks noGrp="1"/>
          </p:cNvGraphicFramePr>
          <p:nvPr>
            <p:extLst>
              <p:ext uri="{D42A27DB-BD31-4B8C-83A1-F6EECF244321}">
                <p14:modId xmlns:p14="http://schemas.microsoft.com/office/powerpoint/2010/main" val="3667520155"/>
              </p:ext>
            </p:extLst>
          </p:nvPr>
        </p:nvGraphicFramePr>
        <p:xfrm>
          <a:off x="416304" y="837828"/>
          <a:ext cx="8343788" cy="3586325"/>
        </p:xfrm>
        <a:graphic>
          <a:graphicData uri="http://schemas.openxmlformats.org/drawingml/2006/table">
            <a:tbl>
              <a:tblPr firstRow="1" bandRow="1"/>
              <a:tblGrid>
                <a:gridCol w="1431738">
                  <a:extLst>
                    <a:ext uri="{9D8B030D-6E8A-4147-A177-3AD203B41FA5}">
                      <a16:colId xmlns:a16="http://schemas.microsoft.com/office/drawing/2014/main" val="2565567173"/>
                    </a:ext>
                  </a:extLst>
                </a:gridCol>
                <a:gridCol w="1382410">
                  <a:extLst>
                    <a:ext uri="{9D8B030D-6E8A-4147-A177-3AD203B41FA5}">
                      <a16:colId xmlns:a16="http://schemas.microsoft.com/office/drawing/2014/main" val="2441311942"/>
                    </a:ext>
                  </a:extLst>
                </a:gridCol>
                <a:gridCol w="1382410">
                  <a:extLst>
                    <a:ext uri="{9D8B030D-6E8A-4147-A177-3AD203B41FA5}">
                      <a16:colId xmlns:a16="http://schemas.microsoft.com/office/drawing/2014/main" val="3407624469"/>
                    </a:ext>
                  </a:extLst>
                </a:gridCol>
                <a:gridCol w="1382410">
                  <a:extLst>
                    <a:ext uri="{9D8B030D-6E8A-4147-A177-3AD203B41FA5}">
                      <a16:colId xmlns:a16="http://schemas.microsoft.com/office/drawing/2014/main" val="3243147560"/>
                    </a:ext>
                  </a:extLst>
                </a:gridCol>
                <a:gridCol w="1382410">
                  <a:extLst>
                    <a:ext uri="{9D8B030D-6E8A-4147-A177-3AD203B41FA5}">
                      <a16:colId xmlns:a16="http://schemas.microsoft.com/office/drawing/2014/main" val="2111507397"/>
                    </a:ext>
                  </a:extLst>
                </a:gridCol>
                <a:gridCol w="1382410">
                  <a:extLst>
                    <a:ext uri="{9D8B030D-6E8A-4147-A177-3AD203B41FA5}">
                      <a16:colId xmlns:a16="http://schemas.microsoft.com/office/drawing/2014/main" val="134748051"/>
                    </a:ext>
                  </a:extLst>
                </a:gridCol>
              </a:tblGrid>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dirty="0">
                          <a:solidFill>
                            <a:schemeClr val="bg1"/>
                          </a:solidFill>
                          <a:latin typeface="Arial Narrow" panose="020B0606020202030204" pitchFamily="34" charset="0"/>
                        </a:rPr>
                        <a:t>Source</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dirty="0">
                          <a:latin typeface="+mn-lt"/>
                        </a:rPr>
                        <a:t>Grants</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a:latin typeface="+mn-lt"/>
                        </a:rPr>
                        <a:t>Venture capital</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a:latin typeface="+mn-lt"/>
                        </a:rPr>
                        <a:t>Commercial debt</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algn="ctr" defTabSz="457189" rtl="0" eaLnBrk="1" latinLnBrk="0" hangingPunct="1"/>
                      <a:r>
                        <a:rPr lang="en-US" sz="1400" b="1" kern="1200">
                          <a:solidFill>
                            <a:schemeClr val="tx1"/>
                          </a:solidFill>
                          <a:latin typeface="+mn-lt"/>
                          <a:ea typeface="+mn-ea"/>
                          <a:cs typeface="+mn-cs"/>
                        </a:rPr>
                        <a:t>Project finance</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a:latin typeface="+mn-lt"/>
                        </a:rPr>
                        <a:t>Public finance</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864149558"/>
                  </a:ext>
                </a:extLst>
              </a:tr>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bg1"/>
                          </a:solidFill>
                          <a:latin typeface="Arial Narrow" panose="020B0606020202030204" pitchFamily="34" charset="0"/>
                          <a:ea typeface="+mn-ea"/>
                          <a:cs typeface="+mn-cs"/>
                        </a:rPr>
                        <a:t>Expected Rate of Return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5"/>
                          </a:solidFill>
                          <a:latin typeface="+mn-lt"/>
                          <a:ea typeface="+mn-ea"/>
                          <a:cs typeface="+mn-cs"/>
                        </a:rPr>
                        <a:t>0%</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2"/>
                          </a:solidFill>
                          <a:latin typeface="+mn-lt"/>
                          <a:ea typeface="+mn-ea"/>
                          <a:cs typeface="+mn-cs"/>
                        </a:rPr>
                        <a:t>30%+</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bg2">
                              <a:lumMod val="75000"/>
                            </a:schemeClr>
                          </a:solidFill>
                          <a:latin typeface="+mn-lt"/>
                          <a:ea typeface="+mn-ea"/>
                          <a:cs typeface="+mn-cs"/>
                        </a:rPr>
                        <a:t>5-15%</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kern="1200">
                          <a:solidFill>
                            <a:schemeClr val="bg2">
                              <a:lumMod val="75000"/>
                            </a:schemeClr>
                          </a:solidFill>
                          <a:latin typeface="+mn-lt"/>
                          <a:ea typeface="+mn-ea"/>
                          <a:cs typeface="+mn-cs"/>
                        </a:rPr>
                        <a:t>5-15%</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5"/>
                          </a:solidFill>
                          <a:latin typeface="+mn-lt"/>
                          <a:ea typeface="+mn-ea"/>
                          <a:cs typeface="+mn-cs"/>
                        </a:rPr>
                        <a:t>~0-5%</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525345905"/>
                  </a:ext>
                </a:extLst>
              </a:tr>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bg1"/>
                          </a:solidFill>
                          <a:latin typeface="Arial Narrow" panose="020B0606020202030204" pitchFamily="34" charset="0"/>
                          <a:ea typeface="+mn-ea"/>
                          <a:cs typeface="+mn-cs"/>
                        </a:rPr>
                        <a:t>Ownership stake</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5"/>
                          </a:solidFill>
                          <a:latin typeface="+mn-lt"/>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kern="1200">
                          <a:solidFill>
                            <a:srgbClr val="C00000"/>
                          </a:solidFill>
                          <a:latin typeface="+mn-lt"/>
                          <a:ea typeface="+mn-ea"/>
                          <a:cs typeface="+mn-cs"/>
                        </a:rPr>
                        <a:t>Y</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5"/>
                          </a:solidFill>
                          <a:latin typeface="+mn-lt"/>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A4D"/>
                          </a:solidFill>
                          <a:effectLst/>
                          <a:uLnTx/>
                          <a:uFillTx/>
                          <a:latin typeface="+mn-lt"/>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kern="1200">
                          <a:solidFill>
                            <a:schemeClr val="accent5"/>
                          </a:solidFill>
                          <a:latin typeface="+mn-lt"/>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345717420"/>
                  </a:ext>
                </a:extLst>
              </a:tr>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bg1"/>
                          </a:solidFill>
                          <a:latin typeface="Arial Narrow" panose="020B0606020202030204" pitchFamily="34" charset="0"/>
                          <a:ea typeface="+mn-ea"/>
                          <a:cs typeface="+mn-cs"/>
                        </a:rPr>
                        <a:t>Complexity</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2"/>
                          </a:solidFill>
                          <a:latin typeface="+mn-lt"/>
                          <a:ea typeface="+mn-ea"/>
                          <a:cs typeface="+mn-cs"/>
                        </a:rPr>
                        <a:t>HIGH</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kern="1200">
                          <a:solidFill>
                            <a:schemeClr val="bg2">
                              <a:lumMod val="75000"/>
                            </a:schemeClr>
                          </a:solidFill>
                          <a:latin typeface="+mn-lt"/>
                          <a:ea typeface="+mn-ea"/>
                          <a:cs typeface="+mn-cs"/>
                        </a:rPr>
                        <a:t>MED</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51F24"/>
                          </a:solidFill>
                          <a:effectLst/>
                          <a:uLnTx/>
                          <a:uFillTx/>
                          <a:latin typeface="+mn-lt"/>
                          <a:ea typeface="+mn-ea"/>
                          <a:cs typeface="+mn-cs"/>
                        </a:rPr>
                        <a:t>HIGH</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51F24"/>
                          </a:solidFill>
                          <a:effectLst/>
                          <a:uLnTx/>
                          <a:uFillTx/>
                          <a:latin typeface="+mn-lt"/>
                          <a:ea typeface="+mn-ea"/>
                          <a:cs typeface="+mn-cs"/>
                        </a:rPr>
                        <a:t>HIGH</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bg2">
                              <a:lumMod val="75000"/>
                            </a:schemeClr>
                          </a:solidFill>
                          <a:latin typeface="+mn-lt"/>
                          <a:ea typeface="+mn-ea"/>
                          <a:cs typeface="+mn-cs"/>
                        </a:rPr>
                        <a:t>MED</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124653886"/>
                  </a:ext>
                </a:extLst>
              </a:tr>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bg1"/>
                          </a:solidFill>
                          <a:latin typeface="Arial Narrow" panose="020B0606020202030204" pitchFamily="34" charset="0"/>
                          <a:ea typeface="+mn-ea"/>
                          <a:cs typeface="+mn-cs"/>
                        </a:rPr>
                        <a:t>Market Stage</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tx1"/>
                          </a:solidFill>
                          <a:latin typeface="+mn-lt"/>
                          <a:ea typeface="+mn-ea"/>
                          <a:cs typeface="+mn-cs"/>
                        </a:rPr>
                        <a:t>Early</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tx1"/>
                          </a:solidFill>
                          <a:latin typeface="+mn-lt"/>
                          <a:ea typeface="+mn-ea"/>
                          <a:cs typeface="+mn-cs"/>
                        </a:rPr>
                        <a:t>Early, Growth</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tx1"/>
                          </a:solidFill>
                          <a:latin typeface="+mn-lt"/>
                          <a:ea typeface="+mn-ea"/>
                          <a:cs typeface="+mn-cs"/>
                        </a:rPr>
                        <a:t>Growth, Mature</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400" b="1" kern="1200">
                          <a:solidFill>
                            <a:schemeClr val="tx1"/>
                          </a:solidFill>
                          <a:latin typeface="+mn-lt"/>
                          <a:ea typeface="+mn-ea"/>
                          <a:cs typeface="+mn-cs"/>
                        </a:rPr>
                        <a:t>Growth, Mature</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tx1"/>
                          </a:solidFill>
                          <a:latin typeface="+mn-lt"/>
                          <a:ea typeface="+mn-ea"/>
                          <a:cs typeface="+mn-cs"/>
                        </a:rPr>
                        <a:t>All</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059687340"/>
                  </a:ext>
                </a:extLst>
              </a:tr>
            </a:tbl>
          </a:graphicData>
        </a:graphic>
      </p:graphicFrame>
      <p:sp>
        <p:nvSpPr>
          <p:cNvPr id="24" name="TextBox 23">
            <a:extLst>
              <a:ext uri="{FF2B5EF4-FFF2-40B4-BE49-F238E27FC236}">
                <a16:creationId xmlns:a16="http://schemas.microsoft.com/office/drawing/2014/main" id="{40F2011F-3172-5881-E2F0-FBA5AB2742FC}"/>
              </a:ext>
            </a:extLst>
          </p:cNvPr>
          <p:cNvSpPr txBox="1"/>
          <p:nvPr/>
        </p:nvSpPr>
        <p:spPr>
          <a:xfrm>
            <a:off x="383908" y="4759635"/>
            <a:ext cx="4572000" cy="230832"/>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Narrow"/>
                <a:ea typeface="+mn-ea"/>
                <a:cs typeface="+mn-cs"/>
              </a:rPr>
              <a:t>Adapted from:</a:t>
            </a:r>
            <a:r>
              <a:rPr kumimoji="0" lang="en-US" sz="900" b="0" i="0" u="none" strike="noStrike" kern="1200" cap="none" spc="0" normalizeH="0" baseline="0" noProof="0" dirty="0">
                <a:ln>
                  <a:noFill/>
                </a:ln>
                <a:solidFill>
                  <a:srgbClr val="000000">
                    <a:lumMod val="65000"/>
                    <a:lumOff val="35000"/>
                  </a:srgbClr>
                </a:solidFill>
                <a:effectLst/>
                <a:uLnTx/>
                <a:uFillTx/>
                <a:latin typeface="Arial Narrow"/>
                <a:ea typeface="+mn-ea"/>
                <a:cs typeface="+mn-cs"/>
              </a:rPr>
              <a:t> </a:t>
            </a:r>
            <a:r>
              <a:rPr kumimoji="0" lang="en-US" sz="900" b="0" i="0" u="none" strike="noStrike" kern="1200" cap="none" spc="0" normalizeH="0" baseline="0" noProof="0" dirty="0">
                <a:ln>
                  <a:noFill/>
                </a:ln>
                <a:solidFill>
                  <a:srgbClr val="000000">
                    <a:lumMod val="65000"/>
                    <a:lumOff val="35000"/>
                  </a:srgbClr>
                </a:solidFill>
                <a:effectLst/>
                <a:uLnTx/>
                <a:uFillTx/>
                <a:latin typeface="Arial Narrow"/>
                <a:ea typeface="+mn-ea"/>
                <a:cs typeface="+mn-cs"/>
                <a:hlinkClick r:id="rId4">
                  <a:extLst>
                    <a:ext uri="{A12FA001-AC4F-418D-AE19-62706E023703}">
                      <ahyp:hlinkClr xmlns:ahyp="http://schemas.microsoft.com/office/drawing/2018/hyperlinkcolor" val="tx"/>
                    </a:ext>
                  </a:extLst>
                </a:hlinkClick>
              </a:rPr>
              <a:t>https://climatetechvc.substack.com/p/-the-climate-capital-stack</a:t>
            </a:r>
            <a:r>
              <a:rPr kumimoji="0" lang="en-US" sz="900" b="0" i="0" u="none" strike="noStrike" kern="1200" cap="none" spc="0" normalizeH="0" baseline="0" noProof="0" dirty="0">
                <a:ln>
                  <a:noFill/>
                </a:ln>
                <a:solidFill>
                  <a:srgbClr val="000000">
                    <a:lumMod val="65000"/>
                    <a:lumOff val="35000"/>
                  </a:srgbClr>
                </a:solidFill>
                <a:effectLst/>
                <a:uLnTx/>
                <a:uFillTx/>
                <a:latin typeface="Arial Narrow"/>
                <a:ea typeface="+mn-ea"/>
                <a:cs typeface="+mn-cs"/>
              </a:rPr>
              <a:t> </a:t>
            </a:r>
          </a:p>
        </p:txBody>
      </p:sp>
      <p:graphicFrame>
        <p:nvGraphicFramePr>
          <p:cNvPr id="25" name="Table 8">
            <a:extLst>
              <a:ext uri="{FF2B5EF4-FFF2-40B4-BE49-F238E27FC236}">
                <a16:creationId xmlns:a16="http://schemas.microsoft.com/office/drawing/2014/main" id="{E9D86903-DF89-FF77-3C08-C1847F6E5824}"/>
              </a:ext>
            </a:extLst>
          </p:cNvPr>
          <p:cNvGraphicFramePr>
            <a:graphicFrameLocks noGrp="1"/>
          </p:cNvGraphicFramePr>
          <p:nvPr/>
        </p:nvGraphicFramePr>
        <p:xfrm>
          <a:off x="1839282" y="851175"/>
          <a:ext cx="6920810" cy="3592975"/>
        </p:xfrm>
        <a:graphic>
          <a:graphicData uri="http://schemas.openxmlformats.org/drawingml/2006/table">
            <a:tbl>
              <a:tblPr firstRow="1" bandRow="1"/>
              <a:tblGrid>
                <a:gridCol w="1568565">
                  <a:extLst>
                    <a:ext uri="{9D8B030D-6E8A-4147-A177-3AD203B41FA5}">
                      <a16:colId xmlns:a16="http://schemas.microsoft.com/office/drawing/2014/main" val="530081847"/>
                    </a:ext>
                  </a:extLst>
                </a:gridCol>
                <a:gridCol w="1338061">
                  <a:extLst>
                    <a:ext uri="{9D8B030D-6E8A-4147-A177-3AD203B41FA5}">
                      <a16:colId xmlns:a16="http://schemas.microsoft.com/office/drawing/2014/main" val="3407624469"/>
                    </a:ext>
                  </a:extLst>
                </a:gridCol>
                <a:gridCol w="1377962">
                  <a:extLst>
                    <a:ext uri="{9D8B030D-6E8A-4147-A177-3AD203B41FA5}">
                      <a16:colId xmlns:a16="http://schemas.microsoft.com/office/drawing/2014/main" val="3243147560"/>
                    </a:ext>
                  </a:extLst>
                </a:gridCol>
                <a:gridCol w="1298161">
                  <a:extLst>
                    <a:ext uri="{9D8B030D-6E8A-4147-A177-3AD203B41FA5}">
                      <a16:colId xmlns:a16="http://schemas.microsoft.com/office/drawing/2014/main" val="2111507397"/>
                    </a:ext>
                  </a:extLst>
                </a:gridCol>
                <a:gridCol w="1338061">
                  <a:extLst>
                    <a:ext uri="{9D8B030D-6E8A-4147-A177-3AD203B41FA5}">
                      <a16:colId xmlns:a16="http://schemas.microsoft.com/office/drawing/2014/main" val="134748051"/>
                    </a:ext>
                  </a:extLst>
                </a:gridCol>
              </a:tblGrid>
              <a:tr h="718595">
                <a:tc>
                  <a:txBody>
                    <a:bodyPr/>
                    <a:lstStyle/>
                    <a:p>
                      <a:pPr algn="ctr"/>
                      <a:r>
                        <a:rPr lang="en-US" sz="1400" b="1" dirty="0">
                          <a:latin typeface="Arial Narrow" panose="020B0606020202030204" pitchFamily="34" charset="0"/>
                        </a:rPr>
                        <a:t>Grants</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algn="ctr" defTabSz="457189" rtl="0" eaLnBrk="1" latinLnBrk="0" hangingPunct="1"/>
                      <a:endParaRPr lang="en-US" sz="1400" b="1" kern="1200">
                        <a:solidFill>
                          <a:schemeClr val="tx1"/>
                        </a:solidFill>
                        <a:latin typeface="+mn-lt"/>
                        <a:ea typeface="+mn-ea"/>
                        <a:cs typeface="+mn-cs"/>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64149558"/>
                  </a:ext>
                </a:extLst>
              </a:tr>
              <a:tr h="718595">
                <a:tc>
                  <a:txBody>
                    <a:bodyPr/>
                    <a:lstStyle/>
                    <a:p>
                      <a:pPr algn="ctr"/>
                      <a:r>
                        <a:rPr lang="en-US" sz="1400" b="1" kern="1200" dirty="0">
                          <a:solidFill>
                            <a:schemeClr val="accent3"/>
                          </a:solidFill>
                          <a:latin typeface="Arial Narrow" panose="020B0606020202030204" pitchFamily="34" charset="0"/>
                          <a:ea typeface="+mn-ea"/>
                          <a:cs typeface="+mn-cs"/>
                        </a:rPr>
                        <a:t>0%</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2"/>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5345905"/>
                  </a:ext>
                </a:extLst>
              </a:tr>
              <a:tr h="718595">
                <a:tc>
                  <a:txBody>
                    <a:bodyPr/>
                    <a:lstStyle/>
                    <a:p>
                      <a:pPr algn="ctr"/>
                      <a:r>
                        <a:rPr lang="en-US" sz="1400" b="1" kern="1200" dirty="0">
                          <a:solidFill>
                            <a:schemeClr val="accent3"/>
                          </a:solidFill>
                          <a:latin typeface="Arial Narrow" panose="020B0606020202030204" pitchFamily="34" charset="0"/>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rgbClr val="C00000"/>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7A4D"/>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45717420"/>
                  </a:ext>
                </a:extLst>
              </a:tr>
              <a:tr h="718595">
                <a:tc>
                  <a:txBody>
                    <a:bodyPr/>
                    <a:lstStyle/>
                    <a:p>
                      <a:pPr algn="ctr"/>
                      <a:r>
                        <a:rPr lang="en-US" sz="1400" b="1" kern="1200" dirty="0">
                          <a:solidFill>
                            <a:srgbClr val="C00000"/>
                          </a:solidFill>
                          <a:latin typeface="Arial Narrow" panose="020B0606020202030204" pitchFamily="34" charset="0"/>
                          <a:ea typeface="+mn-ea"/>
                          <a:cs typeface="+mn-cs"/>
                        </a:rPr>
                        <a:t>HIGH</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4653886"/>
                  </a:ext>
                </a:extLst>
              </a:tr>
              <a:tr h="718595">
                <a:tc>
                  <a:txBody>
                    <a:bodyPr/>
                    <a:lstStyle/>
                    <a:p>
                      <a:pPr algn="ctr"/>
                      <a:r>
                        <a:rPr lang="en-US" sz="1400" b="1" kern="1200" dirty="0">
                          <a:solidFill>
                            <a:schemeClr val="tx1"/>
                          </a:solidFill>
                          <a:latin typeface="Arial Narrow" panose="020B0606020202030204" pitchFamily="34" charset="0"/>
                          <a:ea typeface="+mn-ea"/>
                          <a:cs typeface="+mn-cs"/>
                        </a:rPr>
                        <a:t>Early</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9687340"/>
                  </a:ext>
                </a:extLst>
              </a:tr>
            </a:tbl>
          </a:graphicData>
        </a:graphic>
      </p:graphicFrame>
      <p:graphicFrame>
        <p:nvGraphicFramePr>
          <p:cNvPr id="26" name="Table 25">
            <a:extLst>
              <a:ext uri="{FF2B5EF4-FFF2-40B4-BE49-F238E27FC236}">
                <a16:creationId xmlns:a16="http://schemas.microsoft.com/office/drawing/2014/main" id="{C8F79B98-CF82-2C54-2FBC-F33A056A189D}"/>
              </a:ext>
            </a:extLst>
          </p:cNvPr>
          <p:cNvGraphicFramePr>
            <a:graphicFrameLocks noGrp="1"/>
          </p:cNvGraphicFramePr>
          <p:nvPr>
            <p:extLst>
              <p:ext uri="{D42A27DB-BD31-4B8C-83A1-F6EECF244321}">
                <p14:modId xmlns:p14="http://schemas.microsoft.com/office/powerpoint/2010/main" val="1540614366"/>
              </p:ext>
            </p:extLst>
          </p:nvPr>
        </p:nvGraphicFramePr>
        <p:xfrm>
          <a:off x="3174535" y="819684"/>
          <a:ext cx="5585556" cy="3617785"/>
        </p:xfrm>
        <a:graphic>
          <a:graphicData uri="http://schemas.openxmlformats.org/drawingml/2006/table">
            <a:tbl>
              <a:tblPr firstRow="1" bandRow="1"/>
              <a:tblGrid>
                <a:gridCol w="1396389">
                  <a:extLst>
                    <a:ext uri="{9D8B030D-6E8A-4147-A177-3AD203B41FA5}">
                      <a16:colId xmlns:a16="http://schemas.microsoft.com/office/drawing/2014/main" val="3407624469"/>
                    </a:ext>
                  </a:extLst>
                </a:gridCol>
                <a:gridCol w="1438028">
                  <a:extLst>
                    <a:ext uri="{9D8B030D-6E8A-4147-A177-3AD203B41FA5}">
                      <a16:colId xmlns:a16="http://schemas.microsoft.com/office/drawing/2014/main" val="3243147560"/>
                    </a:ext>
                  </a:extLst>
                </a:gridCol>
                <a:gridCol w="1354750">
                  <a:extLst>
                    <a:ext uri="{9D8B030D-6E8A-4147-A177-3AD203B41FA5}">
                      <a16:colId xmlns:a16="http://schemas.microsoft.com/office/drawing/2014/main" val="2111507397"/>
                    </a:ext>
                  </a:extLst>
                </a:gridCol>
                <a:gridCol w="1396389">
                  <a:extLst>
                    <a:ext uri="{9D8B030D-6E8A-4147-A177-3AD203B41FA5}">
                      <a16:colId xmlns:a16="http://schemas.microsoft.com/office/drawing/2014/main" val="134748051"/>
                    </a:ext>
                  </a:extLst>
                </a:gridCol>
              </a:tblGrid>
              <a:tr h="723557">
                <a:tc>
                  <a:txBody>
                    <a:bodyPr/>
                    <a:lstStyle/>
                    <a:p>
                      <a:pPr lvl="0" algn="ctr">
                        <a:buNone/>
                      </a:pPr>
                      <a:r>
                        <a:rPr lang="en-US" sz="1400" b="1" dirty="0">
                          <a:latin typeface="Arial Narrow"/>
                        </a:rPr>
                        <a:t>Public finance</a:t>
                      </a:r>
                      <a:endParaRPr lang="en-US" sz="1400" b="1" dirty="0">
                        <a:latin typeface="Arial Narrow" panose="020B0606020202030204" pitchFamily="34" charset="0"/>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1" dirty="0">
                          <a:latin typeface="Arial Narrow" panose="020B0606020202030204" pitchFamily="34" charset="0"/>
                        </a:rPr>
                        <a:t>Commercial debt</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457189" rtl="0" eaLnBrk="1" latinLnBrk="0" hangingPunct="1"/>
                      <a:r>
                        <a:rPr lang="en-US" sz="1400" b="1" kern="1200" dirty="0">
                          <a:solidFill>
                            <a:schemeClr val="tx1"/>
                          </a:solidFill>
                          <a:latin typeface="Arial Narrow" panose="020B0606020202030204" pitchFamily="34" charset="0"/>
                          <a:ea typeface="+mn-ea"/>
                          <a:cs typeface="+mn-cs"/>
                        </a:rPr>
                        <a:t>Project finance</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dirty="0">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64149558"/>
                  </a:ext>
                </a:extLst>
              </a:tr>
              <a:tr h="723557">
                <a:tc>
                  <a:txBody>
                    <a:bodyPr/>
                    <a:lstStyle/>
                    <a:p>
                      <a:pPr lvl="0" algn="ctr">
                        <a:buNone/>
                      </a:pPr>
                      <a:r>
                        <a:rPr lang="en-US" sz="1400" b="1" kern="1200" dirty="0">
                          <a:solidFill>
                            <a:schemeClr val="accent3"/>
                          </a:solidFill>
                          <a:latin typeface="Arial Narrow"/>
                          <a:ea typeface="+mn-ea"/>
                          <a:cs typeface="+mn-cs"/>
                        </a:rPr>
                        <a:t>~0-5%</a:t>
                      </a:r>
                      <a:endParaRPr lang="en-US" sz="1400" b="1" kern="1200" dirty="0">
                        <a:solidFill>
                          <a:srgbClr val="C00000"/>
                        </a:solidFill>
                        <a:latin typeface="Arial Narrow" panose="020B0606020202030204" pitchFamily="34" charset="0"/>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1" kern="1200" dirty="0">
                          <a:solidFill>
                            <a:schemeClr val="accent6">
                              <a:lumMod val="75000"/>
                            </a:schemeClr>
                          </a:solidFill>
                          <a:latin typeface="Arial Narrow" panose="020B0606020202030204" pitchFamily="34" charset="0"/>
                          <a:ea typeface="+mn-ea"/>
                          <a:cs typeface="+mn-cs"/>
                        </a:rPr>
                        <a:t>5-15%</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kern="1200" dirty="0">
                          <a:solidFill>
                            <a:schemeClr val="bg2">
                              <a:lumMod val="75000"/>
                            </a:schemeClr>
                          </a:solidFill>
                          <a:latin typeface="Arial Narrow" panose="020B0606020202030204" pitchFamily="34" charset="0"/>
                          <a:ea typeface="+mn-ea"/>
                          <a:cs typeface="+mn-cs"/>
                        </a:rPr>
                        <a:t>5-15%</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5345905"/>
                  </a:ext>
                </a:extLst>
              </a:tr>
              <a:tr h="723557">
                <a:tc>
                  <a:txBody>
                    <a:bodyPr/>
                    <a:lstStyle/>
                    <a:p>
                      <a:pPr marL="0" marR="0" lvl="0" indent="0" algn="ctr" defTabSz="457189" rtl="0">
                        <a:lnSpc>
                          <a:spcPct val="100000"/>
                        </a:lnSpc>
                        <a:spcBef>
                          <a:spcPts val="0"/>
                        </a:spcBef>
                        <a:spcAft>
                          <a:spcPts val="0"/>
                        </a:spcAft>
                        <a:buClrTx/>
                        <a:buSzTx/>
                        <a:buFontTx/>
                        <a:buNone/>
                        <a:tabLst/>
                        <a:defRPr/>
                      </a:pPr>
                      <a:r>
                        <a:rPr lang="en-US" sz="1400" b="1" kern="1200" dirty="0">
                          <a:solidFill>
                            <a:schemeClr val="accent3"/>
                          </a:solidFill>
                          <a:latin typeface="Arial Narrow"/>
                          <a:ea typeface="+mn-ea"/>
                          <a:cs typeface="+mn-cs"/>
                        </a:rPr>
                        <a:t>N</a:t>
                      </a:r>
                      <a:endParaRPr lang="en-US" sz="1400" b="1" kern="1200" dirty="0">
                        <a:solidFill>
                          <a:srgbClr val="C00000"/>
                        </a:solidFill>
                        <a:latin typeface="Arial Narrow" panose="020B0606020202030204" pitchFamily="34" charset="0"/>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1" kern="1200" dirty="0">
                          <a:solidFill>
                            <a:schemeClr val="accent3"/>
                          </a:solidFill>
                          <a:latin typeface="Arial Narrow" panose="020B0606020202030204" pitchFamily="34" charset="0"/>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A4D"/>
                          </a:solidFill>
                          <a:effectLst/>
                          <a:uLnTx/>
                          <a:uFillTx/>
                          <a:latin typeface="Arial Narrow" panose="020B0606020202030204" pitchFamily="34" charset="0"/>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45717420"/>
                  </a:ext>
                </a:extLst>
              </a:tr>
              <a:tr h="723557">
                <a:tc>
                  <a:txBody>
                    <a:bodyPr/>
                    <a:lstStyle/>
                    <a:p>
                      <a:pPr lvl="0" algn="ctr" defTabSz="457189">
                        <a:buNone/>
                        <a:tabLst/>
                        <a:defRPr/>
                      </a:pPr>
                      <a:r>
                        <a:rPr lang="en-US" sz="1400" b="1" kern="1200" dirty="0">
                          <a:solidFill>
                            <a:schemeClr val="accent6">
                              <a:lumMod val="75000"/>
                            </a:schemeClr>
                          </a:solidFill>
                          <a:latin typeface="Arial Narrow"/>
                          <a:ea typeface="+mn-ea"/>
                          <a:cs typeface="+mn-cs"/>
                        </a:rPr>
                        <a:t>MED</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51F24"/>
                          </a:solidFill>
                          <a:effectLst/>
                          <a:uLnTx/>
                          <a:uFillTx/>
                          <a:latin typeface="Arial Narrow" panose="020B0606020202030204" pitchFamily="34" charset="0"/>
                          <a:ea typeface="+mn-ea"/>
                          <a:cs typeface="+mn-cs"/>
                        </a:rPr>
                        <a:t>HIGH</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51F24"/>
                          </a:solidFill>
                          <a:effectLst/>
                          <a:uLnTx/>
                          <a:uFillTx/>
                          <a:latin typeface="Arial Narrow" panose="020B0606020202030204" pitchFamily="34" charset="0"/>
                          <a:ea typeface="+mn-ea"/>
                          <a:cs typeface="+mn-cs"/>
                        </a:rPr>
                        <a:t>HIGH</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4653886"/>
                  </a:ext>
                </a:extLst>
              </a:tr>
              <a:tr h="723557">
                <a:tc>
                  <a:txBody>
                    <a:bodyPr/>
                    <a:lstStyle/>
                    <a:p>
                      <a:pPr lvl="0" algn="ctr">
                        <a:buNone/>
                      </a:pPr>
                      <a:r>
                        <a:rPr lang="en-US" sz="1400" b="1" kern="1200" dirty="0">
                          <a:solidFill>
                            <a:schemeClr val="tx1"/>
                          </a:solidFill>
                          <a:latin typeface="Arial Narrow"/>
                          <a:ea typeface="+mn-ea"/>
                          <a:cs typeface="+mn-cs"/>
                        </a:rPr>
                        <a:t>All</a:t>
                      </a:r>
                      <a:endParaRPr lang="en-US" sz="1400" b="1" kern="1200" dirty="0">
                        <a:solidFill>
                          <a:schemeClr val="tx1"/>
                        </a:solidFill>
                        <a:latin typeface="Arial Narrow" panose="020B0606020202030204" pitchFamily="34" charset="0"/>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ctr"/>
                      <a:r>
                        <a:rPr lang="en-US" sz="1400" b="1" kern="1200" dirty="0">
                          <a:solidFill>
                            <a:schemeClr val="tx1"/>
                          </a:solidFill>
                          <a:latin typeface="Arial Narrow" panose="020B0606020202030204" pitchFamily="34" charset="0"/>
                          <a:ea typeface="+mn-ea"/>
                          <a:cs typeface="+mn-cs"/>
                        </a:rPr>
                        <a:t>Growth, Mature</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Arial Narrow" panose="020B0606020202030204" pitchFamily="34" charset="0"/>
                          <a:ea typeface="+mn-ea"/>
                          <a:cs typeface="+mn-cs"/>
                        </a:rPr>
                        <a:t>Growth, Mature</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9687340"/>
                  </a:ext>
                </a:extLst>
              </a:tr>
            </a:tbl>
          </a:graphicData>
        </a:graphic>
      </p:graphicFrame>
    </p:spTree>
    <p:extLst>
      <p:ext uri="{BB962C8B-B14F-4D97-AF65-F5344CB8AC3E}">
        <p14:creationId xmlns:p14="http://schemas.microsoft.com/office/powerpoint/2010/main" val="2809136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183657"/>
            <a:ext cx="8686800" cy="538901"/>
          </a:xfrm>
        </p:spPr>
        <p:txBody>
          <a:bodyPr>
            <a:normAutofit fontScale="90000"/>
          </a:bodyPr>
          <a:lstStyle/>
          <a:p>
            <a:r>
              <a:rPr lang="en-US" sz="4400" cap="none" dirty="0"/>
              <a:t>Expected return varies by capital source</a:t>
            </a:r>
            <a:endParaRPr lang="en-US" cap="none"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graphicFrame>
        <p:nvGraphicFramePr>
          <p:cNvPr id="13" name="Table 8">
            <a:extLst>
              <a:ext uri="{FF2B5EF4-FFF2-40B4-BE49-F238E27FC236}">
                <a16:creationId xmlns:a16="http://schemas.microsoft.com/office/drawing/2014/main" id="{D09ED548-E1EE-4E96-6EB3-4A69780F28E7}"/>
              </a:ext>
            </a:extLst>
          </p:cNvPr>
          <p:cNvGraphicFramePr>
            <a:graphicFrameLocks noGrp="1"/>
          </p:cNvGraphicFramePr>
          <p:nvPr>
            <p:extLst>
              <p:ext uri="{D42A27DB-BD31-4B8C-83A1-F6EECF244321}">
                <p14:modId xmlns:p14="http://schemas.microsoft.com/office/powerpoint/2010/main" val="3659358357"/>
              </p:ext>
            </p:extLst>
          </p:nvPr>
        </p:nvGraphicFramePr>
        <p:xfrm>
          <a:off x="416304" y="837828"/>
          <a:ext cx="8343788" cy="3586325"/>
        </p:xfrm>
        <a:graphic>
          <a:graphicData uri="http://schemas.openxmlformats.org/drawingml/2006/table">
            <a:tbl>
              <a:tblPr firstRow="1" bandRow="1"/>
              <a:tblGrid>
                <a:gridCol w="1431738">
                  <a:extLst>
                    <a:ext uri="{9D8B030D-6E8A-4147-A177-3AD203B41FA5}">
                      <a16:colId xmlns:a16="http://schemas.microsoft.com/office/drawing/2014/main" val="2565567173"/>
                    </a:ext>
                  </a:extLst>
                </a:gridCol>
                <a:gridCol w="1382410">
                  <a:extLst>
                    <a:ext uri="{9D8B030D-6E8A-4147-A177-3AD203B41FA5}">
                      <a16:colId xmlns:a16="http://schemas.microsoft.com/office/drawing/2014/main" val="2441311942"/>
                    </a:ext>
                  </a:extLst>
                </a:gridCol>
                <a:gridCol w="1382410">
                  <a:extLst>
                    <a:ext uri="{9D8B030D-6E8A-4147-A177-3AD203B41FA5}">
                      <a16:colId xmlns:a16="http://schemas.microsoft.com/office/drawing/2014/main" val="3407624469"/>
                    </a:ext>
                  </a:extLst>
                </a:gridCol>
                <a:gridCol w="1382410">
                  <a:extLst>
                    <a:ext uri="{9D8B030D-6E8A-4147-A177-3AD203B41FA5}">
                      <a16:colId xmlns:a16="http://schemas.microsoft.com/office/drawing/2014/main" val="3243147560"/>
                    </a:ext>
                  </a:extLst>
                </a:gridCol>
                <a:gridCol w="1382410">
                  <a:extLst>
                    <a:ext uri="{9D8B030D-6E8A-4147-A177-3AD203B41FA5}">
                      <a16:colId xmlns:a16="http://schemas.microsoft.com/office/drawing/2014/main" val="2111507397"/>
                    </a:ext>
                  </a:extLst>
                </a:gridCol>
                <a:gridCol w="1382410">
                  <a:extLst>
                    <a:ext uri="{9D8B030D-6E8A-4147-A177-3AD203B41FA5}">
                      <a16:colId xmlns:a16="http://schemas.microsoft.com/office/drawing/2014/main" val="134748051"/>
                    </a:ext>
                  </a:extLst>
                </a:gridCol>
              </a:tblGrid>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dirty="0">
                          <a:solidFill>
                            <a:schemeClr val="bg1"/>
                          </a:solidFill>
                          <a:latin typeface="Arial Narrow" panose="020B0606020202030204" pitchFamily="34" charset="0"/>
                        </a:rPr>
                        <a:t>Source</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dirty="0">
                          <a:latin typeface="+mn-lt"/>
                        </a:rPr>
                        <a:t>Grants</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a:latin typeface="+mn-lt"/>
                        </a:rPr>
                        <a:t>Venture capital</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a:latin typeface="+mn-lt"/>
                        </a:rPr>
                        <a:t>Commercial debt</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algn="ctr" defTabSz="457189" rtl="0" eaLnBrk="1" latinLnBrk="0" hangingPunct="1"/>
                      <a:r>
                        <a:rPr lang="en-US" sz="1400" b="1" kern="1200">
                          <a:solidFill>
                            <a:schemeClr val="tx1"/>
                          </a:solidFill>
                          <a:latin typeface="+mn-lt"/>
                          <a:ea typeface="+mn-ea"/>
                          <a:cs typeface="+mn-cs"/>
                        </a:rPr>
                        <a:t>Project finance</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a:latin typeface="+mn-lt"/>
                        </a:rPr>
                        <a:t>Public finance</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864149558"/>
                  </a:ext>
                </a:extLst>
              </a:tr>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bg1"/>
                          </a:solidFill>
                          <a:latin typeface="Arial Narrow" panose="020B0606020202030204" pitchFamily="34" charset="0"/>
                          <a:ea typeface="+mn-ea"/>
                          <a:cs typeface="+mn-cs"/>
                        </a:rPr>
                        <a:t>Expected Rate of Return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5"/>
                          </a:solidFill>
                          <a:latin typeface="+mn-lt"/>
                          <a:ea typeface="+mn-ea"/>
                          <a:cs typeface="+mn-cs"/>
                        </a:rPr>
                        <a:t>0%</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2"/>
                          </a:solidFill>
                          <a:latin typeface="+mn-lt"/>
                          <a:ea typeface="+mn-ea"/>
                          <a:cs typeface="+mn-cs"/>
                        </a:rPr>
                        <a:t>30%+</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bg2">
                              <a:lumMod val="75000"/>
                            </a:schemeClr>
                          </a:solidFill>
                          <a:latin typeface="+mn-lt"/>
                          <a:ea typeface="+mn-ea"/>
                          <a:cs typeface="+mn-cs"/>
                        </a:rPr>
                        <a:t>5-15%</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kern="1200">
                          <a:solidFill>
                            <a:schemeClr val="bg2">
                              <a:lumMod val="75000"/>
                            </a:schemeClr>
                          </a:solidFill>
                          <a:latin typeface="+mn-lt"/>
                          <a:ea typeface="+mn-ea"/>
                          <a:cs typeface="+mn-cs"/>
                        </a:rPr>
                        <a:t>5-15%</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5"/>
                          </a:solidFill>
                          <a:latin typeface="+mn-lt"/>
                          <a:ea typeface="+mn-ea"/>
                          <a:cs typeface="+mn-cs"/>
                        </a:rPr>
                        <a:t>~0-5%</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525345905"/>
                  </a:ext>
                </a:extLst>
              </a:tr>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bg1"/>
                          </a:solidFill>
                          <a:latin typeface="Arial Narrow" panose="020B0606020202030204" pitchFamily="34" charset="0"/>
                          <a:ea typeface="+mn-ea"/>
                          <a:cs typeface="+mn-cs"/>
                        </a:rPr>
                        <a:t>Ownership stake</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5"/>
                          </a:solidFill>
                          <a:latin typeface="+mn-lt"/>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kern="1200">
                          <a:solidFill>
                            <a:srgbClr val="C00000"/>
                          </a:solidFill>
                          <a:latin typeface="+mn-lt"/>
                          <a:ea typeface="+mn-ea"/>
                          <a:cs typeface="+mn-cs"/>
                        </a:rPr>
                        <a:t>Y</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5"/>
                          </a:solidFill>
                          <a:latin typeface="+mn-lt"/>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A4D"/>
                          </a:solidFill>
                          <a:effectLst/>
                          <a:uLnTx/>
                          <a:uFillTx/>
                          <a:latin typeface="+mn-lt"/>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kern="1200">
                          <a:solidFill>
                            <a:schemeClr val="accent5"/>
                          </a:solidFill>
                          <a:latin typeface="+mn-lt"/>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345717420"/>
                  </a:ext>
                </a:extLst>
              </a:tr>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bg1"/>
                          </a:solidFill>
                          <a:latin typeface="Arial Narrow" panose="020B0606020202030204" pitchFamily="34" charset="0"/>
                          <a:ea typeface="+mn-ea"/>
                          <a:cs typeface="+mn-cs"/>
                        </a:rPr>
                        <a:t>Complexity</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accent2"/>
                          </a:solidFill>
                          <a:latin typeface="+mn-lt"/>
                          <a:ea typeface="+mn-ea"/>
                          <a:cs typeface="+mn-cs"/>
                        </a:rPr>
                        <a:t>HIGH</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kern="1200">
                          <a:solidFill>
                            <a:schemeClr val="bg2">
                              <a:lumMod val="75000"/>
                            </a:schemeClr>
                          </a:solidFill>
                          <a:latin typeface="+mn-lt"/>
                          <a:ea typeface="+mn-ea"/>
                          <a:cs typeface="+mn-cs"/>
                        </a:rPr>
                        <a:t>MED</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51F24"/>
                          </a:solidFill>
                          <a:effectLst/>
                          <a:uLnTx/>
                          <a:uFillTx/>
                          <a:latin typeface="+mn-lt"/>
                          <a:ea typeface="+mn-ea"/>
                          <a:cs typeface="+mn-cs"/>
                        </a:rPr>
                        <a:t>HIGH</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51F24"/>
                          </a:solidFill>
                          <a:effectLst/>
                          <a:uLnTx/>
                          <a:uFillTx/>
                          <a:latin typeface="+mn-lt"/>
                          <a:ea typeface="+mn-ea"/>
                          <a:cs typeface="+mn-cs"/>
                        </a:rPr>
                        <a:t>HIGH</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bg2">
                              <a:lumMod val="75000"/>
                            </a:schemeClr>
                          </a:solidFill>
                          <a:latin typeface="+mn-lt"/>
                          <a:ea typeface="+mn-ea"/>
                          <a:cs typeface="+mn-cs"/>
                        </a:rPr>
                        <a:t>MED</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124653886"/>
                  </a:ext>
                </a:extLst>
              </a:tr>
              <a:tr h="71726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bg1"/>
                          </a:solidFill>
                          <a:latin typeface="Arial Narrow" panose="020B0606020202030204" pitchFamily="34" charset="0"/>
                          <a:ea typeface="+mn-ea"/>
                          <a:cs typeface="+mn-cs"/>
                        </a:rPr>
                        <a:t>Market Stage</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003F6A"/>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tx1"/>
                          </a:solidFill>
                          <a:latin typeface="+mn-lt"/>
                          <a:ea typeface="+mn-ea"/>
                          <a:cs typeface="+mn-cs"/>
                        </a:rPr>
                        <a:t>Early</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tx1"/>
                          </a:solidFill>
                          <a:latin typeface="+mn-lt"/>
                          <a:ea typeface="+mn-ea"/>
                          <a:cs typeface="+mn-cs"/>
                        </a:rPr>
                        <a:t>Early, Growth</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a:solidFill>
                            <a:schemeClr val="tx1"/>
                          </a:solidFill>
                          <a:latin typeface="+mn-lt"/>
                          <a:ea typeface="+mn-ea"/>
                          <a:cs typeface="+mn-cs"/>
                        </a:rPr>
                        <a:t>Growth, Mature</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400" b="1" kern="1200">
                          <a:solidFill>
                            <a:schemeClr val="tx1"/>
                          </a:solidFill>
                          <a:latin typeface="+mn-lt"/>
                          <a:ea typeface="+mn-ea"/>
                          <a:cs typeface="+mn-cs"/>
                        </a:rPr>
                        <a:t>Growth, Mature</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tx1"/>
                          </a:solidFill>
                          <a:latin typeface="+mn-lt"/>
                          <a:ea typeface="+mn-ea"/>
                          <a:cs typeface="+mn-cs"/>
                        </a:rPr>
                        <a:t>All</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059687340"/>
                  </a:ext>
                </a:extLst>
              </a:tr>
            </a:tbl>
          </a:graphicData>
        </a:graphic>
      </p:graphicFrame>
      <p:sp>
        <p:nvSpPr>
          <p:cNvPr id="24" name="TextBox 23">
            <a:extLst>
              <a:ext uri="{FF2B5EF4-FFF2-40B4-BE49-F238E27FC236}">
                <a16:creationId xmlns:a16="http://schemas.microsoft.com/office/drawing/2014/main" id="{40F2011F-3172-5881-E2F0-FBA5AB2742FC}"/>
              </a:ext>
            </a:extLst>
          </p:cNvPr>
          <p:cNvSpPr txBox="1"/>
          <p:nvPr/>
        </p:nvSpPr>
        <p:spPr>
          <a:xfrm>
            <a:off x="383908" y="4759635"/>
            <a:ext cx="4572000" cy="230832"/>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Narrow"/>
                <a:ea typeface="+mn-ea"/>
                <a:cs typeface="+mn-cs"/>
              </a:rPr>
              <a:t>Adapted from:</a:t>
            </a:r>
            <a:r>
              <a:rPr kumimoji="0" lang="en-US" sz="900" b="0" i="0" u="none" strike="noStrike" kern="1200" cap="none" spc="0" normalizeH="0" baseline="0" noProof="0" dirty="0">
                <a:ln>
                  <a:noFill/>
                </a:ln>
                <a:solidFill>
                  <a:srgbClr val="000000">
                    <a:lumMod val="65000"/>
                    <a:lumOff val="35000"/>
                  </a:srgbClr>
                </a:solidFill>
                <a:effectLst/>
                <a:uLnTx/>
                <a:uFillTx/>
                <a:latin typeface="Arial Narrow"/>
                <a:ea typeface="+mn-ea"/>
                <a:cs typeface="+mn-cs"/>
              </a:rPr>
              <a:t> </a:t>
            </a:r>
            <a:r>
              <a:rPr kumimoji="0" lang="en-US" sz="900" b="0" i="0" u="none" strike="noStrike" kern="1200" cap="none" spc="0" normalizeH="0" baseline="0" noProof="0" dirty="0">
                <a:ln>
                  <a:noFill/>
                </a:ln>
                <a:solidFill>
                  <a:srgbClr val="000000">
                    <a:lumMod val="65000"/>
                    <a:lumOff val="35000"/>
                  </a:srgbClr>
                </a:solidFill>
                <a:effectLst/>
                <a:uLnTx/>
                <a:uFillTx/>
                <a:latin typeface="Arial Narrow"/>
                <a:ea typeface="+mn-ea"/>
                <a:cs typeface="+mn-cs"/>
                <a:hlinkClick r:id="rId4">
                  <a:extLst>
                    <a:ext uri="{A12FA001-AC4F-418D-AE19-62706E023703}">
                      <ahyp:hlinkClr xmlns:ahyp="http://schemas.microsoft.com/office/drawing/2018/hyperlinkcolor" val="tx"/>
                    </a:ext>
                  </a:extLst>
                </a:hlinkClick>
              </a:rPr>
              <a:t>https://climatetechvc.substack.com/p/-the-climate-capital-stack</a:t>
            </a:r>
            <a:r>
              <a:rPr kumimoji="0" lang="en-US" sz="900" b="0" i="0" u="none" strike="noStrike" kern="1200" cap="none" spc="0" normalizeH="0" baseline="0" noProof="0" dirty="0">
                <a:ln>
                  <a:noFill/>
                </a:ln>
                <a:solidFill>
                  <a:srgbClr val="000000">
                    <a:lumMod val="65000"/>
                    <a:lumOff val="35000"/>
                  </a:srgbClr>
                </a:solidFill>
                <a:effectLst/>
                <a:uLnTx/>
                <a:uFillTx/>
                <a:latin typeface="Arial Narrow"/>
                <a:ea typeface="+mn-ea"/>
                <a:cs typeface="+mn-cs"/>
              </a:rPr>
              <a:t> </a:t>
            </a:r>
          </a:p>
        </p:txBody>
      </p:sp>
      <p:graphicFrame>
        <p:nvGraphicFramePr>
          <p:cNvPr id="25" name="Table 8">
            <a:extLst>
              <a:ext uri="{FF2B5EF4-FFF2-40B4-BE49-F238E27FC236}">
                <a16:creationId xmlns:a16="http://schemas.microsoft.com/office/drawing/2014/main" id="{E9D86903-DF89-FF77-3C08-C1847F6E5824}"/>
              </a:ext>
            </a:extLst>
          </p:cNvPr>
          <p:cNvGraphicFramePr>
            <a:graphicFrameLocks noGrp="1"/>
          </p:cNvGraphicFramePr>
          <p:nvPr/>
        </p:nvGraphicFramePr>
        <p:xfrm>
          <a:off x="1839282" y="851175"/>
          <a:ext cx="6920810" cy="3592975"/>
        </p:xfrm>
        <a:graphic>
          <a:graphicData uri="http://schemas.openxmlformats.org/drawingml/2006/table">
            <a:tbl>
              <a:tblPr firstRow="1" bandRow="1"/>
              <a:tblGrid>
                <a:gridCol w="1568565">
                  <a:extLst>
                    <a:ext uri="{9D8B030D-6E8A-4147-A177-3AD203B41FA5}">
                      <a16:colId xmlns:a16="http://schemas.microsoft.com/office/drawing/2014/main" val="530081847"/>
                    </a:ext>
                  </a:extLst>
                </a:gridCol>
                <a:gridCol w="1338061">
                  <a:extLst>
                    <a:ext uri="{9D8B030D-6E8A-4147-A177-3AD203B41FA5}">
                      <a16:colId xmlns:a16="http://schemas.microsoft.com/office/drawing/2014/main" val="3407624469"/>
                    </a:ext>
                  </a:extLst>
                </a:gridCol>
                <a:gridCol w="1377962">
                  <a:extLst>
                    <a:ext uri="{9D8B030D-6E8A-4147-A177-3AD203B41FA5}">
                      <a16:colId xmlns:a16="http://schemas.microsoft.com/office/drawing/2014/main" val="3243147560"/>
                    </a:ext>
                  </a:extLst>
                </a:gridCol>
                <a:gridCol w="1298161">
                  <a:extLst>
                    <a:ext uri="{9D8B030D-6E8A-4147-A177-3AD203B41FA5}">
                      <a16:colId xmlns:a16="http://schemas.microsoft.com/office/drawing/2014/main" val="2111507397"/>
                    </a:ext>
                  </a:extLst>
                </a:gridCol>
                <a:gridCol w="1338061">
                  <a:extLst>
                    <a:ext uri="{9D8B030D-6E8A-4147-A177-3AD203B41FA5}">
                      <a16:colId xmlns:a16="http://schemas.microsoft.com/office/drawing/2014/main" val="134748051"/>
                    </a:ext>
                  </a:extLst>
                </a:gridCol>
              </a:tblGrid>
              <a:tr h="718595">
                <a:tc>
                  <a:txBody>
                    <a:bodyPr/>
                    <a:lstStyle/>
                    <a:p>
                      <a:pPr algn="ctr"/>
                      <a:r>
                        <a:rPr lang="en-US" sz="1400" b="1" dirty="0">
                          <a:latin typeface="Arial Narrow" panose="020B0606020202030204" pitchFamily="34" charset="0"/>
                        </a:rPr>
                        <a:t>Grants</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algn="ctr" defTabSz="457189" rtl="0" eaLnBrk="1" latinLnBrk="0" hangingPunct="1"/>
                      <a:endParaRPr lang="en-US" sz="1400" b="1" kern="1200">
                        <a:solidFill>
                          <a:schemeClr val="tx1"/>
                        </a:solidFill>
                        <a:latin typeface="+mn-lt"/>
                        <a:ea typeface="+mn-ea"/>
                        <a:cs typeface="+mn-cs"/>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64149558"/>
                  </a:ext>
                </a:extLst>
              </a:tr>
              <a:tr h="718595">
                <a:tc>
                  <a:txBody>
                    <a:bodyPr/>
                    <a:lstStyle/>
                    <a:p>
                      <a:pPr algn="ctr"/>
                      <a:r>
                        <a:rPr lang="en-US" sz="1400" b="1" kern="1200" dirty="0">
                          <a:solidFill>
                            <a:schemeClr val="accent3"/>
                          </a:solidFill>
                          <a:latin typeface="Arial Narrow" panose="020B0606020202030204" pitchFamily="34" charset="0"/>
                          <a:ea typeface="+mn-ea"/>
                          <a:cs typeface="+mn-cs"/>
                        </a:rPr>
                        <a:t>0%</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2"/>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5345905"/>
                  </a:ext>
                </a:extLst>
              </a:tr>
              <a:tr h="718595">
                <a:tc>
                  <a:txBody>
                    <a:bodyPr/>
                    <a:lstStyle/>
                    <a:p>
                      <a:pPr algn="ctr"/>
                      <a:r>
                        <a:rPr lang="en-US" sz="1400" b="1" kern="1200" dirty="0">
                          <a:solidFill>
                            <a:schemeClr val="accent3"/>
                          </a:solidFill>
                          <a:latin typeface="Arial Narrow" panose="020B0606020202030204" pitchFamily="34" charset="0"/>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rgbClr val="C00000"/>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7A4D"/>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45717420"/>
                  </a:ext>
                </a:extLst>
              </a:tr>
              <a:tr h="718595">
                <a:tc>
                  <a:txBody>
                    <a:bodyPr/>
                    <a:lstStyle/>
                    <a:p>
                      <a:pPr algn="ctr"/>
                      <a:r>
                        <a:rPr lang="en-US" sz="1400" b="1" kern="1200" dirty="0">
                          <a:solidFill>
                            <a:srgbClr val="C00000"/>
                          </a:solidFill>
                          <a:latin typeface="Arial Narrow" panose="020B0606020202030204" pitchFamily="34" charset="0"/>
                          <a:ea typeface="+mn-ea"/>
                          <a:cs typeface="+mn-cs"/>
                        </a:rPr>
                        <a:t>HIGH</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4653886"/>
                  </a:ext>
                </a:extLst>
              </a:tr>
              <a:tr h="718595">
                <a:tc>
                  <a:txBody>
                    <a:bodyPr/>
                    <a:lstStyle/>
                    <a:p>
                      <a:pPr algn="ctr"/>
                      <a:r>
                        <a:rPr lang="en-US" sz="1400" b="1" kern="1200" dirty="0">
                          <a:solidFill>
                            <a:schemeClr val="tx1"/>
                          </a:solidFill>
                          <a:latin typeface="Arial Narrow" panose="020B0606020202030204" pitchFamily="34" charset="0"/>
                          <a:ea typeface="+mn-ea"/>
                          <a:cs typeface="+mn-cs"/>
                        </a:rPr>
                        <a:t>Early</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9687340"/>
                  </a:ext>
                </a:extLst>
              </a:tr>
            </a:tbl>
          </a:graphicData>
        </a:graphic>
      </p:graphicFrame>
      <p:graphicFrame>
        <p:nvGraphicFramePr>
          <p:cNvPr id="26" name="Table 25">
            <a:extLst>
              <a:ext uri="{FF2B5EF4-FFF2-40B4-BE49-F238E27FC236}">
                <a16:creationId xmlns:a16="http://schemas.microsoft.com/office/drawing/2014/main" id="{C8F79B98-CF82-2C54-2FBC-F33A056A189D}"/>
              </a:ext>
            </a:extLst>
          </p:cNvPr>
          <p:cNvGraphicFramePr>
            <a:graphicFrameLocks noGrp="1"/>
          </p:cNvGraphicFramePr>
          <p:nvPr>
            <p:extLst>
              <p:ext uri="{D42A27DB-BD31-4B8C-83A1-F6EECF244321}">
                <p14:modId xmlns:p14="http://schemas.microsoft.com/office/powerpoint/2010/main" val="3432435131"/>
              </p:ext>
            </p:extLst>
          </p:nvPr>
        </p:nvGraphicFramePr>
        <p:xfrm>
          <a:off x="3174535" y="819684"/>
          <a:ext cx="5585556" cy="3617785"/>
        </p:xfrm>
        <a:graphic>
          <a:graphicData uri="http://schemas.openxmlformats.org/drawingml/2006/table">
            <a:tbl>
              <a:tblPr firstRow="1" bandRow="1"/>
              <a:tblGrid>
                <a:gridCol w="1396389">
                  <a:extLst>
                    <a:ext uri="{9D8B030D-6E8A-4147-A177-3AD203B41FA5}">
                      <a16:colId xmlns:a16="http://schemas.microsoft.com/office/drawing/2014/main" val="3407624469"/>
                    </a:ext>
                  </a:extLst>
                </a:gridCol>
                <a:gridCol w="1438028">
                  <a:extLst>
                    <a:ext uri="{9D8B030D-6E8A-4147-A177-3AD203B41FA5}">
                      <a16:colId xmlns:a16="http://schemas.microsoft.com/office/drawing/2014/main" val="3243147560"/>
                    </a:ext>
                  </a:extLst>
                </a:gridCol>
                <a:gridCol w="1354750">
                  <a:extLst>
                    <a:ext uri="{9D8B030D-6E8A-4147-A177-3AD203B41FA5}">
                      <a16:colId xmlns:a16="http://schemas.microsoft.com/office/drawing/2014/main" val="2111507397"/>
                    </a:ext>
                  </a:extLst>
                </a:gridCol>
                <a:gridCol w="1396389">
                  <a:extLst>
                    <a:ext uri="{9D8B030D-6E8A-4147-A177-3AD203B41FA5}">
                      <a16:colId xmlns:a16="http://schemas.microsoft.com/office/drawing/2014/main" val="134748051"/>
                    </a:ext>
                  </a:extLst>
                </a:gridCol>
              </a:tblGrid>
              <a:tr h="723557">
                <a:tc>
                  <a:txBody>
                    <a:bodyPr/>
                    <a:lstStyle/>
                    <a:p>
                      <a:pPr lvl="0" algn="ctr">
                        <a:buNone/>
                      </a:pPr>
                      <a:r>
                        <a:rPr lang="en-US" sz="1400" b="1" dirty="0">
                          <a:latin typeface="Arial Narrow"/>
                        </a:rPr>
                        <a:t>Public finance</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1" dirty="0">
                          <a:latin typeface="Arial Narrow" panose="020B0606020202030204" pitchFamily="34" charset="0"/>
                        </a:rPr>
                        <a:t>Commercial debt</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457189" rtl="0" eaLnBrk="1" latinLnBrk="0" hangingPunct="1"/>
                      <a:r>
                        <a:rPr lang="en-US" sz="1400" b="1" kern="1200" dirty="0">
                          <a:solidFill>
                            <a:schemeClr val="tx1"/>
                          </a:solidFill>
                          <a:latin typeface="Arial Narrow" panose="020B0606020202030204" pitchFamily="34" charset="0"/>
                          <a:ea typeface="+mn-ea"/>
                          <a:cs typeface="+mn-cs"/>
                        </a:rPr>
                        <a:t>Project finance</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r>
                        <a:rPr lang="en-US" sz="1400" b="1" dirty="0">
                          <a:latin typeface="Arial Narrow"/>
                        </a:rPr>
                        <a:t>Venture capital</a:t>
                      </a:r>
                      <a:endParaRPr lang="en-US" sz="1400" b="1" dirty="0">
                        <a:latin typeface="Arial Narrow" panose="020B0606020202030204" pitchFamily="34" charset="0"/>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64149558"/>
                  </a:ext>
                </a:extLst>
              </a:tr>
              <a:tr h="723557">
                <a:tc>
                  <a:txBody>
                    <a:bodyPr/>
                    <a:lstStyle/>
                    <a:p>
                      <a:pPr lvl="0" algn="ctr">
                        <a:buNone/>
                      </a:pPr>
                      <a:r>
                        <a:rPr lang="en-US" sz="1400" b="1" kern="1200" dirty="0">
                          <a:solidFill>
                            <a:schemeClr val="accent3"/>
                          </a:solidFill>
                          <a:latin typeface="Arial Narrow"/>
                          <a:ea typeface="+mn-ea"/>
                          <a:cs typeface="+mn-cs"/>
                        </a:rPr>
                        <a:t>~0-5%</a:t>
                      </a:r>
                      <a:endParaRPr lang="en-US" sz="1400" b="1" kern="1200" dirty="0">
                        <a:solidFill>
                          <a:srgbClr val="C00000"/>
                        </a:solidFill>
                        <a:latin typeface="Arial Narrow"/>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1" kern="1200" dirty="0">
                          <a:solidFill>
                            <a:schemeClr val="accent6">
                              <a:lumMod val="75000"/>
                            </a:schemeClr>
                          </a:solidFill>
                          <a:latin typeface="Arial Narrow" panose="020B0606020202030204" pitchFamily="34" charset="0"/>
                          <a:ea typeface="+mn-ea"/>
                          <a:cs typeface="+mn-cs"/>
                        </a:rPr>
                        <a:t>5-15%</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75000"/>
                            </a:schemeClr>
                          </a:solidFill>
                          <a:latin typeface="Arial Narrow" panose="020B0606020202030204" pitchFamily="34" charset="0"/>
                          <a:ea typeface="+mn-ea"/>
                          <a:cs typeface="+mn-cs"/>
                        </a:rPr>
                        <a:t>5-15%</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ctr">
                        <a:buNone/>
                      </a:pPr>
                      <a:r>
                        <a:rPr lang="en-US" sz="1400" b="1" kern="1200" dirty="0">
                          <a:solidFill>
                            <a:srgbClr val="C00000"/>
                          </a:solidFill>
                          <a:latin typeface="Arial Narrow"/>
                          <a:ea typeface="+mn-ea"/>
                          <a:cs typeface="+mn-cs"/>
                        </a:rPr>
                        <a:t>30%+</a:t>
                      </a:r>
                      <a:endParaRPr lang="en-US" sz="1400" b="1" kern="1200" dirty="0">
                        <a:solidFill>
                          <a:schemeClr val="accent3"/>
                        </a:solidFill>
                        <a:latin typeface="Arial Narrow" panose="020B0606020202030204" pitchFamily="34" charset="0"/>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5345905"/>
                  </a:ext>
                </a:extLst>
              </a:tr>
              <a:tr h="723557">
                <a:tc>
                  <a:txBody>
                    <a:bodyPr/>
                    <a:lstStyle/>
                    <a:p>
                      <a:pPr marL="0" marR="0" lvl="0" indent="0" algn="ctr" defTabSz="457189" rtl="0">
                        <a:lnSpc>
                          <a:spcPct val="100000"/>
                        </a:lnSpc>
                        <a:spcBef>
                          <a:spcPts val="0"/>
                        </a:spcBef>
                        <a:spcAft>
                          <a:spcPts val="0"/>
                        </a:spcAft>
                        <a:buClrTx/>
                        <a:buSzTx/>
                        <a:buFontTx/>
                        <a:buNone/>
                        <a:tabLst/>
                        <a:defRPr/>
                      </a:pPr>
                      <a:r>
                        <a:rPr lang="en-US" sz="1400" b="1" kern="1200" dirty="0">
                          <a:solidFill>
                            <a:schemeClr val="accent3"/>
                          </a:solidFill>
                          <a:latin typeface="Arial Narrow"/>
                          <a:ea typeface="+mn-ea"/>
                          <a:cs typeface="+mn-cs"/>
                        </a:rPr>
                        <a:t>N</a:t>
                      </a:r>
                      <a:endParaRPr lang="en-US" sz="1400" b="1" kern="1200" dirty="0">
                        <a:solidFill>
                          <a:srgbClr val="C00000"/>
                        </a:solidFill>
                        <a:latin typeface="Arial Narrow"/>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1" kern="1200" dirty="0">
                          <a:solidFill>
                            <a:schemeClr val="accent3"/>
                          </a:solidFill>
                          <a:latin typeface="Arial Narrow" panose="020B0606020202030204" pitchFamily="34" charset="0"/>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A4D"/>
                          </a:solidFill>
                          <a:effectLst/>
                          <a:uLnTx/>
                          <a:uFillTx/>
                          <a:latin typeface="Arial Narrow" panose="020B0606020202030204" pitchFamily="34" charset="0"/>
                          <a:ea typeface="+mn-ea"/>
                          <a:cs typeface="+mn-cs"/>
                        </a:rPr>
                        <a:t>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457189" rtl="0">
                        <a:lnSpc>
                          <a:spcPct val="100000"/>
                        </a:lnSpc>
                        <a:spcBef>
                          <a:spcPts val="0"/>
                        </a:spcBef>
                        <a:spcAft>
                          <a:spcPts val="0"/>
                        </a:spcAft>
                        <a:buClrTx/>
                        <a:buSzTx/>
                        <a:buFontTx/>
                        <a:buNone/>
                        <a:tabLst/>
                        <a:defRPr/>
                      </a:pPr>
                      <a:r>
                        <a:rPr lang="en-US" sz="1400" b="1" kern="1200" dirty="0">
                          <a:solidFill>
                            <a:srgbClr val="C00000"/>
                          </a:solidFill>
                          <a:latin typeface="Arial Narrow"/>
                          <a:ea typeface="+mn-ea"/>
                          <a:cs typeface="+mn-cs"/>
                        </a:rPr>
                        <a:t>Y</a:t>
                      </a:r>
                      <a:endParaRPr lang="en-US" sz="1400" b="1" kern="1200" dirty="0">
                        <a:solidFill>
                          <a:schemeClr val="accent3"/>
                        </a:solidFill>
                        <a:latin typeface="Arial Narrow" panose="020B0606020202030204" pitchFamily="34" charset="0"/>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45717420"/>
                  </a:ext>
                </a:extLst>
              </a:tr>
              <a:tr h="723557">
                <a:tc>
                  <a:txBody>
                    <a:bodyPr/>
                    <a:lstStyle/>
                    <a:p>
                      <a:pPr lvl="0" algn="ctr" defTabSz="457189">
                        <a:buNone/>
                        <a:tabLst/>
                        <a:defRPr/>
                      </a:pPr>
                      <a:r>
                        <a:rPr lang="en-US" sz="1400" b="1" kern="1200" dirty="0">
                          <a:solidFill>
                            <a:schemeClr val="accent6">
                              <a:lumMod val="75000"/>
                            </a:schemeClr>
                          </a:solidFill>
                          <a:latin typeface="Arial Narrow"/>
                          <a:ea typeface="+mn-ea"/>
                          <a:cs typeface="+mn-cs"/>
                        </a:rPr>
                        <a:t>MED</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51F24"/>
                          </a:solidFill>
                          <a:effectLst/>
                          <a:uLnTx/>
                          <a:uFillTx/>
                          <a:latin typeface="Arial Narrow" panose="020B0606020202030204" pitchFamily="34" charset="0"/>
                          <a:ea typeface="+mn-ea"/>
                          <a:cs typeface="+mn-cs"/>
                        </a:rPr>
                        <a:t>HIGH</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51F24"/>
                          </a:solidFill>
                          <a:effectLst/>
                          <a:uLnTx/>
                          <a:uFillTx/>
                          <a:latin typeface="Arial Narrow" panose="020B0606020202030204" pitchFamily="34" charset="0"/>
                          <a:ea typeface="+mn-ea"/>
                          <a:cs typeface="+mn-cs"/>
                        </a:rPr>
                        <a:t>HIGH</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Tx/>
                        <a:buSzTx/>
                        <a:buFontTx/>
                        <a:buNone/>
                      </a:pPr>
                      <a:r>
                        <a:rPr lang="en-US" sz="1400" b="1" kern="1200" dirty="0">
                          <a:solidFill>
                            <a:schemeClr val="accent6">
                              <a:lumMod val="75000"/>
                            </a:schemeClr>
                          </a:solidFill>
                          <a:latin typeface="Arial Narrow"/>
                          <a:ea typeface="+mn-ea"/>
                          <a:cs typeface="+mn-cs"/>
                        </a:rPr>
                        <a:t>MED</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4653886"/>
                  </a:ext>
                </a:extLst>
              </a:tr>
              <a:tr h="723557">
                <a:tc>
                  <a:txBody>
                    <a:bodyPr/>
                    <a:lstStyle/>
                    <a:p>
                      <a:pPr lvl="0" algn="ctr">
                        <a:buNone/>
                      </a:pPr>
                      <a:r>
                        <a:rPr lang="en-US" sz="1400" b="1" kern="1200" dirty="0">
                          <a:solidFill>
                            <a:schemeClr val="tx1"/>
                          </a:solidFill>
                          <a:latin typeface="Arial Narrow"/>
                          <a:ea typeface="+mn-ea"/>
                          <a:cs typeface="+mn-cs"/>
                        </a:rPr>
                        <a:t>All</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ctr"/>
                      <a:r>
                        <a:rPr lang="en-US" sz="1400" b="1" kern="1200" dirty="0">
                          <a:solidFill>
                            <a:schemeClr val="tx1"/>
                          </a:solidFill>
                          <a:latin typeface="Arial Narrow" panose="020B0606020202030204" pitchFamily="34" charset="0"/>
                          <a:ea typeface="+mn-ea"/>
                          <a:cs typeface="+mn-cs"/>
                        </a:rPr>
                        <a:t>Growth, Mature</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Arial Narrow" panose="020B0606020202030204" pitchFamily="34" charset="0"/>
                          <a:ea typeface="+mn-ea"/>
                          <a:cs typeface="+mn-cs"/>
                        </a:rPr>
                        <a:t>Growth, Mature</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lvl="0" algn="ctr">
                        <a:buNone/>
                      </a:pPr>
                      <a:r>
                        <a:rPr lang="en-US" sz="1400" b="1" kern="1200" dirty="0">
                          <a:solidFill>
                            <a:schemeClr val="tx1"/>
                          </a:solidFill>
                          <a:latin typeface="Arial Narrow"/>
                          <a:ea typeface="+mn-ea"/>
                          <a:cs typeface="+mn-cs"/>
                        </a:rPr>
                        <a:t>Early, Growth</a:t>
                      </a:r>
                      <a:endParaRPr lang="en-US" sz="1400" b="1" kern="1200" dirty="0">
                        <a:solidFill>
                          <a:schemeClr val="tx1"/>
                        </a:solidFill>
                        <a:latin typeface="Arial Narrow" panose="020B0606020202030204" pitchFamily="34" charset="0"/>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9687340"/>
                  </a:ext>
                </a:extLst>
              </a:tr>
            </a:tbl>
          </a:graphicData>
        </a:graphic>
      </p:graphicFrame>
    </p:spTree>
    <p:extLst>
      <p:ext uri="{BB962C8B-B14F-4D97-AF65-F5344CB8AC3E}">
        <p14:creationId xmlns:p14="http://schemas.microsoft.com/office/powerpoint/2010/main" val="3193507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p:txBody>
          <a:bodyPr>
            <a:normAutofit fontScale="90000"/>
          </a:bodyPr>
          <a:lstStyle/>
          <a:p>
            <a:r>
              <a:rPr lang="en-US" cap="none" dirty="0"/>
              <a:t>There are still barriers for this transition</a:t>
            </a:r>
            <a:endParaRPr lang="en-US"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sp>
        <p:nvSpPr>
          <p:cNvPr id="7" name="TextBox 6">
            <a:extLst>
              <a:ext uri="{FF2B5EF4-FFF2-40B4-BE49-F238E27FC236}">
                <a16:creationId xmlns:a16="http://schemas.microsoft.com/office/drawing/2014/main" id="{E720AF83-1929-F445-424F-3BC9E764AFC3}"/>
              </a:ext>
            </a:extLst>
          </p:cNvPr>
          <p:cNvSpPr txBox="1"/>
          <p:nvPr/>
        </p:nvSpPr>
        <p:spPr>
          <a:xfrm>
            <a:off x="401274" y="989972"/>
            <a:ext cx="3688174" cy="1938992"/>
          </a:xfrm>
          <a:prstGeom prst="rect">
            <a:avLst/>
          </a:prstGeom>
          <a:noFill/>
        </p:spPr>
        <p:txBody>
          <a:bodyPr wrap="square" lIns="91440" tIns="45720" rIns="91440" bIns="45720" rtlCol="0" anchor="t">
            <a:spAutoFit/>
          </a:bodyPr>
          <a:lstStyle/>
          <a:p>
            <a:r>
              <a:rPr lang="en-US" sz="2000" b="1" dirty="0">
                <a:solidFill>
                  <a:srgbClr val="000000"/>
                </a:solidFill>
                <a:latin typeface="Arial Narrow" panose="020B0606020202030204" pitchFamily="34" charset="0"/>
              </a:rPr>
              <a:t>Exacerbated Challenges:</a:t>
            </a:r>
            <a:endParaRPr lang="en-US" sz="2000" b="1" dirty="0">
              <a:solidFill>
                <a:srgbClr val="000000"/>
              </a:solidFill>
              <a:latin typeface="Arial Narrow" panose="020B0606020202030204" pitchFamily="34" charset="0"/>
              <a:cs typeface="Arial"/>
            </a:endParaRPr>
          </a:p>
          <a:p>
            <a:pPr marL="285750" indent="-285750">
              <a:buFontTx/>
              <a:buChar char="-"/>
            </a:pPr>
            <a:r>
              <a:rPr lang="en-US" sz="2000" dirty="0">
                <a:solidFill>
                  <a:srgbClr val="000000"/>
                </a:solidFill>
                <a:latin typeface="Arial Narrow" panose="020B0606020202030204" pitchFamily="34" charset="0"/>
              </a:rPr>
              <a:t>Access to capital, such as higher cost to borrow &amp; lower tax base</a:t>
            </a:r>
            <a:endParaRPr lang="en-US" sz="2000" dirty="0">
              <a:solidFill>
                <a:srgbClr val="000000"/>
              </a:solidFill>
              <a:latin typeface="Arial Narrow" panose="020B0606020202030204" pitchFamily="34" charset="0"/>
              <a:cs typeface="Arial"/>
            </a:endParaRPr>
          </a:p>
          <a:p>
            <a:pPr marL="285750" indent="-285750">
              <a:buFontTx/>
              <a:buChar char="-"/>
            </a:pPr>
            <a:r>
              <a:rPr lang="en-US" sz="2000" dirty="0">
                <a:solidFill>
                  <a:srgbClr val="000000"/>
                </a:solidFill>
                <a:latin typeface="Arial Narrow" panose="020B0606020202030204" pitchFamily="34" charset="0"/>
              </a:rPr>
              <a:t>Staff capacity to manage project</a:t>
            </a:r>
            <a:endParaRPr lang="en-US" sz="2000" dirty="0">
              <a:solidFill>
                <a:srgbClr val="000000"/>
              </a:solidFill>
              <a:latin typeface="Arial Narrow" panose="020B0606020202030204" pitchFamily="34" charset="0"/>
              <a:cs typeface="Arial"/>
            </a:endParaRPr>
          </a:p>
          <a:p>
            <a:pPr marL="285750" indent="-285750">
              <a:buFontTx/>
              <a:buChar char="-"/>
            </a:pPr>
            <a:r>
              <a:rPr lang="en-US" sz="2000" dirty="0">
                <a:solidFill>
                  <a:srgbClr val="000000"/>
                </a:solidFill>
                <a:latin typeface="Arial Narrow" panose="020B0606020202030204" pitchFamily="34" charset="0"/>
              </a:rPr>
              <a:t>Underinvested local electrical distribution infrastructure</a:t>
            </a:r>
            <a:endParaRPr lang="en-US" sz="2000" dirty="0">
              <a:solidFill>
                <a:srgbClr val="000000"/>
              </a:solidFill>
              <a:latin typeface="Arial Narrow" panose="020B0606020202030204" pitchFamily="34" charset="0"/>
              <a:cs typeface="Arial"/>
            </a:endParaRPr>
          </a:p>
        </p:txBody>
      </p:sp>
      <p:sp>
        <p:nvSpPr>
          <p:cNvPr id="8" name="TextBox 7">
            <a:extLst>
              <a:ext uri="{FF2B5EF4-FFF2-40B4-BE49-F238E27FC236}">
                <a16:creationId xmlns:a16="http://schemas.microsoft.com/office/drawing/2014/main" id="{0F07B2CE-C64B-08B4-D1AF-D63702F8A673}"/>
              </a:ext>
            </a:extLst>
          </p:cNvPr>
          <p:cNvSpPr txBox="1"/>
          <p:nvPr/>
        </p:nvSpPr>
        <p:spPr>
          <a:xfrm>
            <a:off x="4741933" y="989972"/>
            <a:ext cx="4000793" cy="1938992"/>
          </a:xfrm>
          <a:prstGeom prst="rect">
            <a:avLst/>
          </a:prstGeom>
          <a:noFill/>
        </p:spPr>
        <p:txBody>
          <a:bodyPr wrap="square" lIns="91440" tIns="45720" rIns="91440" bIns="45720" rtlCol="0" anchor="t">
            <a:spAutoFit/>
          </a:bodyPr>
          <a:lstStyle/>
          <a:p>
            <a:r>
              <a:rPr lang="en-US" sz="2000" b="1" dirty="0">
                <a:solidFill>
                  <a:srgbClr val="000000"/>
                </a:solidFill>
                <a:latin typeface="Arial Narrow" panose="020B0606020202030204" pitchFamily="34" charset="0"/>
              </a:rPr>
              <a:t>Outsize Benefits:</a:t>
            </a:r>
            <a:endParaRPr lang="en-US" sz="2000" b="1" dirty="0">
              <a:solidFill>
                <a:srgbClr val="000000"/>
              </a:solidFill>
              <a:latin typeface="Arial Narrow" panose="020B0606020202030204" pitchFamily="34" charset="0"/>
              <a:cs typeface="Arial"/>
            </a:endParaRPr>
          </a:p>
          <a:p>
            <a:pPr marL="285750" indent="-285750">
              <a:buFontTx/>
              <a:buChar char="-"/>
            </a:pPr>
            <a:r>
              <a:rPr lang="en-US" sz="2000" dirty="0">
                <a:solidFill>
                  <a:srgbClr val="000000"/>
                </a:solidFill>
                <a:latin typeface="Arial Narrow" panose="020B0606020202030204" pitchFamily="34" charset="0"/>
              </a:rPr>
              <a:t>Air quality improvements result in greater local health benefits</a:t>
            </a:r>
            <a:endParaRPr lang="en-US" sz="2000" dirty="0">
              <a:solidFill>
                <a:srgbClr val="000000"/>
              </a:solidFill>
              <a:latin typeface="Arial Narrow" panose="020B0606020202030204" pitchFamily="34" charset="0"/>
              <a:cs typeface="Arial"/>
            </a:endParaRPr>
          </a:p>
          <a:p>
            <a:pPr marL="285750" indent="-285750">
              <a:buFontTx/>
              <a:buChar char="-"/>
            </a:pPr>
            <a:r>
              <a:rPr lang="en-US" sz="2000" dirty="0">
                <a:solidFill>
                  <a:srgbClr val="000000"/>
                </a:solidFill>
                <a:latin typeface="Arial Narrow" panose="020B0606020202030204" pitchFamily="34" charset="0"/>
              </a:rPr>
              <a:t>Operational savings &amp; revenue generation to support district priorities</a:t>
            </a:r>
            <a:endParaRPr lang="en-US" sz="2000" dirty="0">
              <a:solidFill>
                <a:srgbClr val="000000"/>
              </a:solidFill>
              <a:latin typeface="Arial Narrow" panose="020B0606020202030204" pitchFamily="34" charset="0"/>
              <a:cs typeface="Arial"/>
            </a:endParaRPr>
          </a:p>
          <a:p>
            <a:pPr marL="285750" indent="-285750">
              <a:buFontTx/>
              <a:buChar char="-"/>
            </a:pPr>
            <a:r>
              <a:rPr lang="en-US" sz="2000" dirty="0">
                <a:solidFill>
                  <a:srgbClr val="000000"/>
                </a:solidFill>
                <a:latin typeface="Arial Narrow" panose="020B0606020202030204" pitchFamily="34" charset="0"/>
              </a:rPr>
              <a:t>Inclusion in green economy</a:t>
            </a:r>
            <a:endParaRPr lang="en-US" sz="2000" dirty="0">
              <a:solidFill>
                <a:srgbClr val="000000"/>
              </a:solidFill>
              <a:latin typeface="Arial Narrow" panose="020B0606020202030204" pitchFamily="34" charset="0"/>
              <a:cs typeface="Arial"/>
            </a:endParaRPr>
          </a:p>
        </p:txBody>
      </p:sp>
      <p:pic>
        <p:nvPicPr>
          <p:cNvPr id="5" name="Graphic 4" descr="Bus with solid fill">
            <a:extLst>
              <a:ext uri="{FF2B5EF4-FFF2-40B4-BE49-F238E27FC236}">
                <a16:creationId xmlns:a16="http://schemas.microsoft.com/office/drawing/2014/main" id="{4F4FD848-3707-4BB7-DF86-B3B6465130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25129" y="2491646"/>
            <a:ext cx="3012510" cy="3012510"/>
          </a:xfrm>
          <a:prstGeom prst="rect">
            <a:avLst/>
          </a:prstGeom>
        </p:spPr>
      </p:pic>
    </p:spTree>
    <p:extLst>
      <p:ext uri="{BB962C8B-B14F-4D97-AF65-F5344CB8AC3E}">
        <p14:creationId xmlns:p14="http://schemas.microsoft.com/office/powerpoint/2010/main" val="1490471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183657"/>
            <a:ext cx="8686800" cy="538901"/>
          </a:xfrm>
        </p:spPr>
        <p:txBody>
          <a:bodyPr>
            <a:normAutofit fontScale="90000"/>
          </a:bodyPr>
          <a:lstStyle/>
          <a:p>
            <a:r>
              <a:rPr lang="en-US" sz="4400" cap="none" dirty="0"/>
              <a:t>Expected return varies by capital source</a:t>
            </a:r>
            <a:endParaRPr lang="en-US" cap="none"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sp>
        <p:nvSpPr>
          <p:cNvPr id="24" name="TextBox 23">
            <a:extLst>
              <a:ext uri="{FF2B5EF4-FFF2-40B4-BE49-F238E27FC236}">
                <a16:creationId xmlns:a16="http://schemas.microsoft.com/office/drawing/2014/main" id="{40F2011F-3172-5881-E2F0-FBA5AB2742FC}"/>
              </a:ext>
            </a:extLst>
          </p:cNvPr>
          <p:cNvSpPr txBox="1"/>
          <p:nvPr/>
        </p:nvSpPr>
        <p:spPr>
          <a:xfrm>
            <a:off x="383908" y="4759635"/>
            <a:ext cx="4572000" cy="230832"/>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Narrow"/>
                <a:ea typeface="+mn-ea"/>
                <a:cs typeface="+mn-cs"/>
              </a:rPr>
              <a:t>Adapted from:</a:t>
            </a:r>
            <a:r>
              <a:rPr kumimoji="0" lang="en-US" sz="900" b="0" i="0" u="none" strike="noStrike" kern="1200" cap="none" spc="0" normalizeH="0" baseline="0" noProof="0" dirty="0">
                <a:ln>
                  <a:noFill/>
                </a:ln>
                <a:solidFill>
                  <a:srgbClr val="000000">
                    <a:lumMod val="65000"/>
                    <a:lumOff val="35000"/>
                  </a:srgbClr>
                </a:solidFill>
                <a:effectLst/>
                <a:uLnTx/>
                <a:uFillTx/>
                <a:latin typeface="Arial Narrow"/>
                <a:ea typeface="+mn-ea"/>
                <a:cs typeface="+mn-cs"/>
              </a:rPr>
              <a:t> </a:t>
            </a:r>
            <a:r>
              <a:rPr kumimoji="0" lang="en-US" sz="900" b="0" i="0" u="none" strike="noStrike" kern="1200" cap="none" spc="0" normalizeH="0" baseline="0" noProof="0" dirty="0">
                <a:ln>
                  <a:noFill/>
                </a:ln>
                <a:solidFill>
                  <a:srgbClr val="000000">
                    <a:lumMod val="65000"/>
                    <a:lumOff val="35000"/>
                  </a:srgbClr>
                </a:solidFill>
                <a:effectLst/>
                <a:uLnTx/>
                <a:uFillTx/>
                <a:latin typeface="Arial Narrow"/>
                <a:ea typeface="+mn-ea"/>
                <a:cs typeface="+mn-cs"/>
                <a:hlinkClick r:id="rId4">
                  <a:extLst>
                    <a:ext uri="{A12FA001-AC4F-418D-AE19-62706E023703}">
                      <ahyp:hlinkClr xmlns:ahyp="http://schemas.microsoft.com/office/drawing/2018/hyperlinkcolor" val="tx"/>
                    </a:ext>
                  </a:extLst>
                </a:hlinkClick>
              </a:rPr>
              <a:t>https://climatetechvc.substack.com/p/-the-climate-capital-stack</a:t>
            </a:r>
            <a:r>
              <a:rPr kumimoji="0" lang="en-US" sz="900" b="0" i="0" u="none" strike="noStrike" kern="1200" cap="none" spc="0" normalizeH="0" baseline="0" noProof="0" dirty="0">
                <a:ln>
                  <a:noFill/>
                </a:ln>
                <a:solidFill>
                  <a:srgbClr val="000000">
                    <a:lumMod val="65000"/>
                    <a:lumOff val="35000"/>
                  </a:srgbClr>
                </a:solidFill>
                <a:effectLst/>
                <a:uLnTx/>
                <a:uFillTx/>
                <a:latin typeface="Arial Narrow"/>
                <a:ea typeface="+mn-ea"/>
                <a:cs typeface="+mn-cs"/>
              </a:rPr>
              <a:t> </a:t>
            </a:r>
          </a:p>
        </p:txBody>
      </p:sp>
      <p:graphicFrame>
        <p:nvGraphicFramePr>
          <p:cNvPr id="25" name="Table 8">
            <a:extLst>
              <a:ext uri="{FF2B5EF4-FFF2-40B4-BE49-F238E27FC236}">
                <a16:creationId xmlns:a16="http://schemas.microsoft.com/office/drawing/2014/main" id="{E9D86903-DF89-FF77-3C08-C1847F6E5824}"/>
              </a:ext>
            </a:extLst>
          </p:cNvPr>
          <p:cNvGraphicFramePr>
            <a:graphicFrameLocks noGrp="1"/>
          </p:cNvGraphicFramePr>
          <p:nvPr>
            <p:extLst>
              <p:ext uri="{D42A27DB-BD31-4B8C-83A1-F6EECF244321}">
                <p14:modId xmlns:p14="http://schemas.microsoft.com/office/powerpoint/2010/main" val="1198787357"/>
              </p:ext>
            </p:extLst>
          </p:nvPr>
        </p:nvGraphicFramePr>
        <p:xfrm>
          <a:off x="1839282" y="851175"/>
          <a:ext cx="6920810" cy="3123992"/>
        </p:xfrm>
        <a:graphic>
          <a:graphicData uri="http://schemas.openxmlformats.org/drawingml/2006/table">
            <a:tbl>
              <a:tblPr firstRow="1" bandRow="1"/>
              <a:tblGrid>
                <a:gridCol w="1568565">
                  <a:extLst>
                    <a:ext uri="{9D8B030D-6E8A-4147-A177-3AD203B41FA5}">
                      <a16:colId xmlns:a16="http://schemas.microsoft.com/office/drawing/2014/main" val="530081847"/>
                    </a:ext>
                  </a:extLst>
                </a:gridCol>
                <a:gridCol w="1338061">
                  <a:extLst>
                    <a:ext uri="{9D8B030D-6E8A-4147-A177-3AD203B41FA5}">
                      <a16:colId xmlns:a16="http://schemas.microsoft.com/office/drawing/2014/main" val="3407624469"/>
                    </a:ext>
                  </a:extLst>
                </a:gridCol>
                <a:gridCol w="1377962">
                  <a:extLst>
                    <a:ext uri="{9D8B030D-6E8A-4147-A177-3AD203B41FA5}">
                      <a16:colId xmlns:a16="http://schemas.microsoft.com/office/drawing/2014/main" val="3243147560"/>
                    </a:ext>
                  </a:extLst>
                </a:gridCol>
                <a:gridCol w="1298161">
                  <a:extLst>
                    <a:ext uri="{9D8B030D-6E8A-4147-A177-3AD203B41FA5}">
                      <a16:colId xmlns:a16="http://schemas.microsoft.com/office/drawing/2014/main" val="2111507397"/>
                    </a:ext>
                  </a:extLst>
                </a:gridCol>
                <a:gridCol w="1338061">
                  <a:extLst>
                    <a:ext uri="{9D8B030D-6E8A-4147-A177-3AD203B41FA5}">
                      <a16:colId xmlns:a16="http://schemas.microsoft.com/office/drawing/2014/main" val="134748051"/>
                    </a:ext>
                  </a:extLst>
                </a:gridCol>
              </a:tblGrid>
              <a:tr h="558175">
                <a:tc>
                  <a:txBody>
                    <a:bodyPr/>
                    <a:lstStyle/>
                    <a:p>
                      <a:pPr algn="ctr"/>
                      <a:r>
                        <a:rPr lang="en-US" sz="1400" b="1" dirty="0">
                          <a:latin typeface="Arial Narrow" panose="020B0606020202030204" pitchFamily="34" charset="0"/>
                        </a:rPr>
                        <a:t>Grants</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algn="ctr" defTabSz="457189" rtl="0" eaLnBrk="1" latinLnBrk="0" hangingPunct="1"/>
                      <a:endParaRPr lang="en-US" sz="1400" b="1" kern="1200">
                        <a:solidFill>
                          <a:schemeClr val="tx1"/>
                        </a:solidFill>
                        <a:latin typeface="+mn-lt"/>
                        <a:ea typeface="+mn-ea"/>
                        <a:cs typeface="+mn-cs"/>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a:latin typeface="+mn-lt"/>
                      </a:endParaRP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64149558"/>
                  </a:ext>
                </a:extLst>
              </a:tr>
              <a:tr h="410032">
                <a:tc>
                  <a:txBody>
                    <a:bodyPr/>
                    <a:lstStyle/>
                    <a:p>
                      <a:pPr algn="ctr"/>
                      <a:r>
                        <a:rPr lang="en-US" sz="1400" b="1" kern="1200" dirty="0">
                          <a:solidFill>
                            <a:schemeClr val="accent3"/>
                          </a:solidFill>
                          <a:latin typeface="Arial Narrow" panose="020B0606020202030204" pitchFamily="34" charset="0"/>
                          <a:ea typeface="+mn-ea"/>
                          <a:cs typeface="+mn-cs"/>
                        </a:rPr>
                        <a:t>0%</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2"/>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5345905"/>
                  </a:ext>
                </a:extLst>
              </a:tr>
              <a:tr h="718595">
                <a:tc>
                  <a:txBody>
                    <a:bodyPr/>
                    <a:lstStyle/>
                    <a:p>
                      <a:pPr algn="ctr"/>
                      <a:endParaRPr lang="en-US" sz="1400" b="1" kern="1200" dirty="0">
                        <a:solidFill>
                          <a:schemeClr val="accent3"/>
                        </a:solidFill>
                        <a:latin typeface="Arial Narrow" panose="020B0606020202030204" pitchFamily="34" charset="0"/>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rgbClr val="C00000"/>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dirty="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7A4D"/>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dirty="0">
                        <a:solidFill>
                          <a:schemeClr val="accent5"/>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45717420"/>
                  </a:ext>
                </a:extLst>
              </a:tr>
              <a:tr h="718595">
                <a:tc>
                  <a:txBody>
                    <a:bodyPr/>
                    <a:lstStyle/>
                    <a:p>
                      <a:pPr algn="ctr"/>
                      <a:endParaRPr lang="en-US" sz="1400" b="1" kern="1200" dirty="0">
                        <a:solidFill>
                          <a:srgbClr val="C00000"/>
                        </a:solidFill>
                        <a:latin typeface="Arial Narrow" panose="020B0606020202030204" pitchFamily="34" charset="0"/>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C51F24"/>
                        </a:solidFill>
                        <a:effectLst/>
                        <a:uLnTx/>
                        <a:uFillTx/>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bg2">
                            <a:lumMod val="75000"/>
                          </a:schemeClr>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4653886"/>
                  </a:ext>
                </a:extLst>
              </a:tr>
              <a:tr h="718595">
                <a:tc>
                  <a:txBody>
                    <a:bodyPr/>
                    <a:lstStyle/>
                    <a:p>
                      <a:pPr algn="ctr"/>
                      <a:endParaRPr lang="en-US" sz="1400" b="1" kern="1200" dirty="0">
                        <a:solidFill>
                          <a:schemeClr val="tx1"/>
                        </a:solidFill>
                        <a:latin typeface="Arial Narrow" panose="020B0606020202030204" pitchFamily="34" charset="0"/>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endParaRPr lang="en-US" sz="1400" b="1" kern="1200" dirty="0">
                        <a:solidFill>
                          <a:schemeClr val="tx1"/>
                        </a:solidFill>
                        <a:latin typeface="+mn-lt"/>
                        <a:ea typeface="+mn-ea"/>
                        <a:cs typeface="+mn-cs"/>
                      </a:endParaRP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9687340"/>
                  </a:ext>
                </a:extLst>
              </a:tr>
            </a:tbl>
          </a:graphicData>
        </a:graphic>
      </p:graphicFrame>
      <p:graphicFrame>
        <p:nvGraphicFramePr>
          <p:cNvPr id="26" name="Table 25">
            <a:extLst>
              <a:ext uri="{FF2B5EF4-FFF2-40B4-BE49-F238E27FC236}">
                <a16:creationId xmlns:a16="http://schemas.microsoft.com/office/drawing/2014/main" id="{C8F79B98-CF82-2C54-2FBC-F33A056A189D}"/>
              </a:ext>
            </a:extLst>
          </p:cNvPr>
          <p:cNvGraphicFramePr>
            <a:graphicFrameLocks noGrp="1"/>
          </p:cNvGraphicFramePr>
          <p:nvPr>
            <p:extLst>
              <p:ext uri="{D42A27DB-BD31-4B8C-83A1-F6EECF244321}">
                <p14:modId xmlns:p14="http://schemas.microsoft.com/office/powerpoint/2010/main" val="3003640210"/>
              </p:ext>
            </p:extLst>
          </p:nvPr>
        </p:nvGraphicFramePr>
        <p:xfrm>
          <a:off x="3174535" y="819684"/>
          <a:ext cx="5585556" cy="992671"/>
        </p:xfrm>
        <a:graphic>
          <a:graphicData uri="http://schemas.openxmlformats.org/drawingml/2006/table">
            <a:tbl>
              <a:tblPr firstRow="1" bandRow="1"/>
              <a:tblGrid>
                <a:gridCol w="1396389">
                  <a:extLst>
                    <a:ext uri="{9D8B030D-6E8A-4147-A177-3AD203B41FA5}">
                      <a16:colId xmlns:a16="http://schemas.microsoft.com/office/drawing/2014/main" val="3407624469"/>
                    </a:ext>
                  </a:extLst>
                </a:gridCol>
                <a:gridCol w="1438028">
                  <a:extLst>
                    <a:ext uri="{9D8B030D-6E8A-4147-A177-3AD203B41FA5}">
                      <a16:colId xmlns:a16="http://schemas.microsoft.com/office/drawing/2014/main" val="3243147560"/>
                    </a:ext>
                  </a:extLst>
                </a:gridCol>
                <a:gridCol w="1354750">
                  <a:extLst>
                    <a:ext uri="{9D8B030D-6E8A-4147-A177-3AD203B41FA5}">
                      <a16:colId xmlns:a16="http://schemas.microsoft.com/office/drawing/2014/main" val="2111507397"/>
                    </a:ext>
                  </a:extLst>
                </a:gridCol>
                <a:gridCol w="1396389">
                  <a:extLst>
                    <a:ext uri="{9D8B030D-6E8A-4147-A177-3AD203B41FA5}">
                      <a16:colId xmlns:a16="http://schemas.microsoft.com/office/drawing/2014/main" val="134748051"/>
                    </a:ext>
                  </a:extLst>
                </a:gridCol>
              </a:tblGrid>
              <a:tr h="556110">
                <a:tc>
                  <a:txBody>
                    <a:bodyPr/>
                    <a:lstStyle/>
                    <a:p>
                      <a:pPr algn="ctr"/>
                      <a:r>
                        <a:rPr lang="en-US" sz="1400" b="1" dirty="0">
                          <a:latin typeface="Arial Narrow" panose="020B0606020202030204" pitchFamily="34" charset="0"/>
                        </a:rPr>
                        <a:t>Venture capital</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1" dirty="0">
                          <a:latin typeface="Arial Narrow" panose="020B0606020202030204" pitchFamily="34" charset="0"/>
                        </a:rPr>
                        <a:t>Commercial debt</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457189" rtl="0" eaLnBrk="1" latinLnBrk="0" hangingPunct="1"/>
                      <a:r>
                        <a:rPr lang="en-US" sz="1400" b="1" kern="1200" dirty="0">
                          <a:solidFill>
                            <a:schemeClr val="tx1"/>
                          </a:solidFill>
                          <a:latin typeface="Arial Narrow" panose="020B0606020202030204" pitchFamily="34" charset="0"/>
                          <a:ea typeface="+mn-ea"/>
                          <a:cs typeface="+mn-cs"/>
                        </a:rPr>
                        <a:t>Project finance</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1" dirty="0">
                          <a:latin typeface="Arial Narrow" panose="020B0606020202030204" pitchFamily="34" charset="0"/>
                        </a:rPr>
                        <a:t>Public finance</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64149558"/>
                  </a:ext>
                </a:extLst>
              </a:tr>
              <a:tr h="436561">
                <a:tc>
                  <a:txBody>
                    <a:bodyPr/>
                    <a:lstStyle/>
                    <a:p>
                      <a:pPr algn="ctr"/>
                      <a:r>
                        <a:rPr lang="en-US" sz="1400" b="1" kern="1200" dirty="0">
                          <a:solidFill>
                            <a:srgbClr val="C00000"/>
                          </a:solidFill>
                          <a:latin typeface="Arial Narrow" panose="020B0606020202030204" pitchFamily="34" charset="0"/>
                          <a:ea typeface="+mn-ea"/>
                          <a:cs typeface="+mn-cs"/>
                        </a:rPr>
                        <a:t>30%+</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1" kern="1200" dirty="0">
                          <a:solidFill>
                            <a:schemeClr val="accent6">
                              <a:lumMod val="75000"/>
                            </a:schemeClr>
                          </a:solidFill>
                          <a:latin typeface="Arial Narrow" panose="020B0606020202030204" pitchFamily="34" charset="0"/>
                          <a:ea typeface="+mn-ea"/>
                          <a:cs typeface="+mn-cs"/>
                        </a:rPr>
                        <a:t>5-15%</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1" kern="1200" dirty="0">
                          <a:solidFill>
                            <a:schemeClr val="accent6">
                              <a:lumMod val="75000"/>
                            </a:schemeClr>
                          </a:solidFill>
                          <a:latin typeface="Arial Narrow" panose="020B0606020202030204" pitchFamily="34" charset="0"/>
                          <a:ea typeface="+mn-ea"/>
                          <a:cs typeface="+mn-cs"/>
                        </a:rPr>
                        <a:t>5-15%</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1" kern="1200" dirty="0">
                          <a:solidFill>
                            <a:schemeClr val="accent3"/>
                          </a:solidFill>
                          <a:latin typeface="Arial Narrow" panose="020B0606020202030204" pitchFamily="34" charset="0"/>
                          <a:ea typeface="+mn-ea"/>
                          <a:cs typeface="+mn-cs"/>
                        </a:rPr>
                        <a:t>~0-5%</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5345905"/>
                  </a:ext>
                </a:extLst>
              </a:tr>
            </a:tbl>
          </a:graphicData>
        </a:graphic>
      </p:graphicFrame>
      <p:sp>
        <p:nvSpPr>
          <p:cNvPr id="2" name="TextBox 1">
            <a:extLst>
              <a:ext uri="{FF2B5EF4-FFF2-40B4-BE49-F238E27FC236}">
                <a16:creationId xmlns:a16="http://schemas.microsoft.com/office/drawing/2014/main" id="{0DF57A23-C58A-8E95-A0A1-E7AA0F621703}"/>
              </a:ext>
            </a:extLst>
          </p:cNvPr>
          <p:cNvSpPr txBox="1"/>
          <p:nvPr/>
        </p:nvSpPr>
        <p:spPr>
          <a:xfrm>
            <a:off x="2102716" y="2329760"/>
            <a:ext cx="978761" cy="1077218"/>
          </a:xfrm>
          <a:prstGeom prst="rect">
            <a:avLst/>
          </a:prstGeom>
          <a:noFill/>
        </p:spPr>
        <p:txBody>
          <a:bodyPr wrap="square" rtlCol="0">
            <a:spAutoFit/>
          </a:bodyPr>
          <a:lstStyle/>
          <a:p>
            <a:pPr algn="l"/>
            <a:r>
              <a:rPr lang="en-US" sz="1600" b="1" dirty="0">
                <a:solidFill>
                  <a:schemeClr val="accent6"/>
                </a:solidFill>
                <a:latin typeface="Arial Narrow" panose="020B0606020202030204" pitchFamily="34" charset="0"/>
              </a:rPr>
              <a:t>ARP, DERA, BIF, BBB, HVIP, </a:t>
            </a:r>
            <a:r>
              <a:rPr lang="en-US" sz="1600" b="1" dirty="0" err="1">
                <a:solidFill>
                  <a:schemeClr val="accent6"/>
                </a:solidFill>
                <a:latin typeface="Arial Narrow" panose="020B0606020202030204" pitchFamily="34" charset="0"/>
              </a:rPr>
              <a:t>etc</a:t>
            </a:r>
            <a:endParaRPr lang="en-US" sz="1600" b="1" dirty="0">
              <a:solidFill>
                <a:schemeClr val="accent6"/>
              </a:solidFill>
              <a:latin typeface="Arial Narrow" panose="020B0606020202030204" pitchFamily="34" charset="0"/>
            </a:endParaRPr>
          </a:p>
        </p:txBody>
      </p:sp>
      <p:grpSp>
        <p:nvGrpSpPr>
          <p:cNvPr id="3" name="Group 2">
            <a:extLst>
              <a:ext uri="{FF2B5EF4-FFF2-40B4-BE49-F238E27FC236}">
                <a16:creationId xmlns:a16="http://schemas.microsoft.com/office/drawing/2014/main" id="{D705DBCD-A005-8AE6-6CBD-0AB12E779861}"/>
              </a:ext>
            </a:extLst>
          </p:cNvPr>
          <p:cNvGrpSpPr/>
          <p:nvPr/>
        </p:nvGrpSpPr>
        <p:grpSpPr>
          <a:xfrm>
            <a:off x="3743389" y="1874816"/>
            <a:ext cx="4735029" cy="2155694"/>
            <a:chOff x="3779926" y="2283662"/>
            <a:chExt cx="5233125" cy="2382460"/>
          </a:xfrm>
        </p:grpSpPr>
        <p:pic>
          <p:nvPicPr>
            <p:cNvPr id="5" name="Picture 4">
              <a:extLst>
                <a:ext uri="{FF2B5EF4-FFF2-40B4-BE49-F238E27FC236}">
                  <a16:creationId xmlns:a16="http://schemas.microsoft.com/office/drawing/2014/main" id="{49FB700C-24BB-6A9A-5F72-460564ECE902}"/>
                </a:ext>
              </a:extLst>
            </p:cNvPr>
            <p:cNvPicPr>
              <a:picLocks noChangeAspect="1"/>
            </p:cNvPicPr>
            <p:nvPr/>
          </p:nvPicPr>
          <p:blipFill>
            <a:blip r:embed="rId5"/>
            <a:stretch>
              <a:fillRect/>
            </a:stretch>
          </p:blipFill>
          <p:spPr>
            <a:xfrm>
              <a:off x="3779926" y="3468759"/>
              <a:ext cx="1156225" cy="363997"/>
            </a:xfrm>
            <a:prstGeom prst="rect">
              <a:avLst/>
            </a:prstGeom>
          </p:spPr>
        </p:pic>
        <p:pic>
          <p:nvPicPr>
            <p:cNvPr id="6" name="Picture 2" descr="Levo - Powered by Nuvve">
              <a:extLst>
                <a:ext uri="{FF2B5EF4-FFF2-40B4-BE49-F238E27FC236}">
                  <a16:creationId xmlns:a16="http://schemas.microsoft.com/office/drawing/2014/main" id="{E9976265-3EF9-4AB1-CD50-41ED4B1A54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2593" y="3999863"/>
              <a:ext cx="869058" cy="3476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021D249-3ABD-B860-7269-C2297FD86DEC}"/>
                </a:ext>
              </a:extLst>
            </p:cNvPr>
            <p:cNvSpPr txBox="1"/>
            <p:nvPr/>
          </p:nvSpPr>
          <p:spPr>
            <a:xfrm>
              <a:off x="7439253" y="2737000"/>
              <a:ext cx="1348241" cy="442199"/>
            </a:xfrm>
            <a:prstGeom prst="rect">
              <a:avLst/>
            </a:prstGeom>
            <a:solidFill>
              <a:schemeClr val="bg2">
                <a:lumMod val="40000"/>
                <a:lumOff val="60000"/>
              </a:schemeClr>
            </a:solidFill>
          </p:spPr>
          <p:txBody>
            <a:bodyPr wrap="square" rtlCol="0">
              <a:spAutoFit/>
            </a:bodyPr>
            <a:lstStyle/>
            <a:p>
              <a:pPr algn="l"/>
              <a:r>
                <a:rPr lang="en-US" sz="1000" b="1" dirty="0">
                  <a:solidFill>
                    <a:schemeClr val="accent6"/>
                  </a:solidFill>
                  <a:latin typeface="Arial Narrow" panose="020B0606020202030204" pitchFamily="34" charset="0"/>
                </a:rPr>
                <a:t>Current model for most districts</a:t>
              </a:r>
            </a:p>
          </p:txBody>
        </p:sp>
        <p:pic>
          <p:nvPicPr>
            <p:cNvPr id="8" name="Picture 4" descr="National Express LLC">
              <a:extLst>
                <a:ext uri="{FF2B5EF4-FFF2-40B4-BE49-F238E27FC236}">
                  <a16:creationId xmlns:a16="http://schemas.microsoft.com/office/drawing/2014/main" id="{77ED9E82-665B-D4EE-DA00-70D1F52578E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7796" b="4755"/>
            <a:stretch/>
          </p:blipFill>
          <p:spPr bwMode="auto">
            <a:xfrm>
              <a:off x="4751144" y="2786463"/>
              <a:ext cx="1977952" cy="28854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DC47A27-F696-9B20-6322-B4F97382A25B}"/>
                </a:ext>
              </a:extLst>
            </p:cNvPr>
            <p:cNvSpPr txBox="1"/>
            <p:nvPr/>
          </p:nvSpPr>
          <p:spPr>
            <a:xfrm>
              <a:off x="7322905" y="2283662"/>
              <a:ext cx="1555059" cy="408183"/>
            </a:xfrm>
            <a:prstGeom prst="rect">
              <a:avLst/>
            </a:prstGeom>
            <a:noFill/>
          </p:spPr>
          <p:txBody>
            <a:bodyPr wrap="square" rtlCol="0">
              <a:spAutoFit/>
            </a:bodyPr>
            <a:lstStyle/>
            <a:p>
              <a:pPr algn="l"/>
              <a:r>
                <a:rPr lang="en-US" sz="900" b="1" dirty="0">
                  <a:solidFill>
                    <a:schemeClr val="accent3"/>
                  </a:solidFill>
                  <a:latin typeface="Arial" panose="020B0604020202020204" pitchFamily="34" charset="0"/>
                  <a:cs typeface="Arial" panose="020B0604020202020204" pitchFamily="34" charset="0"/>
                </a:rPr>
                <a:t>State &amp; local general obligation bonds</a:t>
              </a:r>
            </a:p>
          </p:txBody>
        </p:sp>
        <p:cxnSp>
          <p:nvCxnSpPr>
            <p:cNvPr id="10" name="Straight Arrow Connector 9">
              <a:extLst>
                <a:ext uri="{FF2B5EF4-FFF2-40B4-BE49-F238E27FC236}">
                  <a16:creationId xmlns:a16="http://schemas.microsoft.com/office/drawing/2014/main" id="{DE6EC2C3-E9AF-E3B3-578E-7F5E23ABC545}"/>
                </a:ext>
              </a:extLst>
            </p:cNvPr>
            <p:cNvCxnSpPr>
              <a:cxnSpLocks/>
            </p:cNvCxnSpPr>
            <p:nvPr/>
          </p:nvCxnSpPr>
          <p:spPr>
            <a:xfrm flipV="1">
              <a:off x="8607835" y="2520335"/>
              <a:ext cx="0" cy="317053"/>
            </a:xfrm>
            <a:prstGeom prst="straightConnector1">
              <a:avLst/>
            </a:prstGeom>
            <a:ln>
              <a:tailEnd type="triangle"/>
            </a:ln>
            <a:effectLst/>
          </p:spPr>
          <p:style>
            <a:lnRef idx="3">
              <a:schemeClr val="accent6"/>
            </a:lnRef>
            <a:fillRef idx="0">
              <a:schemeClr val="accent6"/>
            </a:fillRef>
            <a:effectRef idx="2">
              <a:schemeClr val="accent6"/>
            </a:effectRef>
            <a:fontRef idx="minor">
              <a:schemeClr val="tx1"/>
            </a:fontRef>
          </p:style>
        </p:cxnSp>
        <p:pic>
          <p:nvPicPr>
            <p:cNvPr id="11" name="Picture 10">
              <a:extLst>
                <a:ext uri="{FF2B5EF4-FFF2-40B4-BE49-F238E27FC236}">
                  <a16:creationId xmlns:a16="http://schemas.microsoft.com/office/drawing/2014/main" id="{F7B9A313-57F3-A0FB-37F5-C1AD6E2F4423}"/>
                </a:ext>
              </a:extLst>
            </p:cNvPr>
            <p:cNvPicPr>
              <a:picLocks noChangeAspect="1"/>
            </p:cNvPicPr>
            <p:nvPr/>
          </p:nvPicPr>
          <p:blipFill rotWithShape="1">
            <a:blip r:embed="rId8"/>
            <a:srcRect l="19191" b="10393"/>
            <a:stretch/>
          </p:blipFill>
          <p:spPr>
            <a:xfrm>
              <a:off x="7496646" y="4326371"/>
              <a:ext cx="1516405" cy="339751"/>
            </a:xfrm>
            <a:prstGeom prst="rect">
              <a:avLst/>
            </a:prstGeom>
          </p:spPr>
        </p:pic>
        <p:pic>
          <p:nvPicPr>
            <p:cNvPr id="12" name="Picture 2" descr="MCAP with Wording Horizontal">
              <a:extLst>
                <a:ext uri="{FF2B5EF4-FFF2-40B4-BE49-F238E27FC236}">
                  <a16:creationId xmlns:a16="http://schemas.microsoft.com/office/drawing/2014/main" id="{2BD70BD9-51C8-E473-A81B-32DF682225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5821" y="3842510"/>
              <a:ext cx="978761" cy="4523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8D7A214-A3BE-8804-C94C-84FA6FFEB17F}"/>
                </a:ext>
              </a:extLst>
            </p:cNvPr>
            <p:cNvPicPr>
              <a:picLocks noChangeAspect="1"/>
            </p:cNvPicPr>
            <p:nvPr/>
          </p:nvPicPr>
          <p:blipFill>
            <a:blip r:embed="rId10"/>
            <a:stretch>
              <a:fillRect/>
            </a:stretch>
          </p:blipFill>
          <p:spPr>
            <a:xfrm>
              <a:off x="6032742" y="3673243"/>
              <a:ext cx="1806655" cy="249318"/>
            </a:xfrm>
            <a:prstGeom prst="rect">
              <a:avLst/>
            </a:prstGeom>
          </p:spPr>
        </p:pic>
        <p:pic>
          <p:nvPicPr>
            <p:cNvPr id="15" name="Picture 14">
              <a:extLst>
                <a:ext uri="{FF2B5EF4-FFF2-40B4-BE49-F238E27FC236}">
                  <a16:creationId xmlns:a16="http://schemas.microsoft.com/office/drawing/2014/main" id="{E57D1F34-5C47-72E5-9428-50A396DC6050}"/>
                </a:ext>
              </a:extLst>
            </p:cNvPr>
            <p:cNvPicPr>
              <a:picLocks noChangeAspect="1"/>
            </p:cNvPicPr>
            <p:nvPr/>
          </p:nvPicPr>
          <p:blipFill>
            <a:blip r:embed="rId11"/>
            <a:stretch>
              <a:fillRect/>
            </a:stretch>
          </p:blipFill>
          <p:spPr>
            <a:xfrm>
              <a:off x="4850503" y="2499173"/>
              <a:ext cx="1784644" cy="255798"/>
            </a:xfrm>
            <a:prstGeom prst="rect">
              <a:avLst/>
            </a:prstGeom>
          </p:spPr>
        </p:pic>
        <p:pic>
          <p:nvPicPr>
            <p:cNvPr id="16" name="Picture 15">
              <a:extLst>
                <a:ext uri="{FF2B5EF4-FFF2-40B4-BE49-F238E27FC236}">
                  <a16:creationId xmlns:a16="http://schemas.microsoft.com/office/drawing/2014/main" id="{C2056AAB-606C-E46D-A052-B772CD5AF1E7}"/>
                </a:ext>
              </a:extLst>
            </p:cNvPr>
            <p:cNvPicPr>
              <a:picLocks noChangeAspect="1"/>
            </p:cNvPicPr>
            <p:nvPr/>
          </p:nvPicPr>
          <p:blipFill>
            <a:blip r:embed="rId12"/>
            <a:stretch>
              <a:fillRect/>
            </a:stretch>
          </p:blipFill>
          <p:spPr>
            <a:xfrm>
              <a:off x="6632168" y="3945215"/>
              <a:ext cx="792571" cy="699327"/>
            </a:xfrm>
            <a:prstGeom prst="rect">
              <a:avLst/>
            </a:prstGeom>
          </p:spPr>
        </p:pic>
        <p:pic>
          <p:nvPicPr>
            <p:cNvPr id="17" name="Picture 16">
              <a:extLst>
                <a:ext uri="{FF2B5EF4-FFF2-40B4-BE49-F238E27FC236}">
                  <a16:creationId xmlns:a16="http://schemas.microsoft.com/office/drawing/2014/main" id="{921F83A9-5FE9-7AF3-0A81-273567E341FB}"/>
                </a:ext>
              </a:extLst>
            </p:cNvPr>
            <p:cNvPicPr>
              <a:picLocks noChangeAspect="1"/>
            </p:cNvPicPr>
            <p:nvPr/>
          </p:nvPicPr>
          <p:blipFill>
            <a:blip r:embed="rId13"/>
            <a:stretch>
              <a:fillRect/>
            </a:stretch>
          </p:blipFill>
          <p:spPr>
            <a:xfrm>
              <a:off x="5189778" y="3097386"/>
              <a:ext cx="523115" cy="544130"/>
            </a:xfrm>
            <a:prstGeom prst="rect">
              <a:avLst/>
            </a:prstGeom>
          </p:spPr>
        </p:pic>
        <p:pic>
          <p:nvPicPr>
            <p:cNvPr id="18" name="Picture 17">
              <a:extLst>
                <a:ext uri="{FF2B5EF4-FFF2-40B4-BE49-F238E27FC236}">
                  <a16:creationId xmlns:a16="http://schemas.microsoft.com/office/drawing/2014/main" id="{2F413B71-4AF3-BBD1-24D9-9E6DBC8A8371}"/>
                </a:ext>
              </a:extLst>
            </p:cNvPr>
            <p:cNvPicPr>
              <a:picLocks noChangeAspect="1"/>
            </p:cNvPicPr>
            <p:nvPr/>
          </p:nvPicPr>
          <p:blipFill>
            <a:blip r:embed="rId14"/>
            <a:stretch>
              <a:fillRect/>
            </a:stretch>
          </p:blipFill>
          <p:spPr>
            <a:xfrm>
              <a:off x="5727697" y="3086071"/>
              <a:ext cx="604109" cy="553344"/>
            </a:xfrm>
            <a:prstGeom prst="rect">
              <a:avLst/>
            </a:prstGeom>
          </p:spPr>
        </p:pic>
        <p:pic>
          <p:nvPicPr>
            <p:cNvPr id="19" name="Picture 2" descr="The National Rural Electric Cooperative Association">
              <a:extLst>
                <a:ext uri="{FF2B5EF4-FFF2-40B4-BE49-F238E27FC236}">
                  <a16:creationId xmlns:a16="http://schemas.microsoft.com/office/drawing/2014/main" id="{3408C95D-40BB-46FF-ABEC-300B6B39849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56568" y="3141690"/>
              <a:ext cx="978761" cy="5146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a:extLst>
                <a:ext uri="{FF2B5EF4-FFF2-40B4-BE49-F238E27FC236}">
                  <a16:creationId xmlns:a16="http://schemas.microsoft.com/office/drawing/2014/main" id="{D5EA1CE9-CB7D-2577-DEF1-F1D1ED9DF94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20910" y="3215678"/>
              <a:ext cx="857054" cy="549293"/>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3" name="Table 8">
            <a:extLst>
              <a:ext uri="{FF2B5EF4-FFF2-40B4-BE49-F238E27FC236}">
                <a16:creationId xmlns:a16="http://schemas.microsoft.com/office/drawing/2014/main" id="{D09ED548-E1EE-4E96-6EB3-4A69780F28E7}"/>
              </a:ext>
            </a:extLst>
          </p:cNvPr>
          <p:cNvGraphicFramePr>
            <a:graphicFrameLocks noGrp="1"/>
          </p:cNvGraphicFramePr>
          <p:nvPr>
            <p:extLst>
              <p:ext uri="{D42A27DB-BD31-4B8C-83A1-F6EECF244321}">
                <p14:modId xmlns:p14="http://schemas.microsoft.com/office/powerpoint/2010/main" val="925876966"/>
              </p:ext>
            </p:extLst>
          </p:nvPr>
        </p:nvGraphicFramePr>
        <p:xfrm>
          <a:off x="416304" y="837828"/>
          <a:ext cx="1431738" cy="3273861"/>
        </p:xfrm>
        <a:graphic>
          <a:graphicData uri="http://schemas.openxmlformats.org/drawingml/2006/table">
            <a:tbl>
              <a:tblPr firstRow="1" bandRow="1"/>
              <a:tblGrid>
                <a:gridCol w="1431738">
                  <a:extLst>
                    <a:ext uri="{9D8B030D-6E8A-4147-A177-3AD203B41FA5}">
                      <a16:colId xmlns:a16="http://schemas.microsoft.com/office/drawing/2014/main" val="2565567173"/>
                    </a:ext>
                  </a:extLst>
                </a:gridCol>
              </a:tblGrid>
              <a:tr h="554744">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dirty="0">
                          <a:solidFill>
                            <a:schemeClr val="bg1"/>
                          </a:solidFill>
                          <a:latin typeface="Arial Narrow" panose="020B0606020202030204" pitchFamily="34" charset="0"/>
                        </a:rPr>
                        <a:t>Source</a:t>
                      </a:r>
                    </a:p>
                  </a:txBody>
                  <a:tcPr anchor="ctr">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F6A"/>
                    </a:solidFill>
                  </a:tcPr>
                </a:tc>
                <a:extLst>
                  <a:ext uri="{0D108BD9-81ED-4DB2-BD59-A6C34878D82A}">
                    <a16:rowId xmlns:a16="http://schemas.microsoft.com/office/drawing/2014/main" val="864149558"/>
                  </a:ext>
                </a:extLst>
              </a:tr>
              <a:tr h="567322">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bg1"/>
                          </a:solidFill>
                          <a:latin typeface="Arial Narrow" panose="020B0606020202030204" pitchFamily="34" charset="0"/>
                          <a:ea typeface="+mn-ea"/>
                          <a:cs typeface="+mn-cs"/>
                        </a:rPr>
                        <a:t>Expected Rate of Return</a:t>
                      </a:r>
                    </a:p>
                  </a:txBody>
                  <a:tcPr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F6A"/>
                    </a:solidFill>
                  </a:tcPr>
                </a:tc>
                <a:extLst>
                  <a:ext uri="{0D108BD9-81ED-4DB2-BD59-A6C34878D82A}">
                    <a16:rowId xmlns:a16="http://schemas.microsoft.com/office/drawing/2014/main" val="1525345905"/>
                  </a:ext>
                </a:extLst>
              </a:tr>
              <a:tr h="2151795">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400" b="1" kern="1200" dirty="0">
                          <a:solidFill>
                            <a:schemeClr val="bg1"/>
                          </a:solidFill>
                          <a:latin typeface="Arial Narrow" panose="020B0606020202030204" pitchFamily="34" charset="0"/>
                          <a:ea typeface="+mn-ea"/>
                          <a:cs typeface="+mn-cs"/>
                        </a:rPr>
                        <a:t>Examples</a:t>
                      </a:r>
                    </a:p>
                  </a:txBody>
                  <a:tcPr anchor="ctr">
                    <a:lnL>
                      <a:noFill/>
                    </a:lnL>
                    <a:lnR>
                      <a:noFill/>
                    </a:lnR>
                    <a:lnT w="1270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003F6A"/>
                    </a:solidFill>
                  </a:tcPr>
                </a:tc>
                <a:extLst>
                  <a:ext uri="{0D108BD9-81ED-4DB2-BD59-A6C34878D82A}">
                    <a16:rowId xmlns:a16="http://schemas.microsoft.com/office/drawing/2014/main" val="2345717420"/>
                  </a:ext>
                </a:extLst>
              </a:tr>
            </a:tbl>
          </a:graphicData>
        </a:graphic>
      </p:graphicFrame>
    </p:spTree>
    <p:extLst>
      <p:ext uri="{BB962C8B-B14F-4D97-AF65-F5344CB8AC3E}">
        <p14:creationId xmlns:p14="http://schemas.microsoft.com/office/powerpoint/2010/main" val="136280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183657"/>
            <a:ext cx="8686800" cy="538901"/>
          </a:xfrm>
        </p:spPr>
        <p:txBody>
          <a:bodyPr>
            <a:normAutofit fontScale="90000"/>
          </a:bodyPr>
          <a:lstStyle/>
          <a:p>
            <a:r>
              <a:rPr lang="en-US" sz="4400" cap="none" dirty="0"/>
              <a:t>Types of Financing: VENTURE CAPITAL</a:t>
            </a:r>
            <a:endParaRPr lang="en-US" cap="none"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graphicFrame>
        <p:nvGraphicFramePr>
          <p:cNvPr id="23" name="Table 22">
            <a:extLst>
              <a:ext uri="{FF2B5EF4-FFF2-40B4-BE49-F238E27FC236}">
                <a16:creationId xmlns:a16="http://schemas.microsoft.com/office/drawing/2014/main" id="{620035CD-9E38-8D62-4E25-085A0232F111}"/>
              </a:ext>
            </a:extLst>
          </p:cNvPr>
          <p:cNvGraphicFramePr>
            <a:graphicFrameLocks noGrp="1"/>
          </p:cNvGraphicFramePr>
          <p:nvPr>
            <p:extLst>
              <p:ext uri="{D42A27DB-BD31-4B8C-83A1-F6EECF244321}">
                <p14:modId xmlns:p14="http://schemas.microsoft.com/office/powerpoint/2010/main" val="4056781294"/>
              </p:ext>
            </p:extLst>
          </p:nvPr>
        </p:nvGraphicFramePr>
        <p:xfrm>
          <a:off x="465135" y="1006311"/>
          <a:ext cx="8302896" cy="2010918"/>
        </p:xfrm>
        <a:graphic>
          <a:graphicData uri="http://schemas.openxmlformats.org/drawingml/2006/table">
            <a:tbl>
              <a:tblPr firstRow="1" firstCol="1" bandRow="1">
                <a:tableStyleId>{68D230F3-CF80-4859-8CE7-A43EE81993B5}</a:tableStyleId>
              </a:tblPr>
              <a:tblGrid>
                <a:gridCol w="2767632">
                  <a:extLst>
                    <a:ext uri="{9D8B030D-6E8A-4147-A177-3AD203B41FA5}">
                      <a16:colId xmlns:a16="http://schemas.microsoft.com/office/drawing/2014/main" val="2709955575"/>
                    </a:ext>
                  </a:extLst>
                </a:gridCol>
                <a:gridCol w="2767632">
                  <a:extLst>
                    <a:ext uri="{9D8B030D-6E8A-4147-A177-3AD203B41FA5}">
                      <a16:colId xmlns:a16="http://schemas.microsoft.com/office/drawing/2014/main" val="1388609756"/>
                    </a:ext>
                  </a:extLst>
                </a:gridCol>
                <a:gridCol w="2767632">
                  <a:extLst>
                    <a:ext uri="{9D8B030D-6E8A-4147-A177-3AD203B41FA5}">
                      <a16:colId xmlns:a16="http://schemas.microsoft.com/office/drawing/2014/main" val="110844061"/>
                    </a:ext>
                  </a:extLst>
                </a:gridCol>
              </a:tblGrid>
              <a:tr h="241331">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marL="0" marR="0" algn="ctr">
                        <a:lnSpc>
                          <a:spcPct val="107000"/>
                        </a:lnSpc>
                        <a:spcBef>
                          <a:spcPts val="0"/>
                        </a:spcBef>
                        <a:spcAft>
                          <a:spcPts val="0"/>
                        </a:spcAft>
                      </a:pPr>
                      <a:r>
                        <a:rPr lang="en-US" sz="1200" dirty="0">
                          <a:solidFill>
                            <a:schemeClr val="tx1"/>
                          </a:solidFill>
                          <a:effectLst/>
                          <a:latin typeface="Arial Narrow" panose="020B0606020202030204" pitchFamily="34" charset="0"/>
                        </a:rPr>
                        <a:t>Definition</a:t>
                      </a:r>
                      <a:endParaRPr lang="en-US" sz="1200" dirty="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nchor="ct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marL="0" marR="0" algn="ctr">
                        <a:lnSpc>
                          <a:spcPct val="107000"/>
                        </a:lnSpc>
                        <a:spcBef>
                          <a:spcPts val="0"/>
                        </a:spcBef>
                        <a:spcAft>
                          <a:spcPts val="0"/>
                        </a:spcAft>
                      </a:pPr>
                      <a:r>
                        <a:rPr lang="en-US" sz="1200" dirty="0">
                          <a:solidFill>
                            <a:schemeClr val="tx1"/>
                          </a:solidFill>
                          <a:effectLst/>
                          <a:latin typeface="Arial Narrow" panose="020B0606020202030204" pitchFamily="34" charset="0"/>
                        </a:rPr>
                        <a:t>Advantages</a:t>
                      </a:r>
                      <a:endParaRPr lang="en-US" sz="1200" dirty="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nchor="ct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marL="0" marR="0" algn="ctr">
                        <a:lnSpc>
                          <a:spcPct val="107000"/>
                        </a:lnSpc>
                        <a:spcBef>
                          <a:spcPts val="0"/>
                        </a:spcBef>
                        <a:spcAft>
                          <a:spcPts val="0"/>
                        </a:spcAft>
                      </a:pPr>
                      <a:r>
                        <a:rPr lang="en-US" sz="1200" dirty="0">
                          <a:solidFill>
                            <a:schemeClr val="tx1"/>
                          </a:solidFill>
                          <a:effectLst/>
                          <a:latin typeface="Arial Narrow" panose="020B0606020202030204" pitchFamily="34" charset="0"/>
                        </a:rPr>
                        <a:t>Disadvantages</a:t>
                      </a:r>
                      <a:endParaRPr lang="en-US" sz="1200" dirty="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nchor="ctr"/>
                </a:tc>
                <a:extLst>
                  <a:ext uri="{0D108BD9-81ED-4DB2-BD59-A6C34878D82A}">
                    <a16:rowId xmlns:a16="http://schemas.microsoft.com/office/drawing/2014/main" val="565451861"/>
                  </a:ext>
                </a:extLst>
              </a:tr>
              <a:tr h="1769587">
                <a:tc>
                  <a:txBody>
                    <a:bodyPr/>
                    <a:lstStyle>
                      <a:lvl1pPr marL="0" algn="l" defTabSz="457200" rtl="0" eaLnBrk="1" latinLnBrk="0" hangingPunct="1">
                        <a:defRPr sz="1800" b="1" kern="1200">
                          <a:solidFill>
                            <a:schemeClr val="tx1"/>
                          </a:solidFill>
                          <a:latin typeface="Arial"/>
                        </a:defRPr>
                      </a:lvl1pPr>
                      <a:lvl2pPr marL="457200" algn="l" defTabSz="457200" rtl="0" eaLnBrk="1" latinLnBrk="0" hangingPunct="1">
                        <a:defRPr sz="1800" b="1" kern="1200">
                          <a:solidFill>
                            <a:schemeClr val="tx1"/>
                          </a:solidFill>
                          <a:latin typeface="Arial"/>
                        </a:defRPr>
                      </a:lvl2pPr>
                      <a:lvl3pPr marL="914400" algn="l" defTabSz="457200" rtl="0" eaLnBrk="1" latinLnBrk="0" hangingPunct="1">
                        <a:defRPr sz="1800" b="1" kern="1200">
                          <a:solidFill>
                            <a:schemeClr val="tx1"/>
                          </a:solidFill>
                          <a:latin typeface="Arial"/>
                        </a:defRPr>
                      </a:lvl3pPr>
                      <a:lvl4pPr marL="1371600" algn="l" defTabSz="457200" rtl="0" eaLnBrk="1" latinLnBrk="0" hangingPunct="1">
                        <a:defRPr sz="1800" b="1" kern="1200">
                          <a:solidFill>
                            <a:schemeClr val="tx1"/>
                          </a:solidFill>
                          <a:latin typeface="Arial"/>
                        </a:defRPr>
                      </a:lvl4pPr>
                      <a:lvl5pPr marL="1828800" algn="l" defTabSz="457200" rtl="0" eaLnBrk="1" latinLnBrk="0" hangingPunct="1">
                        <a:defRPr sz="1800" b="1" kern="1200">
                          <a:solidFill>
                            <a:schemeClr val="tx1"/>
                          </a:solidFill>
                          <a:latin typeface="Arial"/>
                        </a:defRPr>
                      </a:lvl5pPr>
                      <a:lvl6pPr marL="2286000" algn="l" defTabSz="457200" rtl="0" eaLnBrk="1" latinLnBrk="0" hangingPunct="1">
                        <a:defRPr sz="1800" b="1" kern="1200">
                          <a:solidFill>
                            <a:schemeClr val="tx1"/>
                          </a:solidFill>
                          <a:latin typeface="Arial"/>
                        </a:defRPr>
                      </a:lvl6pPr>
                      <a:lvl7pPr marL="2743200" algn="l" defTabSz="457200" rtl="0" eaLnBrk="1" latinLnBrk="0" hangingPunct="1">
                        <a:defRPr sz="1800" b="1" kern="1200">
                          <a:solidFill>
                            <a:schemeClr val="tx1"/>
                          </a:solidFill>
                          <a:latin typeface="Arial"/>
                        </a:defRPr>
                      </a:lvl7pPr>
                      <a:lvl8pPr marL="3200400" algn="l" defTabSz="457200" rtl="0" eaLnBrk="1" latinLnBrk="0" hangingPunct="1">
                        <a:defRPr sz="1800" b="1" kern="1200">
                          <a:solidFill>
                            <a:schemeClr val="tx1"/>
                          </a:solidFill>
                          <a:latin typeface="Arial"/>
                        </a:defRPr>
                      </a:lvl8pPr>
                      <a:lvl9pPr marL="3657600" algn="l" defTabSz="457200" rtl="0" eaLnBrk="1" latinLnBrk="0" hangingPunct="1">
                        <a:defRPr sz="1800" b="1" kern="1200">
                          <a:solidFill>
                            <a:schemeClr val="tx1"/>
                          </a:solidFill>
                          <a:latin typeface="Arial"/>
                        </a:defRPr>
                      </a:lvl9pPr>
                    </a:lstStyle>
                    <a:p>
                      <a:pPr marL="274320" marR="0" indent="-171450">
                        <a:lnSpc>
                          <a:spcPct val="107000"/>
                        </a:lnSpc>
                        <a:spcBef>
                          <a:spcPts val="0"/>
                        </a:spcBef>
                        <a:spcAft>
                          <a:spcPts val="0"/>
                        </a:spcAft>
                        <a:buFont typeface="Arial" panose="020B0604020202020204" pitchFamily="34" charset="0"/>
                        <a:buChar char="•"/>
                      </a:pPr>
                      <a:r>
                        <a:rPr lang="en-US" sz="1200" b="0" dirty="0">
                          <a:solidFill>
                            <a:schemeClr val="tx1"/>
                          </a:solidFill>
                          <a:latin typeface="Arial Narrow" panose="020B0606020202030204" pitchFamily="34" charset="0"/>
                        </a:rPr>
                        <a:t>Capital that is invested in an early-stage company, typically in exchange for an equity stake. </a:t>
                      </a:r>
                    </a:p>
                    <a:p>
                      <a:pPr marL="274320" marR="0" indent="-171450">
                        <a:lnSpc>
                          <a:spcPct val="107000"/>
                        </a:lnSpc>
                        <a:spcBef>
                          <a:spcPts val="0"/>
                        </a:spcBef>
                        <a:spcAft>
                          <a:spcPts val="0"/>
                        </a:spcAft>
                        <a:buFont typeface="Arial" panose="020B0604020202020204" pitchFamily="34" charset="0"/>
                        <a:buChar char="•"/>
                      </a:pPr>
                      <a:r>
                        <a:rPr lang="en-US" sz="1200" b="0" dirty="0">
                          <a:solidFill>
                            <a:schemeClr val="tx1"/>
                          </a:solidFill>
                          <a:latin typeface="Arial Narrow" panose="020B0606020202030204" pitchFamily="34" charset="0"/>
                        </a:rPr>
                        <a:t>School districts are unlikely to directly engage venture capital to finance their purchases but may indirectly engage it through partnership with firms that use venture capital to capitalize deals.</a:t>
                      </a:r>
                      <a:endParaRPr lang="en-US" sz="1200" b="0" dirty="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274320" marR="0" indent="-171450">
                        <a:lnSpc>
                          <a:spcPct val="107000"/>
                        </a:lnSpc>
                        <a:spcBef>
                          <a:spcPts val="0"/>
                        </a:spcBef>
                        <a:spcAft>
                          <a:spcPts val="0"/>
                        </a:spcAft>
                        <a:buFont typeface="Arial" panose="020B0604020202020204" pitchFamily="34" charset="0"/>
                        <a:buChar char="•"/>
                      </a:pPr>
                      <a:r>
                        <a:rPr lang="en-US" sz="1200" dirty="0">
                          <a:solidFill>
                            <a:schemeClr val="tx1"/>
                          </a:solidFill>
                          <a:latin typeface="Arial Narrow" panose="020B0606020202030204" pitchFamily="34" charset="0"/>
                        </a:rPr>
                        <a:t>Accepts higher risk than most other sources of capital.</a:t>
                      </a:r>
                      <a:endParaRPr lang="en-US" sz="1200" dirty="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274320" indent="-171450">
                        <a:buFont typeface="Arial" panose="020B0604020202020204" pitchFamily="34" charset="0"/>
                        <a:buChar char="•"/>
                      </a:pPr>
                      <a:r>
                        <a:rPr lang="en-US" sz="1200" dirty="0">
                          <a:solidFill>
                            <a:schemeClr val="tx1"/>
                          </a:solidFill>
                          <a:latin typeface="Arial Narrow" panose="020B0606020202030204" pitchFamily="34" charset="0"/>
                        </a:rPr>
                        <a:t>Investors expect high returns to compensate for high risk, meaning capital is expensive.</a:t>
                      </a:r>
                    </a:p>
                  </a:txBody>
                  <a:tcPr/>
                </a:tc>
                <a:extLst>
                  <a:ext uri="{0D108BD9-81ED-4DB2-BD59-A6C34878D82A}">
                    <a16:rowId xmlns:a16="http://schemas.microsoft.com/office/drawing/2014/main" val="1349144225"/>
                  </a:ext>
                </a:extLst>
              </a:tr>
            </a:tbl>
          </a:graphicData>
        </a:graphic>
      </p:graphicFrame>
      <p:sp>
        <p:nvSpPr>
          <p:cNvPr id="27" name="TextBox 26">
            <a:extLst>
              <a:ext uri="{FF2B5EF4-FFF2-40B4-BE49-F238E27FC236}">
                <a16:creationId xmlns:a16="http://schemas.microsoft.com/office/drawing/2014/main" id="{E54B61BF-2806-D641-CBD1-E113F27B0A00}"/>
              </a:ext>
            </a:extLst>
          </p:cNvPr>
          <p:cNvSpPr txBox="1"/>
          <p:nvPr/>
        </p:nvSpPr>
        <p:spPr>
          <a:xfrm>
            <a:off x="449265" y="3278661"/>
            <a:ext cx="8318766" cy="923330"/>
          </a:xfrm>
          <a:prstGeom prst="rect">
            <a:avLst/>
          </a:prstGeom>
          <a:noFill/>
        </p:spPr>
        <p:txBody>
          <a:bodyPr wrap="square">
            <a:spAutoFit/>
          </a:bodyPr>
          <a:lstStyle/>
          <a:p>
            <a:r>
              <a:rPr lang="en-US" b="1" dirty="0">
                <a:solidFill>
                  <a:schemeClr val="accent3"/>
                </a:solidFill>
                <a:latin typeface="Arial Narrow" panose="020B0606020202030204" pitchFamily="34" charset="0"/>
              </a:rPr>
              <a:t>Social equity considerations</a:t>
            </a:r>
          </a:p>
          <a:p>
            <a:pPr marL="285750" indent="-285750">
              <a:buFont typeface="Arial" panose="020B0604020202020204" pitchFamily="34" charset="0"/>
              <a:buChar char="•"/>
            </a:pPr>
            <a:r>
              <a:rPr lang="en-US" dirty="0">
                <a:solidFill>
                  <a:srgbClr val="000000"/>
                </a:solidFill>
                <a:latin typeface="Arial Narrow" panose="020B0606020202030204" pitchFamily="34" charset="0"/>
              </a:rPr>
              <a:t>Districts may not avail themselves of lower cost capital sources if they do not recognize when high cost capital is embedded in deals</a:t>
            </a:r>
          </a:p>
        </p:txBody>
      </p:sp>
    </p:spTree>
    <p:extLst>
      <p:ext uri="{BB962C8B-B14F-4D97-AF65-F5344CB8AC3E}">
        <p14:creationId xmlns:p14="http://schemas.microsoft.com/office/powerpoint/2010/main" val="4356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183657"/>
            <a:ext cx="8686800" cy="538901"/>
          </a:xfrm>
        </p:spPr>
        <p:txBody>
          <a:bodyPr>
            <a:normAutofit fontScale="90000"/>
          </a:bodyPr>
          <a:lstStyle/>
          <a:p>
            <a:r>
              <a:rPr lang="en-US" sz="4400" cap="none" dirty="0"/>
              <a:t>Types of Financing: VENTURE CAPITAL</a:t>
            </a:r>
            <a:endParaRPr lang="en-US" cap="none"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sp>
        <p:nvSpPr>
          <p:cNvPr id="2" name="TextBox 1">
            <a:extLst>
              <a:ext uri="{FF2B5EF4-FFF2-40B4-BE49-F238E27FC236}">
                <a16:creationId xmlns:a16="http://schemas.microsoft.com/office/drawing/2014/main" id="{689FA3CA-952B-4830-11A2-E004EC249ACE}"/>
              </a:ext>
            </a:extLst>
          </p:cNvPr>
          <p:cNvSpPr txBox="1"/>
          <p:nvPr/>
        </p:nvSpPr>
        <p:spPr>
          <a:xfrm>
            <a:off x="767809" y="1969632"/>
            <a:ext cx="8376191" cy="1946687"/>
          </a:xfrm>
          <a:prstGeom prst="rect">
            <a:avLst/>
          </a:prstGeom>
          <a:noFill/>
        </p:spPr>
        <p:txBody>
          <a:bodyPr wrap="square" rtlCol="0">
            <a:spAutoFit/>
          </a:bodyPr>
          <a:lstStyle/>
          <a:p>
            <a:pPr algn="l">
              <a:spcAft>
                <a:spcPts val="300"/>
              </a:spcAft>
            </a:pPr>
            <a:r>
              <a:rPr lang="en-US" sz="2000" b="1">
                <a:latin typeface="Arial Narrow" panose="020B0606020202030204" pitchFamily="34" charset="0"/>
              </a:rPr>
              <a:t>	Advantages </a:t>
            </a:r>
          </a:p>
          <a:p>
            <a:pPr marL="800100" lvl="1" indent="-342900">
              <a:spcAft>
                <a:spcPts val="300"/>
              </a:spcAft>
              <a:buFont typeface="Arial" panose="020B0604020202020204" pitchFamily="34" charset="0"/>
              <a:buChar char="•"/>
            </a:pPr>
            <a:r>
              <a:rPr lang="en-US" sz="1600">
                <a:latin typeface="Arial Narrow" panose="020B0606020202030204" pitchFamily="34" charset="0"/>
              </a:rPr>
              <a:t>Accepts higher risk than most other sources of capital</a:t>
            </a:r>
          </a:p>
          <a:p>
            <a:pPr algn="l">
              <a:spcAft>
                <a:spcPts val="300"/>
              </a:spcAft>
            </a:pPr>
            <a:r>
              <a:rPr lang="en-US" sz="2000" b="1">
                <a:latin typeface="Arial Narrow" panose="020B0606020202030204" pitchFamily="34" charset="0"/>
              </a:rPr>
              <a:t>	Disadvantages</a:t>
            </a:r>
          </a:p>
          <a:p>
            <a:pPr marL="800100" lvl="1" indent="-342900">
              <a:spcAft>
                <a:spcPts val="300"/>
              </a:spcAft>
              <a:buFont typeface="Arial" panose="020B0604020202020204" pitchFamily="34" charset="0"/>
              <a:buChar char="•"/>
            </a:pPr>
            <a:r>
              <a:rPr lang="en-US" sz="1600">
                <a:latin typeface="Arial Narrow" panose="020B0606020202030204" pitchFamily="34" charset="0"/>
              </a:rPr>
              <a:t>Expensive - investors expect high returns to compensate for high risk</a:t>
            </a:r>
          </a:p>
          <a:p>
            <a:pPr algn="l">
              <a:spcAft>
                <a:spcPts val="300"/>
              </a:spcAft>
            </a:pPr>
            <a:r>
              <a:rPr lang="en-US" sz="2000" b="1">
                <a:latin typeface="Arial Narrow" panose="020B0606020202030204" pitchFamily="34" charset="0"/>
              </a:rPr>
              <a:t>	Equity considerations</a:t>
            </a:r>
          </a:p>
          <a:p>
            <a:pPr marL="800100" lvl="1" indent="-342900">
              <a:spcAft>
                <a:spcPts val="300"/>
              </a:spcAft>
              <a:buFont typeface="Arial" panose="020B0604020202020204" pitchFamily="34" charset="0"/>
              <a:buChar char="•"/>
            </a:pPr>
            <a:r>
              <a:rPr lang="en-US" sz="1600">
                <a:latin typeface="Arial Narrow" panose="020B0606020202030204" pitchFamily="34" charset="0"/>
              </a:rPr>
              <a:t>Districts may not recognize when high-cost capital is embedded in certain deals</a:t>
            </a:r>
          </a:p>
        </p:txBody>
      </p:sp>
      <p:pic>
        <p:nvPicPr>
          <p:cNvPr id="3" name="Graphic 2" descr="Thumbs up sign with solid fill">
            <a:extLst>
              <a:ext uri="{FF2B5EF4-FFF2-40B4-BE49-F238E27FC236}">
                <a16:creationId xmlns:a16="http://schemas.microsoft.com/office/drawing/2014/main" id="{E161E578-7C4D-D190-3BEC-176791FE1F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7809" y="2000771"/>
            <a:ext cx="336820" cy="336820"/>
          </a:xfrm>
          <a:prstGeom prst="rect">
            <a:avLst/>
          </a:prstGeom>
        </p:spPr>
      </p:pic>
      <p:pic>
        <p:nvPicPr>
          <p:cNvPr id="5" name="Graphic 4" descr="Thumbs Down with solid fill">
            <a:extLst>
              <a:ext uri="{FF2B5EF4-FFF2-40B4-BE49-F238E27FC236}">
                <a16:creationId xmlns:a16="http://schemas.microsoft.com/office/drawing/2014/main" id="{5E05DDE5-32C7-69BB-47BA-E28CC5429D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7809" y="2672074"/>
            <a:ext cx="336820" cy="336820"/>
          </a:xfrm>
          <a:prstGeom prst="rect">
            <a:avLst/>
          </a:prstGeom>
        </p:spPr>
      </p:pic>
      <p:pic>
        <p:nvPicPr>
          <p:cNvPr id="6" name="Graphic 5" descr="Scales of justice with solid fill">
            <a:extLst>
              <a:ext uri="{FF2B5EF4-FFF2-40B4-BE49-F238E27FC236}">
                <a16:creationId xmlns:a16="http://schemas.microsoft.com/office/drawing/2014/main" id="{58566CE8-5A4D-C3E7-6450-9599B07862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7809" y="3237331"/>
            <a:ext cx="336820" cy="336820"/>
          </a:xfrm>
          <a:prstGeom prst="rect">
            <a:avLst/>
          </a:prstGeom>
        </p:spPr>
      </p:pic>
      <p:sp>
        <p:nvSpPr>
          <p:cNvPr id="7" name="TextBox 6">
            <a:extLst>
              <a:ext uri="{FF2B5EF4-FFF2-40B4-BE49-F238E27FC236}">
                <a16:creationId xmlns:a16="http://schemas.microsoft.com/office/drawing/2014/main" id="{238786B7-B158-A334-FE01-A85E496633E4}"/>
              </a:ext>
            </a:extLst>
          </p:cNvPr>
          <p:cNvSpPr txBox="1"/>
          <p:nvPr/>
        </p:nvSpPr>
        <p:spPr>
          <a:xfrm>
            <a:off x="457200" y="1010594"/>
            <a:ext cx="8152108" cy="1384995"/>
          </a:xfrm>
          <a:prstGeom prst="rect">
            <a:avLst/>
          </a:prstGeom>
          <a:noFill/>
        </p:spPr>
        <p:txBody>
          <a:bodyPr wrap="square" rtlCol="0">
            <a:spAutoFit/>
          </a:bodyPr>
          <a:lstStyle/>
          <a:p>
            <a:r>
              <a:rPr lang="en-US" sz="2200" b="1" dirty="0">
                <a:solidFill>
                  <a:schemeClr val="accent3"/>
                </a:solidFill>
                <a:latin typeface="Arial Narrow" panose="020B0606020202030204" pitchFamily="34" charset="0"/>
              </a:rPr>
              <a:t>Venture capital </a:t>
            </a:r>
            <a:r>
              <a:rPr lang="en-US" sz="2200" dirty="0">
                <a:solidFill>
                  <a:schemeClr val="accent3"/>
                </a:solidFill>
                <a:latin typeface="Arial Narrow" panose="020B0606020202030204" pitchFamily="34" charset="0"/>
              </a:rPr>
              <a:t>is</a:t>
            </a:r>
            <a:r>
              <a:rPr lang="en-US" sz="2200" b="1" dirty="0">
                <a:solidFill>
                  <a:schemeClr val="accent3"/>
                </a:solidFill>
                <a:latin typeface="Arial Narrow" panose="020B0606020202030204" pitchFamily="34" charset="0"/>
              </a:rPr>
              <a:t> </a:t>
            </a:r>
            <a:r>
              <a:rPr lang="en-US" sz="2200" dirty="0">
                <a:solidFill>
                  <a:schemeClr val="accent3"/>
                </a:solidFill>
                <a:latin typeface="Arial Narrow" panose="020B0606020202030204" pitchFamily="34" charset="0"/>
              </a:rPr>
              <a:t>capital invested in early-stage company, typically in exchange for equity stake</a:t>
            </a:r>
            <a:br>
              <a:rPr lang="en-US" sz="2200" i="1" dirty="0">
                <a:solidFill>
                  <a:schemeClr val="accent3"/>
                </a:solidFill>
                <a:latin typeface="Arial Narrow" panose="020B0606020202030204" pitchFamily="34" charset="0"/>
              </a:rPr>
            </a:br>
            <a:endParaRPr lang="en-US" sz="2200" dirty="0">
              <a:solidFill>
                <a:schemeClr val="accent3"/>
              </a:solidFill>
              <a:latin typeface="Arial Narrow" panose="020B0606020202030204" pitchFamily="34" charset="0"/>
            </a:endParaRPr>
          </a:p>
          <a:p>
            <a:pPr algn="l"/>
            <a:endParaRPr lang="en-US" dirty="0">
              <a:latin typeface="Arial Narrow" panose="020B0606020202030204" pitchFamily="34" charset="0"/>
            </a:endParaRPr>
          </a:p>
        </p:txBody>
      </p:sp>
    </p:spTree>
    <p:extLst>
      <p:ext uri="{BB962C8B-B14F-4D97-AF65-F5344CB8AC3E}">
        <p14:creationId xmlns:p14="http://schemas.microsoft.com/office/powerpoint/2010/main" val="4084970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183657"/>
            <a:ext cx="8686800" cy="538901"/>
          </a:xfrm>
        </p:spPr>
        <p:txBody>
          <a:bodyPr>
            <a:normAutofit fontScale="90000"/>
          </a:bodyPr>
          <a:lstStyle/>
          <a:p>
            <a:r>
              <a:rPr lang="en-US" sz="4400" cap="none" dirty="0"/>
              <a:t>Types of Financing: COMMERCIAL DEBT</a:t>
            </a:r>
            <a:endParaRPr lang="en-US" cap="none"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graphicFrame>
        <p:nvGraphicFramePr>
          <p:cNvPr id="10" name="Table 9">
            <a:extLst>
              <a:ext uri="{FF2B5EF4-FFF2-40B4-BE49-F238E27FC236}">
                <a16:creationId xmlns:a16="http://schemas.microsoft.com/office/drawing/2014/main" id="{B3B0B047-337F-535B-2760-B66EEC31CCA8}"/>
              </a:ext>
            </a:extLst>
          </p:cNvPr>
          <p:cNvGraphicFramePr>
            <a:graphicFrameLocks noGrp="1"/>
          </p:cNvGraphicFramePr>
          <p:nvPr>
            <p:extLst>
              <p:ext uri="{D42A27DB-BD31-4B8C-83A1-F6EECF244321}">
                <p14:modId xmlns:p14="http://schemas.microsoft.com/office/powerpoint/2010/main" val="559917444"/>
              </p:ext>
            </p:extLst>
          </p:nvPr>
        </p:nvGraphicFramePr>
        <p:xfrm>
          <a:off x="457200" y="941508"/>
          <a:ext cx="8302896" cy="1630242"/>
        </p:xfrm>
        <a:graphic>
          <a:graphicData uri="http://schemas.openxmlformats.org/drawingml/2006/table">
            <a:tbl>
              <a:tblPr firstRow="1" firstCol="1" bandRow="1"/>
              <a:tblGrid>
                <a:gridCol w="2767632">
                  <a:extLst>
                    <a:ext uri="{9D8B030D-6E8A-4147-A177-3AD203B41FA5}">
                      <a16:colId xmlns:a16="http://schemas.microsoft.com/office/drawing/2014/main" val="2709955575"/>
                    </a:ext>
                  </a:extLst>
                </a:gridCol>
                <a:gridCol w="2767632">
                  <a:extLst>
                    <a:ext uri="{9D8B030D-6E8A-4147-A177-3AD203B41FA5}">
                      <a16:colId xmlns:a16="http://schemas.microsoft.com/office/drawing/2014/main" val="1388609756"/>
                    </a:ext>
                  </a:extLst>
                </a:gridCol>
                <a:gridCol w="2767632">
                  <a:extLst>
                    <a:ext uri="{9D8B030D-6E8A-4147-A177-3AD203B41FA5}">
                      <a16:colId xmlns:a16="http://schemas.microsoft.com/office/drawing/2014/main" val="110844061"/>
                    </a:ext>
                  </a:extLst>
                </a:gridCol>
              </a:tblGrid>
              <a:tr h="231827">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marL="0" marR="0" algn="ctr">
                        <a:lnSpc>
                          <a:spcPct val="107000"/>
                        </a:lnSpc>
                        <a:spcBef>
                          <a:spcPts val="0"/>
                        </a:spcBef>
                        <a:spcAft>
                          <a:spcPts val="0"/>
                        </a:spcAft>
                      </a:pPr>
                      <a:r>
                        <a:rPr lang="en-US" sz="1200" dirty="0">
                          <a:solidFill>
                            <a:schemeClr val="tx1"/>
                          </a:solidFill>
                          <a:effectLst/>
                          <a:latin typeface="Arial Narrow" panose="020B0606020202030204" pitchFamily="34" charset="0"/>
                        </a:rPr>
                        <a:t>Definition</a:t>
                      </a:r>
                      <a:endParaRPr lang="en-US" sz="1200" dirty="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nchor="ctr">
                    <a:lnL w="9525" cap="flat" cmpd="sng" algn="ctr">
                      <a:solidFill>
                        <a:srgbClr val="000000">
                          <a:shade val="95000"/>
                          <a:satMod val="105000"/>
                        </a:srgbClr>
                      </a:solidFill>
                      <a:prstDash val="solid"/>
                    </a:lnL>
                    <a:lnR>
                      <a:noFill/>
                    </a:lnR>
                    <a:lnT w="9525" cap="flat" cmpd="sng" algn="ctr">
                      <a:solidFill>
                        <a:srgbClr val="000000">
                          <a:shade val="95000"/>
                          <a:satMod val="105000"/>
                        </a:srgbClr>
                      </a:solidFill>
                      <a:prstDash val="solid"/>
                    </a:lnT>
                    <a:lnB w="9525" cap="flat" cmpd="sng" algn="ctr">
                      <a:solidFill>
                        <a:srgbClr val="000000">
                          <a:shade val="95000"/>
                          <a:satMod val="105000"/>
                        </a:srgbClr>
                      </a:solidFill>
                      <a:prstDash val="solid"/>
                    </a:lnB>
                    <a:lnTlToBr w="12700" cmpd="sng">
                      <a:noFill/>
                      <a:prstDash val="solid"/>
                    </a:lnTlToBr>
                    <a:lnBlToTr w="12700" cmpd="sng">
                      <a:noFill/>
                      <a:prstDash val="solid"/>
                    </a:lnBlToTr>
                    <a:solidFill>
                      <a:srgbClr val="FFFFFF">
                        <a:lumMod val="85000"/>
                      </a:srgbClr>
                    </a:solid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marL="0" marR="0" algn="ctr">
                        <a:lnSpc>
                          <a:spcPct val="107000"/>
                        </a:lnSpc>
                        <a:spcBef>
                          <a:spcPts val="0"/>
                        </a:spcBef>
                        <a:spcAft>
                          <a:spcPts val="0"/>
                        </a:spcAft>
                      </a:pPr>
                      <a:r>
                        <a:rPr lang="en-US" sz="1200" dirty="0">
                          <a:solidFill>
                            <a:schemeClr val="tx1"/>
                          </a:solidFill>
                          <a:effectLst/>
                          <a:latin typeface="Arial Narrow" panose="020B0606020202030204" pitchFamily="34" charset="0"/>
                        </a:rPr>
                        <a:t>Advantages</a:t>
                      </a:r>
                      <a:endParaRPr lang="en-US" sz="1200" dirty="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nchor="ctr">
                    <a:lnL>
                      <a:noFill/>
                    </a:lnL>
                    <a:lnR>
                      <a:noFill/>
                    </a:lnR>
                    <a:lnT w="9525" cap="flat" cmpd="sng" algn="ctr">
                      <a:solidFill>
                        <a:srgbClr val="000000">
                          <a:shade val="95000"/>
                          <a:satMod val="105000"/>
                        </a:srgbClr>
                      </a:solidFill>
                      <a:prstDash val="solid"/>
                    </a:lnT>
                    <a:lnB w="9525" cap="flat" cmpd="sng" algn="ctr">
                      <a:solidFill>
                        <a:srgbClr val="000000">
                          <a:shade val="95000"/>
                          <a:satMod val="105000"/>
                        </a:srgbClr>
                      </a:solidFill>
                      <a:prstDash val="solid"/>
                    </a:lnB>
                    <a:lnTlToBr w="12700" cmpd="sng">
                      <a:noFill/>
                      <a:prstDash val="solid"/>
                    </a:lnTlToBr>
                    <a:lnBlToTr w="12700" cmpd="sng">
                      <a:noFill/>
                      <a:prstDash val="solid"/>
                    </a:lnBlToTr>
                    <a:solidFill>
                      <a:srgbClr val="FFFFFF">
                        <a:lumMod val="85000"/>
                      </a:srgbClr>
                    </a:solid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marL="0" marR="0" algn="ctr">
                        <a:lnSpc>
                          <a:spcPct val="107000"/>
                        </a:lnSpc>
                        <a:spcBef>
                          <a:spcPts val="0"/>
                        </a:spcBef>
                        <a:spcAft>
                          <a:spcPts val="0"/>
                        </a:spcAft>
                      </a:pPr>
                      <a:r>
                        <a:rPr lang="en-US" sz="1200" dirty="0">
                          <a:solidFill>
                            <a:schemeClr val="tx1"/>
                          </a:solidFill>
                          <a:effectLst/>
                          <a:latin typeface="Arial Narrow" panose="020B0606020202030204" pitchFamily="34" charset="0"/>
                        </a:rPr>
                        <a:t>Disadvantages</a:t>
                      </a:r>
                      <a:endParaRPr lang="en-US" sz="1200" dirty="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nchor="ctr">
                    <a:lnL>
                      <a:noFill/>
                    </a:lnL>
                    <a:lnR w="9525" cap="flat" cmpd="sng" algn="ctr">
                      <a:solidFill>
                        <a:srgbClr val="000000">
                          <a:shade val="95000"/>
                          <a:satMod val="105000"/>
                        </a:srgbClr>
                      </a:solidFill>
                      <a:prstDash val="solid"/>
                    </a:lnR>
                    <a:lnT w="9525" cap="flat" cmpd="sng" algn="ctr">
                      <a:solidFill>
                        <a:srgbClr val="000000">
                          <a:shade val="95000"/>
                          <a:satMod val="105000"/>
                        </a:srgbClr>
                      </a:solidFill>
                      <a:prstDash val="solid"/>
                    </a:lnT>
                    <a:lnB w="9525" cap="flat" cmpd="sng" algn="ctr">
                      <a:solidFill>
                        <a:srgbClr val="000000">
                          <a:shade val="95000"/>
                          <a:satMod val="105000"/>
                        </a:srgbClr>
                      </a:solidFill>
                      <a:prstDash val="soli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565451861"/>
                  </a:ext>
                </a:extLst>
              </a:tr>
              <a:tr h="1398415">
                <a:tc>
                  <a:txBody>
                    <a:bodyPr/>
                    <a:lstStyle>
                      <a:lvl1pPr marL="0" algn="l" defTabSz="457200" rtl="0" eaLnBrk="1" latinLnBrk="0" hangingPunct="1">
                        <a:defRPr sz="1800" b="1" kern="1200">
                          <a:solidFill>
                            <a:schemeClr val="tx1"/>
                          </a:solidFill>
                          <a:latin typeface="Arial"/>
                        </a:defRPr>
                      </a:lvl1pPr>
                      <a:lvl2pPr marL="457200" algn="l" defTabSz="457200" rtl="0" eaLnBrk="1" latinLnBrk="0" hangingPunct="1">
                        <a:defRPr sz="1800" b="1" kern="1200">
                          <a:solidFill>
                            <a:schemeClr val="tx1"/>
                          </a:solidFill>
                          <a:latin typeface="Arial"/>
                        </a:defRPr>
                      </a:lvl2pPr>
                      <a:lvl3pPr marL="914400" algn="l" defTabSz="457200" rtl="0" eaLnBrk="1" latinLnBrk="0" hangingPunct="1">
                        <a:defRPr sz="1800" b="1" kern="1200">
                          <a:solidFill>
                            <a:schemeClr val="tx1"/>
                          </a:solidFill>
                          <a:latin typeface="Arial"/>
                        </a:defRPr>
                      </a:lvl3pPr>
                      <a:lvl4pPr marL="1371600" algn="l" defTabSz="457200" rtl="0" eaLnBrk="1" latinLnBrk="0" hangingPunct="1">
                        <a:defRPr sz="1800" b="1" kern="1200">
                          <a:solidFill>
                            <a:schemeClr val="tx1"/>
                          </a:solidFill>
                          <a:latin typeface="Arial"/>
                        </a:defRPr>
                      </a:lvl4pPr>
                      <a:lvl5pPr marL="1828800" algn="l" defTabSz="457200" rtl="0" eaLnBrk="1" latinLnBrk="0" hangingPunct="1">
                        <a:defRPr sz="1800" b="1" kern="1200">
                          <a:solidFill>
                            <a:schemeClr val="tx1"/>
                          </a:solidFill>
                          <a:latin typeface="Arial"/>
                        </a:defRPr>
                      </a:lvl5pPr>
                      <a:lvl6pPr marL="2286000" algn="l" defTabSz="457200" rtl="0" eaLnBrk="1" latinLnBrk="0" hangingPunct="1">
                        <a:defRPr sz="1800" b="1" kern="1200">
                          <a:solidFill>
                            <a:schemeClr val="tx1"/>
                          </a:solidFill>
                          <a:latin typeface="Arial"/>
                        </a:defRPr>
                      </a:lvl6pPr>
                      <a:lvl7pPr marL="2743200" algn="l" defTabSz="457200" rtl="0" eaLnBrk="1" latinLnBrk="0" hangingPunct="1">
                        <a:defRPr sz="1800" b="1" kern="1200">
                          <a:solidFill>
                            <a:schemeClr val="tx1"/>
                          </a:solidFill>
                          <a:latin typeface="Arial"/>
                        </a:defRPr>
                      </a:lvl7pPr>
                      <a:lvl8pPr marL="3200400" algn="l" defTabSz="457200" rtl="0" eaLnBrk="1" latinLnBrk="0" hangingPunct="1">
                        <a:defRPr sz="1800" b="1" kern="1200">
                          <a:solidFill>
                            <a:schemeClr val="tx1"/>
                          </a:solidFill>
                          <a:latin typeface="Arial"/>
                        </a:defRPr>
                      </a:lvl8pPr>
                      <a:lvl9pPr marL="3657600" algn="l" defTabSz="457200" rtl="0" eaLnBrk="1" latinLnBrk="0" hangingPunct="1">
                        <a:defRPr sz="1800" b="1" kern="1200">
                          <a:solidFill>
                            <a:schemeClr val="tx1"/>
                          </a:solidFill>
                          <a:latin typeface="Arial"/>
                        </a:defRPr>
                      </a:lvl9pPr>
                    </a:lstStyle>
                    <a:p>
                      <a:pPr marL="274320" marR="0" indent="-171450">
                        <a:lnSpc>
                          <a:spcPct val="107000"/>
                        </a:lnSpc>
                        <a:spcBef>
                          <a:spcPts val="0"/>
                        </a:spcBef>
                        <a:spcAft>
                          <a:spcPts val="0"/>
                        </a:spcAft>
                        <a:buFont typeface="Arial" panose="020B0604020202020204" pitchFamily="34" charset="0"/>
                        <a:buChar char="•"/>
                      </a:pPr>
                      <a:r>
                        <a:rPr lang="en-US" sz="1200" b="0" dirty="0">
                          <a:solidFill>
                            <a:schemeClr val="tx1"/>
                          </a:solidFill>
                          <a:latin typeface="Arial Narrow" panose="020B0606020202030204" pitchFamily="34" charset="0"/>
                        </a:rPr>
                        <a:t>A sum of money lent by a private entity for future repayment, with terms set at the outset based upon the creditworthiness of the borrower. </a:t>
                      </a:r>
                    </a:p>
                    <a:p>
                      <a:pPr marL="274320" marR="0" indent="-171450">
                        <a:lnSpc>
                          <a:spcPct val="107000"/>
                        </a:lnSpc>
                        <a:spcBef>
                          <a:spcPts val="0"/>
                        </a:spcBef>
                        <a:spcAft>
                          <a:spcPts val="0"/>
                        </a:spcAft>
                        <a:buFont typeface="Arial" panose="020B0604020202020204" pitchFamily="34" charset="0"/>
                        <a:buChar char="•"/>
                      </a:pPr>
                      <a:r>
                        <a:rPr lang="en-US" sz="1200" b="0" dirty="0">
                          <a:solidFill>
                            <a:schemeClr val="tx1"/>
                          </a:solidFill>
                          <a:latin typeface="Arial Narrow" panose="020B0606020202030204" pitchFamily="34" charset="0"/>
                        </a:rPr>
                        <a:t>Loans may be secured by other assets held as collateral.</a:t>
                      </a:r>
                      <a:endParaRPr lang="en-US" sz="1200" b="0" dirty="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a:lnL w="9525" cap="flat" cmpd="sng" algn="ctr">
                      <a:solidFill>
                        <a:srgbClr val="000000">
                          <a:shade val="95000"/>
                          <a:satMod val="105000"/>
                        </a:srgbClr>
                      </a:solidFill>
                      <a:prstDash val="solid"/>
                    </a:lnL>
                    <a:lnR>
                      <a:noFill/>
                    </a:lnR>
                    <a:lnT w="9525" cap="flat" cmpd="sng" algn="ctr">
                      <a:solidFill>
                        <a:srgbClr val="000000">
                          <a:shade val="95000"/>
                          <a:satMod val="105000"/>
                        </a:srgbClr>
                      </a:solidFill>
                      <a:prstDash val="solid"/>
                    </a:lnT>
                    <a:lnB w="9525" cap="flat" cmpd="sng" algn="ctr">
                      <a:solidFill>
                        <a:srgbClr val="000000">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274320" marR="0" indent="-171450">
                        <a:lnSpc>
                          <a:spcPct val="107000"/>
                        </a:lnSpc>
                        <a:spcBef>
                          <a:spcPts val="0"/>
                        </a:spcBef>
                        <a:spcAft>
                          <a:spcPts val="0"/>
                        </a:spcAft>
                        <a:buFont typeface="Arial" panose="020B0604020202020204" pitchFamily="34" charset="0"/>
                        <a:buChar char="•"/>
                      </a:pPr>
                      <a:r>
                        <a:rPr lang="en-US" sz="1200" dirty="0">
                          <a:solidFill>
                            <a:schemeClr val="tx1"/>
                          </a:solidFill>
                          <a:latin typeface="Arial Narrow" panose="020B0606020202030204" pitchFamily="34" charset="0"/>
                        </a:rPr>
                        <a:t>Debt is generally a low-cost form of capital for borrowers because the fixed payment stream entails low risk for the lender.</a:t>
                      </a:r>
                      <a:endParaRPr lang="en-US" sz="1200" dirty="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a:lnL>
                      <a:noFill/>
                    </a:lnL>
                    <a:lnR>
                      <a:noFill/>
                    </a:lnR>
                    <a:lnT w="9525" cap="flat" cmpd="sng" algn="ctr">
                      <a:solidFill>
                        <a:srgbClr val="000000">
                          <a:shade val="95000"/>
                          <a:satMod val="105000"/>
                        </a:srgbClr>
                      </a:solidFill>
                      <a:prstDash val="solid"/>
                    </a:lnT>
                    <a:lnB w="9525" cap="flat" cmpd="sng" algn="ctr">
                      <a:solidFill>
                        <a:srgbClr val="000000">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274320" indent="-171450">
                        <a:buFont typeface="Arial" panose="020B0604020202020204" pitchFamily="34" charset="0"/>
                        <a:buChar char="•"/>
                      </a:pPr>
                      <a:r>
                        <a:rPr lang="en-US" sz="1200" dirty="0">
                          <a:solidFill>
                            <a:schemeClr val="tx1"/>
                          </a:solidFill>
                          <a:latin typeface="Arial Narrow" panose="020B0606020202030204" pitchFamily="34" charset="0"/>
                        </a:rPr>
                        <a:t>Private borrowers like OEMs or bus contractors, might face interest rates of </a:t>
                      </a:r>
                      <a:r>
                        <a:rPr lang="en-US" sz="1200" b="1" dirty="0">
                          <a:solidFill>
                            <a:schemeClr val="tx1"/>
                          </a:solidFill>
                          <a:latin typeface="Arial Narrow" panose="020B0606020202030204" pitchFamily="34" charset="0"/>
                        </a:rPr>
                        <a:t>~5-10% </a:t>
                      </a:r>
                      <a:r>
                        <a:rPr lang="en-US" sz="1200" dirty="0">
                          <a:solidFill>
                            <a:schemeClr val="tx1"/>
                          </a:solidFill>
                          <a:latin typeface="Arial Narrow" panose="020B0606020202030204" pitchFamily="34" charset="0"/>
                        </a:rPr>
                        <a:t>from banks and financial institutions.</a:t>
                      </a:r>
                    </a:p>
                  </a:txBody>
                  <a:tcPr>
                    <a:lnL>
                      <a:noFill/>
                    </a:lnL>
                    <a:lnR w="9525" cap="flat" cmpd="sng" algn="ctr">
                      <a:solidFill>
                        <a:srgbClr val="000000">
                          <a:shade val="95000"/>
                          <a:satMod val="105000"/>
                        </a:srgbClr>
                      </a:solidFill>
                      <a:prstDash val="solid"/>
                    </a:lnR>
                    <a:lnT w="9525" cap="flat" cmpd="sng" algn="ctr">
                      <a:solidFill>
                        <a:srgbClr val="000000">
                          <a:shade val="95000"/>
                          <a:satMod val="105000"/>
                        </a:srgbClr>
                      </a:solidFill>
                      <a:prstDash val="solid"/>
                    </a:lnT>
                    <a:lnB w="9525" cap="flat" cmpd="sng" algn="ctr">
                      <a:solidFill>
                        <a:srgbClr val="000000">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349144225"/>
                  </a:ext>
                </a:extLst>
              </a:tr>
            </a:tbl>
          </a:graphicData>
        </a:graphic>
      </p:graphicFrame>
      <p:sp>
        <p:nvSpPr>
          <p:cNvPr id="11" name="TextBox 10">
            <a:extLst>
              <a:ext uri="{FF2B5EF4-FFF2-40B4-BE49-F238E27FC236}">
                <a16:creationId xmlns:a16="http://schemas.microsoft.com/office/drawing/2014/main" id="{7135D6CD-0C71-BF13-EFEB-5FDB8B03F651}"/>
              </a:ext>
            </a:extLst>
          </p:cNvPr>
          <p:cNvSpPr txBox="1"/>
          <p:nvPr/>
        </p:nvSpPr>
        <p:spPr>
          <a:xfrm>
            <a:off x="412617" y="2965968"/>
            <a:ext cx="8318766" cy="1200329"/>
          </a:xfrm>
          <a:prstGeom prst="rect">
            <a:avLst/>
          </a:prstGeom>
          <a:noFill/>
        </p:spPr>
        <p:txBody>
          <a:bodyPr wrap="square">
            <a:spAutoFit/>
          </a:bodyPr>
          <a:lstStyle/>
          <a:p>
            <a:r>
              <a:rPr lang="en-US" b="1" dirty="0">
                <a:solidFill>
                  <a:schemeClr val="accent3"/>
                </a:solidFill>
                <a:latin typeface="Arial Narrow" panose="020B0606020202030204" pitchFamily="34" charset="0"/>
              </a:rPr>
              <a:t>Social equity considerations</a:t>
            </a:r>
          </a:p>
          <a:p>
            <a:pPr marL="285750" indent="-285750">
              <a:buFont typeface="Arial" panose="020B0604020202020204" pitchFamily="34" charset="0"/>
              <a:buChar char="•"/>
            </a:pPr>
            <a:r>
              <a:rPr lang="en-US" dirty="0">
                <a:solidFill>
                  <a:srgbClr val="000000"/>
                </a:solidFill>
                <a:latin typeface="Arial Narrow" panose="020B0606020202030204" pitchFamily="34" charset="0"/>
              </a:rPr>
              <a:t>The creditworthiness of school districts reflects societal inequities; borrowers that are measured or </a:t>
            </a:r>
            <a:r>
              <a:rPr lang="en-US" i="1" dirty="0">
                <a:solidFill>
                  <a:srgbClr val="000000"/>
                </a:solidFill>
                <a:latin typeface="Arial Narrow" panose="020B0606020202030204" pitchFamily="34" charset="0"/>
              </a:rPr>
              <a:t>perceived </a:t>
            </a:r>
            <a:r>
              <a:rPr lang="en-US" dirty="0">
                <a:solidFill>
                  <a:srgbClr val="000000"/>
                </a:solidFill>
                <a:latin typeface="Arial Narrow" panose="020B0606020202030204" pitchFamily="34" charset="0"/>
              </a:rPr>
              <a:t>to have a higher risk of default will be offered higher interest rates where the additional return to the lender is meant to compensate for the higher risk.</a:t>
            </a:r>
          </a:p>
        </p:txBody>
      </p:sp>
    </p:spTree>
    <p:extLst>
      <p:ext uri="{BB962C8B-B14F-4D97-AF65-F5344CB8AC3E}">
        <p14:creationId xmlns:p14="http://schemas.microsoft.com/office/powerpoint/2010/main" val="31873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183657"/>
            <a:ext cx="8686800" cy="538901"/>
          </a:xfrm>
        </p:spPr>
        <p:txBody>
          <a:bodyPr>
            <a:normAutofit fontScale="90000"/>
          </a:bodyPr>
          <a:lstStyle/>
          <a:p>
            <a:r>
              <a:rPr lang="en-US" sz="4400" cap="none" dirty="0"/>
              <a:t>Types of Financing: COMMERCIAL DEBT</a:t>
            </a:r>
            <a:endParaRPr lang="en-US" cap="none"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sp>
        <p:nvSpPr>
          <p:cNvPr id="2" name="TextBox 1">
            <a:extLst>
              <a:ext uri="{FF2B5EF4-FFF2-40B4-BE49-F238E27FC236}">
                <a16:creationId xmlns:a16="http://schemas.microsoft.com/office/drawing/2014/main" id="{8343A615-D76A-82D9-92EF-4B4033B3D419}"/>
              </a:ext>
            </a:extLst>
          </p:cNvPr>
          <p:cNvSpPr txBox="1"/>
          <p:nvPr/>
        </p:nvSpPr>
        <p:spPr>
          <a:xfrm>
            <a:off x="767810" y="1746512"/>
            <a:ext cx="7415940" cy="2539157"/>
          </a:xfrm>
          <a:prstGeom prst="rect">
            <a:avLst/>
          </a:prstGeom>
          <a:noFill/>
        </p:spPr>
        <p:txBody>
          <a:bodyPr wrap="square" rtlCol="0">
            <a:spAutoFit/>
          </a:bodyPr>
          <a:lstStyle/>
          <a:p>
            <a:pPr algn="l">
              <a:spcAft>
                <a:spcPts val="300"/>
              </a:spcAft>
            </a:pPr>
            <a:r>
              <a:rPr lang="en-US" sz="2000" b="1" dirty="0">
                <a:latin typeface="Arial Narrow" panose="020B0606020202030204" pitchFamily="34" charset="0"/>
              </a:rPr>
              <a:t>	Advantages </a:t>
            </a:r>
          </a:p>
          <a:p>
            <a:pPr marL="800100" lvl="1" indent="-342900">
              <a:spcAft>
                <a:spcPts val="300"/>
              </a:spcAft>
              <a:buFont typeface="Arial" panose="020B0604020202020204" pitchFamily="34" charset="0"/>
              <a:buChar char="•"/>
            </a:pPr>
            <a:r>
              <a:rPr lang="en-US" sz="1600" dirty="0">
                <a:latin typeface="Arial Narrow" panose="020B0606020202030204" pitchFamily="34" charset="0"/>
              </a:rPr>
              <a:t>Generally low-cost form of capital due to fixed payment stream + low risk for lender</a:t>
            </a:r>
          </a:p>
          <a:p>
            <a:pPr algn="l">
              <a:spcAft>
                <a:spcPts val="300"/>
              </a:spcAft>
            </a:pPr>
            <a:r>
              <a:rPr lang="en-US" sz="2000" b="1" dirty="0">
                <a:latin typeface="Arial Narrow" panose="020B0606020202030204" pitchFamily="34" charset="0"/>
              </a:rPr>
              <a:t>	Disadvantages</a:t>
            </a:r>
          </a:p>
          <a:p>
            <a:pPr marL="800100" lvl="1" indent="-342900">
              <a:spcAft>
                <a:spcPts val="300"/>
              </a:spcAft>
              <a:buFont typeface="Arial" panose="020B0604020202020204" pitchFamily="34" charset="0"/>
              <a:buChar char="•"/>
            </a:pPr>
            <a:r>
              <a:rPr lang="en-US" sz="1600" dirty="0">
                <a:latin typeface="Arial Narrow" panose="020B0606020202030204" pitchFamily="34" charset="0"/>
              </a:rPr>
              <a:t>Private borrowers can face relatively high interest rates of ~5-10%</a:t>
            </a:r>
          </a:p>
          <a:p>
            <a:pPr algn="l">
              <a:spcAft>
                <a:spcPts val="300"/>
              </a:spcAft>
            </a:pPr>
            <a:r>
              <a:rPr lang="en-US" sz="2000" b="1" dirty="0">
                <a:latin typeface="Arial Narrow" panose="020B0606020202030204" pitchFamily="34" charset="0"/>
              </a:rPr>
              <a:t>	Equity considerations</a:t>
            </a:r>
          </a:p>
          <a:p>
            <a:pPr marL="800100" lvl="1" indent="-342900">
              <a:spcAft>
                <a:spcPts val="300"/>
              </a:spcAft>
              <a:buFont typeface="Arial" panose="020B0604020202020204" pitchFamily="34" charset="0"/>
              <a:buChar char="•"/>
            </a:pPr>
            <a:r>
              <a:rPr lang="en-US" sz="1600" dirty="0">
                <a:latin typeface="Arial Narrow" panose="020B0606020202030204" pitchFamily="34" charset="0"/>
              </a:rPr>
              <a:t>Creditworthiness of school districts reflects social inequities; borrowers </a:t>
            </a:r>
            <a:r>
              <a:rPr lang="en-US" sz="1600" i="1" dirty="0">
                <a:latin typeface="Arial Narrow" panose="020B0606020202030204" pitchFamily="34" charset="0"/>
              </a:rPr>
              <a:t>perceived</a:t>
            </a:r>
            <a:r>
              <a:rPr lang="en-US" sz="1600" dirty="0">
                <a:latin typeface="Arial Narrow" panose="020B0606020202030204" pitchFamily="34" charset="0"/>
              </a:rPr>
              <a:t> to have higher risk of default will be offered higher interest rates</a:t>
            </a:r>
          </a:p>
          <a:p>
            <a:pPr algn="l">
              <a:spcAft>
                <a:spcPts val="300"/>
              </a:spcAft>
            </a:pPr>
            <a:r>
              <a:rPr lang="en-US" sz="2000" b="1" dirty="0">
                <a:latin typeface="Arial Narrow" panose="020B0606020202030204" pitchFamily="34" charset="0"/>
              </a:rPr>
              <a:t>	</a:t>
            </a:r>
            <a:endParaRPr lang="en-US" sz="1600" dirty="0">
              <a:latin typeface="Arial Narrow" panose="020B0606020202030204" pitchFamily="34" charset="0"/>
            </a:endParaRPr>
          </a:p>
        </p:txBody>
      </p:sp>
      <p:pic>
        <p:nvPicPr>
          <p:cNvPr id="3" name="Graphic 2" descr="Thumbs up sign with solid fill">
            <a:extLst>
              <a:ext uri="{FF2B5EF4-FFF2-40B4-BE49-F238E27FC236}">
                <a16:creationId xmlns:a16="http://schemas.microsoft.com/office/drawing/2014/main" id="{50851511-0148-FFAD-C94B-0C4361732A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9783" y="1746512"/>
            <a:ext cx="336820" cy="336820"/>
          </a:xfrm>
          <a:prstGeom prst="rect">
            <a:avLst/>
          </a:prstGeom>
        </p:spPr>
      </p:pic>
      <p:pic>
        <p:nvPicPr>
          <p:cNvPr id="5" name="Graphic 4" descr="Thumbs Down with solid fill">
            <a:extLst>
              <a:ext uri="{FF2B5EF4-FFF2-40B4-BE49-F238E27FC236}">
                <a16:creationId xmlns:a16="http://schemas.microsoft.com/office/drawing/2014/main" id="{801F3390-20C8-9601-0F29-69693B5E60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9783" y="2685838"/>
            <a:ext cx="336820" cy="336820"/>
          </a:xfrm>
          <a:prstGeom prst="rect">
            <a:avLst/>
          </a:prstGeom>
        </p:spPr>
      </p:pic>
      <p:pic>
        <p:nvPicPr>
          <p:cNvPr id="6" name="Graphic 5" descr="Scales of justice with solid fill">
            <a:extLst>
              <a:ext uri="{FF2B5EF4-FFF2-40B4-BE49-F238E27FC236}">
                <a16:creationId xmlns:a16="http://schemas.microsoft.com/office/drawing/2014/main" id="{9265CA34-831B-44D4-7D60-C50EB9D2A4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9783" y="3292341"/>
            <a:ext cx="336820" cy="336820"/>
          </a:xfrm>
          <a:prstGeom prst="rect">
            <a:avLst/>
          </a:prstGeom>
        </p:spPr>
      </p:pic>
      <p:sp>
        <p:nvSpPr>
          <p:cNvPr id="7" name="TextBox 6">
            <a:extLst>
              <a:ext uri="{FF2B5EF4-FFF2-40B4-BE49-F238E27FC236}">
                <a16:creationId xmlns:a16="http://schemas.microsoft.com/office/drawing/2014/main" id="{D5EF3374-C6C6-BD65-77CE-09BD57043C78}"/>
              </a:ext>
            </a:extLst>
          </p:cNvPr>
          <p:cNvSpPr txBox="1"/>
          <p:nvPr/>
        </p:nvSpPr>
        <p:spPr>
          <a:xfrm>
            <a:off x="457199" y="1010594"/>
            <a:ext cx="7415939" cy="1046440"/>
          </a:xfrm>
          <a:prstGeom prst="rect">
            <a:avLst/>
          </a:prstGeom>
          <a:noFill/>
        </p:spPr>
        <p:txBody>
          <a:bodyPr wrap="square" rtlCol="0">
            <a:spAutoFit/>
          </a:bodyPr>
          <a:lstStyle/>
          <a:p>
            <a:r>
              <a:rPr lang="en-US" sz="2200" b="1" dirty="0">
                <a:solidFill>
                  <a:schemeClr val="accent3"/>
                </a:solidFill>
                <a:latin typeface="Arial Narrow" panose="020B0606020202030204" pitchFamily="34" charset="0"/>
              </a:rPr>
              <a:t>Commercial debt </a:t>
            </a:r>
            <a:r>
              <a:rPr lang="en-US" sz="2200" dirty="0">
                <a:solidFill>
                  <a:schemeClr val="accent3"/>
                </a:solidFill>
                <a:latin typeface="Arial Narrow" panose="020B0606020202030204" pitchFamily="34" charset="0"/>
              </a:rPr>
              <a:t>is private money lent for future repayment</a:t>
            </a:r>
            <a:br>
              <a:rPr lang="en-US" sz="2200" i="1" dirty="0">
                <a:solidFill>
                  <a:schemeClr val="accent3"/>
                </a:solidFill>
                <a:latin typeface="Arial Narrow" panose="020B0606020202030204" pitchFamily="34" charset="0"/>
              </a:rPr>
            </a:br>
            <a:endParaRPr lang="en-US" sz="2200" dirty="0">
              <a:solidFill>
                <a:schemeClr val="accent3"/>
              </a:solidFill>
              <a:latin typeface="Arial Narrow" panose="020B0606020202030204" pitchFamily="34" charset="0"/>
            </a:endParaRPr>
          </a:p>
          <a:p>
            <a:pPr algn="l"/>
            <a:endParaRPr lang="en-US" dirty="0">
              <a:latin typeface="Arial Narrow" panose="020B0606020202030204" pitchFamily="34" charset="0"/>
            </a:endParaRPr>
          </a:p>
        </p:txBody>
      </p:sp>
    </p:spTree>
    <p:extLst>
      <p:ext uri="{BB962C8B-B14F-4D97-AF65-F5344CB8AC3E}">
        <p14:creationId xmlns:p14="http://schemas.microsoft.com/office/powerpoint/2010/main" val="293187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183657"/>
            <a:ext cx="8686800" cy="538901"/>
          </a:xfrm>
        </p:spPr>
        <p:txBody>
          <a:bodyPr>
            <a:normAutofit fontScale="90000"/>
          </a:bodyPr>
          <a:lstStyle/>
          <a:p>
            <a:r>
              <a:rPr lang="en-US" sz="4400" cap="none" dirty="0"/>
              <a:t>Types of Financing: COMMERCIAL DEBT</a:t>
            </a:r>
            <a:endParaRPr lang="en-US" cap="none"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graphicFrame>
        <p:nvGraphicFramePr>
          <p:cNvPr id="8" name="Table 7">
            <a:extLst>
              <a:ext uri="{FF2B5EF4-FFF2-40B4-BE49-F238E27FC236}">
                <a16:creationId xmlns:a16="http://schemas.microsoft.com/office/drawing/2014/main" id="{909CE2EB-8628-EF9C-A3EE-C4FC744A5143}"/>
              </a:ext>
            </a:extLst>
          </p:cNvPr>
          <p:cNvGraphicFramePr>
            <a:graphicFrameLocks noGrp="1"/>
          </p:cNvGraphicFramePr>
          <p:nvPr>
            <p:extLst>
              <p:ext uri="{D42A27DB-BD31-4B8C-83A1-F6EECF244321}">
                <p14:modId xmlns:p14="http://schemas.microsoft.com/office/powerpoint/2010/main" val="1877035766"/>
              </p:ext>
            </p:extLst>
          </p:nvPr>
        </p:nvGraphicFramePr>
        <p:xfrm>
          <a:off x="457200" y="1497045"/>
          <a:ext cx="8302896" cy="2061018"/>
        </p:xfrm>
        <a:graphic>
          <a:graphicData uri="http://schemas.openxmlformats.org/drawingml/2006/table">
            <a:tbl>
              <a:tblPr firstRow="1" firstCol="1" bandRow="1">
                <a:tableStyleId>{68D230F3-CF80-4859-8CE7-A43EE81993B5}</a:tableStyleId>
              </a:tblPr>
              <a:tblGrid>
                <a:gridCol w="2767632">
                  <a:extLst>
                    <a:ext uri="{9D8B030D-6E8A-4147-A177-3AD203B41FA5}">
                      <a16:colId xmlns:a16="http://schemas.microsoft.com/office/drawing/2014/main" val="2709955575"/>
                    </a:ext>
                  </a:extLst>
                </a:gridCol>
                <a:gridCol w="2767632">
                  <a:extLst>
                    <a:ext uri="{9D8B030D-6E8A-4147-A177-3AD203B41FA5}">
                      <a16:colId xmlns:a16="http://schemas.microsoft.com/office/drawing/2014/main" val="1388609756"/>
                    </a:ext>
                  </a:extLst>
                </a:gridCol>
                <a:gridCol w="2767632">
                  <a:extLst>
                    <a:ext uri="{9D8B030D-6E8A-4147-A177-3AD203B41FA5}">
                      <a16:colId xmlns:a16="http://schemas.microsoft.com/office/drawing/2014/main" val="110844061"/>
                    </a:ext>
                  </a:extLst>
                </a:gridCol>
              </a:tblGrid>
              <a:tr h="223137">
                <a:tc>
                  <a:txBody>
                    <a:bodyPr/>
                    <a:lstStyle/>
                    <a:p>
                      <a:pPr marL="0" marR="0" algn="ctr">
                        <a:lnSpc>
                          <a:spcPct val="107000"/>
                        </a:lnSpc>
                        <a:spcBef>
                          <a:spcPts val="0"/>
                        </a:spcBef>
                        <a:spcAft>
                          <a:spcPts val="0"/>
                        </a:spcAft>
                      </a:pPr>
                      <a:r>
                        <a:rPr lang="en-US" sz="1200" dirty="0">
                          <a:effectLst/>
                          <a:latin typeface="Arial Narrow" panose="020B0606020202030204" pitchFamily="34" charset="0"/>
                        </a:rPr>
                        <a:t>Definition</a:t>
                      </a:r>
                      <a:endParaRPr lang="en-US" sz="1200" dirty="0">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tc>
                <a:tc>
                  <a:txBody>
                    <a:bodyPr/>
                    <a:lstStyle/>
                    <a:p>
                      <a:pPr marL="0" marR="0" algn="ctr">
                        <a:lnSpc>
                          <a:spcPct val="107000"/>
                        </a:lnSpc>
                        <a:spcBef>
                          <a:spcPts val="0"/>
                        </a:spcBef>
                        <a:spcAft>
                          <a:spcPts val="0"/>
                        </a:spcAft>
                      </a:pPr>
                      <a:r>
                        <a:rPr lang="en-US" sz="1200">
                          <a:effectLst/>
                          <a:latin typeface="Arial Narrow" panose="020B0606020202030204" pitchFamily="34" charset="0"/>
                        </a:rPr>
                        <a:t>Advantages</a:t>
                      </a:r>
                      <a:endParaRPr lang="en-US" sz="1200">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tc>
                <a:tc>
                  <a:txBody>
                    <a:bodyPr/>
                    <a:lstStyle/>
                    <a:p>
                      <a:pPr marL="0" marR="0" algn="ctr">
                        <a:lnSpc>
                          <a:spcPct val="107000"/>
                        </a:lnSpc>
                        <a:spcBef>
                          <a:spcPts val="0"/>
                        </a:spcBef>
                        <a:spcAft>
                          <a:spcPts val="0"/>
                        </a:spcAft>
                      </a:pPr>
                      <a:r>
                        <a:rPr lang="en-US" sz="1200" dirty="0">
                          <a:effectLst/>
                          <a:latin typeface="Arial Narrow" panose="020B0606020202030204" pitchFamily="34" charset="0"/>
                        </a:rPr>
                        <a:t>Disadvantages</a:t>
                      </a:r>
                      <a:endParaRPr lang="en-US" sz="1200" dirty="0">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tc>
                <a:extLst>
                  <a:ext uri="{0D108BD9-81ED-4DB2-BD59-A6C34878D82A}">
                    <a16:rowId xmlns:a16="http://schemas.microsoft.com/office/drawing/2014/main" val="565451861"/>
                  </a:ext>
                </a:extLst>
              </a:tr>
              <a:tr h="1801323">
                <a:tc>
                  <a:txBody>
                    <a:bodyPr/>
                    <a:lstStyle/>
                    <a:p>
                      <a:pPr marL="274320" marR="0" indent="0">
                        <a:lnSpc>
                          <a:spcPct val="107000"/>
                        </a:lnSpc>
                        <a:spcBef>
                          <a:spcPts val="0"/>
                        </a:spcBef>
                        <a:spcAft>
                          <a:spcPts val="0"/>
                        </a:spcAft>
                        <a:buFont typeface="Arial" panose="020B0604020202020204" pitchFamily="34" charset="0"/>
                        <a:buNone/>
                      </a:pPr>
                      <a:r>
                        <a:rPr lang="en-US" sz="1200" b="0" dirty="0">
                          <a:effectLst/>
                          <a:latin typeface="Arial Narrow" panose="020B0606020202030204" pitchFamily="34" charset="0"/>
                        </a:rPr>
                        <a:t>aka “tariffed on-bill investments” </a:t>
                      </a:r>
                    </a:p>
                    <a:p>
                      <a:pPr marL="274320" marR="0" indent="-171450">
                        <a:lnSpc>
                          <a:spcPct val="107000"/>
                        </a:lnSpc>
                        <a:spcBef>
                          <a:spcPts val="0"/>
                        </a:spcBef>
                        <a:spcAft>
                          <a:spcPts val="0"/>
                        </a:spcAft>
                        <a:buFont typeface="Arial" panose="020B0604020202020204" pitchFamily="34" charset="0"/>
                        <a:buChar char="•"/>
                      </a:pPr>
                      <a:r>
                        <a:rPr lang="en-US" sz="1200" b="0" dirty="0">
                          <a:effectLst/>
                          <a:latin typeface="Arial Narrow" panose="020B0606020202030204" pitchFamily="34" charset="0"/>
                        </a:rPr>
                        <a:t>A Type of commercial debt, utilities provide upfront capital to pay for upgrades at customer site and recover costs through a fixed charge on the customer’s utility bill. The charge takes into account installation costs, administrative costs, estimated savings, and cash flow.</a:t>
                      </a:r>
                      <a:endParaRPr lang="en-US" sz="1200" b="0" dirty="0">
                        <a:effectLst/>
                        <a:latin typeface="Arial Narrow" panose="020B0606020202030204" pitchFamily="34" charset="0"/>
                        <a:ea typeface="Calibri" panose="020F0502020204030204" pitchFamily="34" charset="0"/>
                        <a:cs typeface="Arial"/>
                      </a:endParaRPr>
                    </a:p>
                  </a:txBody>
                  <a:tcPr/>
                </a:tc>
                <a:tc>
                  <a:txBody>
                    <a:bodyPr/>
                    <a:lstStyle/>
                    <a:p>
                      <a:pPr marL="274320" marR="0" indent="-171450">
                        <a:lnSpc>
                          <a:spcPct val="107000"/>
                        </a:lnSpc>
                        <a:spcBef>
                          <a:spcPts val="0"/>
                        </a:spcBef>
                        <a:spcAft>
                          <a:spcPts val="0"/>
                        </a:spcAft>
                        <a:buFont typeface="Arial" panose="020B0604020202020204" pitchFamily="34" charset="0"/>
                        <a:buChar char="•"/>
                      </a:pPr>
                      <a:r>
                        <a:rPr lang="en-US" sz="1200" dirty="0">
                          <a:solidFill>
                            <a:schemeClr val="tx1"/>
                          </a:solidFill>
                          <a:latin typeface="Arial Narrow" panose="020B0606020202030204" pitchFamily="34" charset="0"/>
                        </a:rPr>
                        <a:t>IUIs are not traditional debt so no credit rating required.</a:t>
                      </a:r>
                    </a:p>
                    <a:p>
                      <a:pPr marL="274320" marR="0" indent="-171450">
                        <a:lnSpc>
                          <a:spcPct val="107000"/>
                        </a:lnSpc>
                        <a:spcBef>
                          <a:spcPts val="0"/>
                        </a:spcBef>
                        <a:spcAft>
                          <a:spcPts val="0"/>
                        </a:spcAft>
                        <a:buFont typeface="Arial" panose="020B0604020202020204" pitchFamily="34" charset="0"/>
                        <a:buChar char="•"/>
                      </a:pPr>
                      <a:r>
                        <a:rPr lang="en-US" sz="1200" dirty="0">
                          <a:solidFill>
                            <a:schemeClr val="tx1"/>
                          </a:solidFill>
                          <a:latin typeface="Arial Narrow" panose="020B0606020202030204" pitchFamily="34" charset="0"/>
                        </a:rPr>
                        <a:t>Charges are set at levels that ensure immediate savings.</a:t>
                      </a:r>
                    </a:p>
                    <a:p>
                      <a:pPr marL="274320" marR="0" indent="-171450">
                        <a:lnSpc>
                          <a:spcPct val="107000"/>
                        </a:lnSpc>
                        <a:spcBef>
                          <a:spcPts val="0"/>
                        </a:spcBef>
                        <a:spcAft>
                          <a:spcPts val="0"/>
                        </a:spcAft>
                        <a:buFont typeface="Arial" panose="020B0604020202020204" pitchFamily="34" charset="0"/>
                        <a:buChar char="•"/>
                      </a:pPr>
                      <a:r>
                        <a:rPr lang="en-US" sz="1200" dirty="0">
                          <a:solidFill>
                            <a:schemeClr val="tx1"/>
                          </a:solidFill>
                          <a:latin typeface="Arial Narrow" panose="020B0606020202030204" pitchFamily="34" charset="0"/>
                        </a:rPr>
                        <a:t>Charges are tied to site meter that receives electrification investment regardless of whether customer leaves.</a:t>
                      </a:r>
                    </a:p>
                  </a:txBody>
                  <a:tcPr/>
                </a:tc>
                <a:tc>
                  <a:txBody>
                    <a:bodyPr/>
                    <a:lstStyle/>
                    <a:p>
                      <a:pPr marL="274320" indent="-171450">
                        <a:buFont typeface="Arial" panose="020B0604020202020204" pitchFamily="34" charset="0"/>
                        <a:buChar char="•"/>
                      </a:pPr>
                      <a:r>
                        <a:rPr lang="en-US" sz="1200" dirty="0">
                          <a:solidFill>
                            <a:schemeClr val="tx1"/>
                          </a:solidFill>
                          <a:latin typeface="Arial Narrow" panose="020B0606020202030204" pitchFamily="34" charset="0"/>
                        </a:rPr>
                        <a:t>Utility regulators must approve programs.</a:t>
                      </a:r>
                    </a:p>
                    <a:p>
                      <a:pPr marL="274320" indent="-171450">
                        <a:buFont typeface="Arial" panose="020B0604020202020204" pitchFamily="34" charset="0"/>
                        <a:buChar char="•"/>
                      </a:pPr>
                      <a:r>
                        <a:rPr lang="en-US" sz="1200" dirty="0">
                          <a:solidFill>
                            <a:schemeClr val="tx1"/>
                          </a:solidFill>
                          <a:latin typeface="Arial Narrow" panose="020B0606020202030204" pitchFamily="34" charset="0"/>
                        </a:rPr>
                        <a:t>Where TCO is not at parity, matching funds from other sources are still necessary.</a:t>
                      </a:r>
                    </a:p>
                  </a:txBody>
                  <a:tcPr/>
                </a:tc>
                <a:extLst>
                  <a:ext uri="{0D108BD9-81ED-4DB2-BD59-A6C34878D82A}">
                    <a16:rowId xmlns:a16="http://schemas.microsoft.com/office/drawing/2014/main" val="1349144225"/>
                  </a:ext>
                </a:extLst>
              </a:tr>
            </a:tbl>
          </a:graphicData>
        </a:graphic>
      </p:graphicFrame>
      <p:sp>
        <p:nvSpPr>
          <p:cNvPr id="9" name="Text Placeholder 4">
            <a:extLst>
              <a:ext uri="{FF2B5EF4-FFF2-40B4-BE49-F238E27FC236}">
                <a16:creationId xmlns:a16="http://schemas.microsoft.com/office/drawing/2014/main" id="{DC88993F-4091-29CF-9369-EE1695157A8F}"/>
              </a:ext>
            </a:extLst>
          </p:cNvPr>
          <p:cNvSpPr>
            <a:spLocks noGrp="1"/>
          </p:cNvSpPr>
          <p:nvPr>
            <p:ph type="body" sz="quarter" idx="10"/>
          </p:nvPr>
        </p:nvSpPr>
        <p:spPr>
          <a:xfrm>
            <a:off x="441325" y="4805363"/>
            <a:ext cx="5277549" cy="223838"/>
          </a:xfrm>
        </p:spPr>
        <p:txBody>
          <a:bodyPr/>
          <a:lstStyle/>
          <a:p>
            <a:r>
              <a:rPr lang="en-US" dirty="0"/>
              <a:t>Source: Clean Energy Works (</a:t>
            </a:r>
            <a:r>
              <a:rPr lang="en-US" dirty="0">
                <a:hlinkClick r:id="rId4"/>
              </a:rPr>
              <a:t>https://www.cleanenergyworks.org/2022/01/01/introduction-to-inclusive-utility-investments/</a:t>
            </a:r>
            <a:r>
              <a:rPr lang="en-US" dirty="0"/>
              <a:t>) </a:t>
            </a:r>
          </a:p>
        </p:txBody>
      </p:sp>
      <p:sp>
        <p:nvSpPr>
          <p:cNvPr id="10" name="TextBox 9">
            <a:extLst>
              <a:ext uri="{FF2B5EF4-FFF2-40B4-BE49-F238E27FC236}">
                <a16:creationId xmlns:a16="http://schemas.microsoft.com/office/drawing/2014/main" id="{E5733766-5788-D730-ED22-12A370AA9CB7}"/>
              </a:ext>
            </a:extLst>
          </p:cNvPr>
          <p:cNvSpPr txBox="1"/>
          <p:nvPr/>
        </p:nvSpPr>
        <p:spPr>
          <a:xfrm>
            <a:off x="412617" y="3646455"/>
            <a:ext cx="8318766" cy="923330"/>
          </a:xfrm>
          <a:prstGeom prst="rect">
            <a:avLst/>
          </a:prstGeom>
          <a:noFill/>
        </p:spPr>
        <p:txBody>
          <a:bodyPr wrap="square" lIns="91440" tIns="45720" rIns="91440" bIns="45720" anchor="t">
            <a:spAutoFit/>
          </a:bodyPr>
          <a:lstStyle/>
          <a:p>
            <a:r>
              <a:rPr lang="en-US" sz="1800" b="1" dirty="0">
                <a:solidFill>
                  <a:schemeClr val="accent3"/>
                </a:solidFill>
                <a:latin typeface="Arial Narrow" panose="020B0606020202030204" pitchFamily="34" charset="0"/>
              </a:rPr>
              <a:t>Social equity considerations</a:t>
            </a:r>
          </a:p>
          <a:p>
            <a:pPr marL="285750" indent="-285750">
              <a:buFont typeface="Arial" panose="020B0604020202020204" pitchFamily="34" charset="0"/>
              <a:buChar char="•"/>
            </a:pPr>
            <a:r>
              <a:rPr lang="en-US" dirty="0">
                <a:latin typeface="Arial Narrow" panose="020B0606020202030204" pitchFamily="34" charset="0"/>
                <a:cs typeface="Arial"/>
              </a:rPr>
              <a:t>Many districts that have low capacity are not able to self-finance through issuance of additional bonds, so IUIs are an alternative for raising capital.</a:t>
            </a:r>
          </a:p>
        </p:txBody>
      </p:sp>
      <p:sp>
        <p:nvSpPr>
          <p:cNvPr id="11" name="TextBox 10">
            <a:extLst>
              <a:ext uri="{FF2B5EF4-FFF2-40B4-BE49-F238E27FC236}">
                <a16:creationId xmlns:a16="http://schemas.microsoft.com/office/drawing/2014/main" id="{96C69E5B-6BD6-2A4D-E6FC-385B5C6042C2}"/>
              </a:ext>
            </a:extLst>
          </p:cNvPr>
          <p:cNvSpPr txBox="1"/>
          <p:nvPr/>
        </p:nvSpPr>
        <p:spPr>
          <a:xfrm>
            <a:off x="383904" y="1017086"/>
            <a:ext cx="4587948" cy="400110"/>
          </a:xfrm>
          <a:prstGeom prst="rect">
            <a:avLst/>
          </a:prstGeom>
          <a:noFill/>
        </p:spPr>
        <p:txBody>
          <a:bodyPr wrap="square">
            <a:spAutoFit/>
          </a:bodyPr>
          <a:lstStyle/>
          <a:p>
            <a:r>
              <a:rPr lang="en-US" sz="2000" b="1" cap="none" dirty="0">
                <a:solidFill>
                  <a:schemeClr val="accent3"/>
                </a:solidFill>
                <a:latin typeface="Arial Narrow" panose="020B0606020202030204" pitchFamily="34" charset="0"/>
              </a:rPr>
              <a:t>INCLUSIVE UTILITY INVESTMENTS</a:t>
            </a:r>
            <a:endParaRPr lang="en-US" sz="2000" b="1" dirty="0">
              <a:solidFill>
                <a:schemeClr val="accent3"/>
              </a:solidFill>
              <a:latin typeface="Arial Narrow" panose="020B0606020202030204" pitchFamily="34" charset="0"/>
            </a:endParaRPr>
          </a:p>
        </p:txBody>
      </p:sp>
    </p:spTree>
    <p:extLst>
      <p:ext uri="{BB962C8B-B14F-4D97-AF65-F5344CB8AC3E}">
        <p14:creationId xmlns:p14="http://schemas.microsoft.com/office/powerpoint/2010/main" val="130204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183657"/>
            <a:ext cx="8686800" cy="538901"/>
          </a:xfrm>
        </p:spPr>
        <p:txBody>
          <a:bodyPr>
            <a:noAutofit/>
          </a:bodyPr>
          <a:lstStyle/>
          <a:p>
            <a:r>
              <a:rPr lang="en-US" sz="3500" cap="none" dirty="0"/>
              <a:t>Types of Financing: COMMERCIAL DEBT (IUIs)</a:t>
            </a:r>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sp>
        <p:nvSpPr>
          <p:cNvPr id="5" name="TextBox 4">
            <a:extLst>
              <a:ext uri="{FF2B5EF4-FFF2-40B4-BE49-F238E27FC236}">
                <a16:creationId xmlns:a16="http://schemas.microsoft.com/office/drawing/2014/main" id="{59B2DB75-260D-FC8E-F059-0BADE25095A3}"/>
              </a:ext>
            </a:extLst>
          </p:cNvPr>
          <p:cNvSpPr txBox="1"/>
          <p:nvPr/>
        </p:nvSpPr>
        <p:spPr>
          <a:xfrm>
            <a:off x="767809" y="1820344"/>
            <a:ext cx="8376191" cy="2862322"/>
          </a:xfrm>
          <a:prstGeom prst="rect">
            <a:avLst/>
          </a:prstGeom>
          <a:noFill/>
        </p:spPr>
        <p:txBody>
          <a:bodyPr wrap="square" rtlCol="0">
            <a:spAutoFit/>
          </a:bodyPr>
          <a:lstStyle/>
          <a:p>
            <a:pPr algn="l">
              <a:spcAft>
                <a:spcPts val="300"/>
              </a:spcAft>
            </a:pPr>
            <a:r>
              <a:rPr lang="en-US" sz="2000" b="1" dirty="0">
                <a:latin typeface="Arial Narrow" panose="020B0606020202030204" pitchFamily="34" charset="0"/>
              </a:rPr>
              <a:t>	Advantages </a:t>
            </a:r>
          </a:p>
          <a:p>
            <a:pPr marL="800100" lvl="1" indent="-342900">
              <a:spcAft>
                <a:spcPts val="300"/>
              </a:spcAft>
              <a:buFont typeface="Arial" panose="020B0604020202020204" pitchFamily="34" charset="0"/>
              <a:buChar char="•"/>
            </a:pPr>
            <a:r>
              <a:rPr lang="en-US" sz="1600" dirty="0">
                <a:latin typeface="Arial Narrow" panose="020B0606020202030204" pitchFamily="34" charset="0"/>
              </a:rPr>
              <a:t>No credit rating required</a:t>
            </a:r>
          </a:p>
          <a:p>
            <a:pPr marL="800100" lvl="1" indent="-342900">
              <a:spcAft>
                <a:spcPts val="300"/>
              </a:spcAft>
              <a:buFont typeface="Arial" panose="020B0604020202020204" pitchFamily="34" charset="0"/>
              <a:buChar char="•"/>
            </a:pPr>
            <a:r>
              <a:rPr lang="en-US" sz="1600" dirty="0">
                <a:latin typeface="Arial Narrow" panose="020B0606020202030204" pitchFamily="34" charset="0"/>
              </a:rPr>
              <a:t>Charges are set at levels that ensure immediate savings</a:t>
            </a:r>
          </a:p>
          <a:p>
            <a:pPr algn="l">
              <a:spcAft>
                <a:spcPts val="300"/>
              </a:spcAft>
            </a:pPr>
            <a:r>
              <a:rPr lang="en-US" sz="2000" b="1" dirty="0">
                <a:latin typeface="Arial Narrow" panose="020B0606020202030204" pitchFamily="34" charset="0"/>
              </a:rPr>
              <a:t>	Disadvantages</a:t>
            </a:r>
          </a:p>
          <a:p>
            <a:pPr marL="800100" lvl="1" indent="-342900">
              <a:spcAft>
                <a:spcPts val="300"/>
              </a:spcAft>
              <a:buFont typeface="Arial" panose="020B0604020202020204" pitchFamily="34" charset="0"/>
              <a:buChar char="•"/>
            </a:pPr>
            <a:r>
              <a:rPr lang="en-US" sz="1600" dirty="0">
                <a:latin typeface="Arial Narrow" panose="020B0606020202030204" pitchFamily="34" charset="0"/>
              </a:rPr>
              <a:t>Utility regulators must approve programs</a:t>
            </a:r>
          </a:p>
          <a:p>
            <a:pPr marL="800100" lvl="1" indent="-342900">
              <a:spcAft>
                <a:spcPts val="300"/>
              </a:spcAft>
              <a:buFont typeface="Arial" panose="020B0604020202020204" pitchFamily="34" charset="0"/>
              <a:buChar char="•"/>
            </a:pPr>
            <a:r>
              <a:rPr lang="en-US" sz="1600" dirty="0">
                <a:latin typeface="Arial Narrow" panose="020B0606020202030204" pitchFamily="34" charset="0"/>
              </a:rPr>
              <a:t>Matching funds from other sources may still be necessary</a:t>
            </a:r>
          </a:p>
          <a:p>
            <a:pPr algn="l">
              <a:spcAft>
                <a:spcPts val="300"/>
              </a:spcAft>
            </a:pPr>
            <a:r>
              <a:rPr lang="en-US" sz="2000" b="1" dirty="0">
                <a:latin typeface="Arial Narrow" panose="020B0606020202030204" pitchFamily="34" charset="0"/>
              </a:rPr>
              <a:t>	Equity considerations</a:t>
            </a:r>
          </a:p>
          <a:p>
            <a:pPr marL="800100" lvl="1" indent="-342900">
              <a:spcAft>
                <a:spcPts val="300"/>
              </a:spcAft>
              <a:buFont typeface="Arial" panose="020B0604020202020204" pitchFamily="34" charset="0"/>
              <a:buChar char="•"/>
            </a:pPr>
            <a:r>
              <a:rPr lang="en-US" sz="1600" dirty="0">
                <a:latin typeface="Arial Narrow" panose="020B0606020202030204" pitchFamily="34" charset="0"/>
              </a:rPr>
              <a:t>IUIs are an alternative for districts unable to self-finance through issuance of additional bonds</a:t>
            </a:r>
          </a:p>
          <a:p>
            <a:pPr algn="l">
              <a:spcAft>
                <a:spcPts val="300"/>
              </a:spcAft>
            </a:pPr>
            <a:r>
              <a:rPr lang="en-US" sz="2000" b="1" dirty="0">
                <a:latin typeface="Arial Narrow" panose="020B0606020202030204" pitchFamily="34" charset="0"/>
              </a:rPr>
              <a:t>	</a:t>
            </a:r>
            <a:endParaRPr lang="en-US" sz="1600" dirty="0">
              <a:latin typeface="Arial Narrow" panose="020B0606020202030204" pitchFamily="34" charset="0"/>
            </a:endParaRPr>
          </a:p>
        </p:txBody>
      </p:sp>
      <p:pic>
        <p:nvPicPr>
          <p:cNvPr id="6" name="Graphic 5" descr="Thumbs up sign with solid fill">
            <a:extLst>
              <a:ext uri="{FF2B5EF4-FFF2-40B4-BE49-F238E27FC236}">
                <a16:creationId xmlns:a16="http://schemas.microsoft.com/office/drawing/2014/main" id="{67D2BFD3-8227-5F33-BAFA-B0CBB62AC3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7809" y="1820344"/>
            <a:ext cx="336820" cy="336820"/>
          </a:xfrm>
          <a:prstGeom prst="rect">
            <a:avLst/>
          </a:prstGeom>
        </p:spPr>
      </p:pic>
      <p:pic>
        <p:nvPicPr>
          <p:cNvPr id="7" name="Graphic 6" descr="Thumbs Down with solid fill">
            <a:extLst>
              <a:ext uri="{FF2B5EF4-FFF2-40B4-BE49-F238E27FC236}">
                <a16:creationId xmlns:a16="http://schemas.microsoft.com/office/drawing/2014/main" id="{15A017F6-6C8F-7AD8-7049-02AFE8475D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7809" y="2759670"/>
            <a:ext cx="336820" cy="336820"/>
          </a:xfrm>
          <a:prstGeom prst="rect">
            <a:avLst/>
          </a:prstGeom>
        </p:spPr>
      </p:pic>
      <p:pic>
        <p:nvPicPr>
          <p:cNvPr id="12" name="Graphic 11" descr="Scales of justice with solid fill">
            <a:extLst>
              <a:ext uri="{FF2B5EF4-FFF2-40B4-BE49-F238E27FC236}">
                <a16:creationId xmlns:a16="http://schemas.microsoft.com/office/drawing/2014/main" id="{DB2D18D9-6EB9-468A-91B5-08382E2E3C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7809" y="3663998"/>
            <a:ext cx="336820" cy="336820"/>
          </a:xfrm>
          <a:prstGeom prst="rect">
            <a:avLst/>
          </a:prstGeom>
        </p:spPr>
      </p:pic>
      <p:sp>
        <p:nvSpPr>
          <p:cNvPr id="13" name="TextBox 12">
            <a:extLst>
              <a:ext uri="{FF2B5EF4-FFF2-40B4-BE49-F238E27FC236}">
                <a16:creationId xmlns:a16="http://schemas.microsoft.com/office/drawing/2014/main" id="{492AD676-1325-4860-32A5-0AFA49A9F689}"/>
              </a:ext>
            </a:extLst>
          </p:cNvPr>
          <p:cNvSpPr txBox="1"/>
          <p:nvPr/>
        </p:nvSpPr>
        <p:spPr>
          <a:xfrm>
            <a:off x="457200" y="1010594"/>
            <a:ext cx="8302896" cy="1384995"/>
          </a:xfrm>
          <a:prstGeom prst="rect">
            <a:avLst/>
          </a:prstGeom>
          <a:noFill/>
        </p:spPr>
        <p:txBody>
          <a:bodyPr wrap="square" rtlCol="0">
            <a:spAutoFit/>
          </a:bodyPr>
          <a:lstStyle/>
          <a:p>
            <a:r>
              <a:rPr lang="en-US" sz="2200" b="1" dirty="0">
                <a:solidFill>
                  <a:schemeClr val="accent3"/>
                </a:solidFill>
                <a:latin typeface="Arial Narrow" panose="020B0606020202030204" pitchFamily="34" charset="0"/>
              </a:rPr>
              <a:t>Inclusive Utility Investments (IUIs) </a:t>
            </a:r>
            <a:r>
              <a:rPr lang="en-US" sz="2200" dirty="0">
                <a:solidFill>
                  <a:schemeClr val="accent3"/>
                </a:solidFill>
                <a:latin typeface="Arial Narrow" panose="020B0606020202030204" pitchFamily="34" charset="0"/>
              </a:rPr>
              <a:t>are commercial debt provided by utilities to pay for upgrades at a customer site</a:t>
            </a:r>
            <a:br>
              <a:rPr lang="en-US" sz="2200" i="1" dirty="0">
                <a:solidFill>
                  <a:schemeClr val="accent3"/>
                </a:solidFill>
                <a:latin typeface="Arial Narrow" panose="020B0606020202030204" pitchFamily="34" charset="0"/>
              </a:rPr>
            </a:br>
            <a:endParaRPr lang="en-US" sz="2200" dirty="0">
              <a:solidFill>
                <a:schemeClr val="accent3"/>
              </a:solidFill>
              <a:latin typeface="Arial Narrow" panose="020B0606020202030204" pitchFamily="34" charset="0"/>
            </a:endParaRPr>
          </a:p>
          <a:p>
            <a:pPr algn="l"/>
            <a:endParaRPr lang="en-US" dirty="0">
              <a:latin typeface="Arial Narrow" panose="020B0606020202030204" pitchFamily="34" charset="0"/>
            </a:endParaRPr>
          </a:p>
        </p:txBody>
      </p:sp>
    </p:spTree>
    <p:extLst>
      <p:ext uri="{BB962C8B-B14F-4D97-AF65-F5344CB8AC3E}">
        <p14:creationId xmlns:p14="http://schemas.microsoft.com/office/powerpoint/2010/main" val="31694072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183657"/>
            <a:ext cx="8686800" cy="538901"/>
          </a:xfrm>
        </p:spPr>
        <p:txBody>
          <a:bodyPr>
            <a:noAutofit/>
          </a:bodyPr>
          <a:lstStyle/>
          <a:p>
            <a:r>
              <a:rPr lang="en-US" sz="3600" dirty="0"/>
              <a:t>Debt: Commercial – Utility Financing</a:t>
            </a:r>
            <a:endParaRPr lang="en-US" sz="4000"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pic>
        <p:nvPicPr>
          <p:cNvPr id="2" name="Picture 2" descr="Image">
            <a:extLst>
              <a:ext uri="{FF2B5EF4-FFF2-40B4-BE49-F238E27FC236}">
                <a16:creationId xmlns:a16="http://schemas.microsoft.com/office/drawing/2014/main" id="{CD09C522-2B14-FE6D-CEA5-F8BE8376CE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971" y="958074"/>
            <a:ext cx="2066059" cy="20660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27CCA8E-6767-7469-651F-778EFD592DAD}"/>
              </a:ext>
            </a:extLst>
          </p:cNvPr>
          <p:cNvPicPr>
            <a:picLocks noChangeAspect="1"/>
          </p:cNvPicPr>
          <p:nvPr/>
        </p:nvPicPr>
        <p:blipFill>
          <a:blip r:embed="rId5"/>
          <a:stretch>
            <a:fillRect/>
          </a:stretch>
        </p:blipFill>
        <p:spPr>
          <a:xfrm>
            <a:off x="2876204" y="958074"/>
            <a:ext cx="5969352" cy="3281823"/>
          </a:xfrm>
          <a:prstGeom prst="rect">
            <a:avLst/>
          </a:prstGeom>
          <a:ln>
            <a:solidFill>
              <a:schemeClr val="bg1">
                <a:lumMod val="50000"/>
              </a:schemeClr>
            </a:solidFill>
          </a:ln>
          <a:effectLst>
            <a:outerShdw blurRad="50800" dist="38100" dir="5400000" algn="t" rotWithShape="0">
              <a:prstClr val="black">
                <a:alpha val="40000"/>
              </a:prstClr>
            </a:outerShdw>
          </a:effectLst>
        </p:spPr>
      </p:pic>
      <p:sp>
        <p:nvSpPr>
          <p:cNvPr id="9" name="Text Placeholder 4">
            <a:extLst>
              <a:ext uri="{FF2B5EF4-FFF2-40B4-BE49-F238E27FC236}">
                <a16:creationId xmlns:a16="http://schemas.microsoft.com/office/drawing/2014/main" id="{E9A8BB94-4D0F-2C0B-9F4D-F278BCB35D55}"/>
              </a:ext>
            </a:extLst>
          </p:cNvPr>
          <p:cNvSpPr>
            <a:spLocks noGrp="1"/>
          </p:cNvSpPr>
          <p:nvPr>
            <p:ph type="body" sz="quarter" idx="10"/>
          </p:nvPr>
        </p:nvSpPr>
        <p:spPr>
          <a:xfrm>
            <a:off x="441326" y="4805363"/>
            <a:ext cx="5541020" cy="278082"/>
          </a:xfrm>
        </p:spPr>
        <p:txBody>
          <a:bodyPr/>
          <a:lstStyle/>
          <a:p>
            <a:r>
              <a:rPr lang="en-US" dirty="0"/>
              <a:t>Source: </a:t>
            </a:r>
            <a:r>
              <a:rPr lang="en-US" dirty="0">
                <a:hlinkClick r:id="rId6"/>
              </a:rPr>
              <a:t>DTE Energy’s Twitter</a:t>
            </a:r>
            <a:r>
              <a:rPr lang="en-US" dirty="0"/>
              <a:t> account (7/5/22); </a:t>
            </a:r>
            <a:r>
              <a:rPr lang="en-US" dirty="0">
                <a:hlinkClick r:id="rId7"/>
              </a:rPr>
              <a:t>DTE Energy filing </a:t>
            </a:r>
            <a:r>
              <a:rPr lang="en-US" dirty="0"/>
              <a:t>in MPSC Case No. U-20836 2022 rate proceeding (1/21/22)</a:t>
            </a:r>
          </a:p>
        </p:txBody>
      </p:sp>
    </p:spTree>
    <p:extLst>
      <p:ext uri="{BB962C8B-B14F-4D97-AF65-F5344CB8AC3E}">
        <p14:creationId xmlns:p14="http://schemas.microsoft.com/office/powerpoint/2010/main" val="34861976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183657"/>
            <a:ext cx="8686800" cy="538901"/>
          </a:xfrm>
        </p:spPr>
        <p:txBody>
          <a:bodyPr>
            <a:noAutofit/>
          </a:bodyPr>
          <a:lstStyle/>
          <a:p>
            <a:r>
              <a:rPr lang="en-US" sz="3800" cap="none" dirty="0"/>
              <a:t>Types of Financing: COMMERCIAL DEBT</a:t>
            </a:r>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graphicFrame>
        <p:nvGraphicFramePr>
          <p:cNvPr id="2" name="Table 1">
            <a:extLst>
              <a:ext uri="{FF2B5EF4-FFF2-40B4-BE49-F238E27FC236}">
                <a16:creationId xmlns:a16="http://schemas.microsoft.com/office/drawing/2014/main" id="{A70C0D4F-E046-48DA-9323-BE92FF158841}"/>
              </a:ext>
            </a:extLst>
          </p:cNvPr>
          <p:cNvGraphicFramePr>
            <a:graphicFrameLocks noGrp="1"/>
          </p:cNvGraphicFramePr>
          <p:nvPr>
            <p:extLst>
              <p:ext uri="{D42A27DB-BD31-4B8C-83A1-F6EECF244321}">
                <p14:modId xmlns:p14="http://schemas.microsoft.com/office/powerpoint/2010/main" val="4049166932"/>
              </p:ext>
            </p:extLst>
          </p:nvPr>
        </p:nvGraphicFramePr>
        <p:xfrm>
          <a:off x="457200" y="1545232"/>
          <a:ext cx="8302896" cy="1756005"/>
        </p:xfrm>
        <a:graphic>
          <a:graphicData uri="http://schemas.openxmlformats.org/drawingml/2006/table">
            <a:tbl>
              <a:tblPr firstRow="1" firstCol="1" bandRow="1">
                <a:tableStyleId>{68D230F3-CF80-4859-8CE7-A43EE81993B5}</a:tableStyleId>
              </a:tblPr>
              <a:tblGrid>
                <a:gridCol w="2767632">
                  <a:extLst>
                    <a:ext uri="{9D8B030D-6E8A-4147-A177-3AD203B41FA5}">
                      <a16:colId xmlns:a16="http://schemas.microsoft.com/office/drawing/2014/main" val="2709955575"/>
                    </a:ext>
                  </a:extLst>
                </a:gridCol>
                <a:gridCol w="2767632">
                  <a:extLst>
                    <a:ext uri="{9D8B030D-6E8A-4147-A177-3AD203B41FA5}">
                      <a16:colId xmlns:a16="http://schemas.microsoft.com/office/drawing/2014/main" val="1388609756"/>
                    </a:ext>
                  </a:extLst>
                </a:gridCol>
                <a:gridCol w="2767632">
                  <a:extLst>
                    <a:ext uri="{9D8B030D-6E8A-4147-A177-3AD203B41FA5}">
                      <a16:colId xmlns:a16="http://schemas.microsoft.com/office/drawing/2014/main" val="110844061"/>
                    </a:ext>
                  </a:extLst>
                </a:gridCol>
              </a:tblGrid>
              <a:tr h="193650">
                <a:tc>
                  <a:txBody>
                    <a:bodyPr/>
                    <a:lstStyle/>
                    <a:p>
                      <a:pPr marL="0" marR="0" algn="ctr">
                        <a:lnSpc>
                          <a:spcPct val="107000"/>
                        </a:lnSpc>
                        <a:spcBef>
                          <a:spcPts val="0"/>
                        </a:spcBef>
                        <a:spcAft>
                          <a:spcPts val="0"/>
                        </a:spcAft>
                      </a:pPr>
                      <a:r>
                        <a:rPr lang="en-US" sz="1200" dirty="0">
                          <a:solidFill>
                            <a:schemeClr val="tx1"/>
                          </a:solidFill>
                          <a:effectLst/>
                          <a:latin typeface="Arial Narrow" panose="020B0606020202030204" pitchFamily="34" charset="0"/>
                        </a:rPr>
                        <a:t>Definition</a:t>
                      </a:r>
                      <a:endParaRPr lang="en-US" sz="1200" dirty="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tc>
                <a:tc>
                  <a:txBody>
                    <a:bodyPr/>
                    <a:lstStyle/>
                    <a:p>
                      <a:pPr marL="0" marR="0" algn="ctr">
                        <a:lnSpc>
                          <a:spcPct val="107000"/>
                        </a:lnSpc>
                        <a:spcBef>
                          <a:spcPts val="0"/>
                        </a:spcBef>
                        <a:spcAft>
                          <a:spcPts val="0"/>
                        </a:spcAft>
                      </a:pPr>
                      <a:r>
                        <a:rPr lang="en-US" sz="1200">
                          <a:solidFill>
                            <a:schemeClr val="tx1"/>
                          </a:solidFill>
                          <a:effectLst/>
                          <a:latin typeface="Arial Narrow" panose="020B0606020202030204" pitchFamily="34" charset="0"/>
                        </a:rPr>
                        <a:t>Advantages</a:t>
                      </a:r>
                      <a:endParaRPr lang="en-US" sz="120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tc>
                <a:tc>
                  <a:txBody>
                    <a:bodyPr/>
                    <a:lstStyle/>
                    <a:p>
                      <a:pPr marL="0" marR="0" algn="ctr">
                        <a:lnSpc>
                          <a:spcPct val="107000"/>
                        </a:lnSpc>
                        <a:spcBef>
                          <a:spcPts val="0"/>
                        </a:spcBef>
                        <a:spcAft>
                          <a:spcPts val="0"/>
                        </a:spcAft>
                      </a:pPr>
                      <a:r>
                        <a:rPr lang="en-US" sz="1200" dirty="0">
                          <a:solidFill>
                            <a:schemeClr val="tx1"/>
                          </a:solidFill>
                          <a:effectLst/>
                          <a:latin typeface="Arial Narrow" panose="020B0606020202030204" pitchFamily="34" charset="0"/>
                        </a:rPr>
                        <a:t>Disadvantages</a:t>
                      </a:r>
                      <a:endParaRPr lang="en-US" sz="1200" dirty="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tc>
                <a:extLst>
                  <a:ext uri="{0D108BD9-81ED-4DB2-BD59-A6C34878D82A}">
                    <a16:rowId xmlns:a16="http://schemas.microsoft.com/office/drawing/2014/main" val="565451861"/>
                  </a:ext>
                </a:extLst>
              </a:tr>
              <a:tr h="1562355">
                <a:tc>
                  <a:txBody>
                    <a:bodyPr/>
                    <a:lstStyle/>
                    <a:p>
                      <a:pPr marL="274320" marR="0" indent="-171450">
                        <a:lnSpc>
                          <a:spcPct val="107000"/>
                        </a:lnSpc>
                        <a:spcBef>
                          <a:spcPts val="0"/>
                        </a:spcBef>
                        <a:spcAft>
                          <a:spcPts val="0"/>
                        </a:spcAft>
                        <a:buFont typeface="Arial" panose="020B0604020202020204" pitchFamily="34" charset="0"/>
                        <a:buChar char="•"/>
                      </a:pPr>
                      <a:r>
                        <a:rPr lang="en-US" sz="1200" b="0" dirty="0">
                          <a:solidFill>
                            <a:schemeClr val="tx1"/>
                          </a:solidFill>
                          <a:effectLst/>
                          <a:latin typeface="Arial Narrow" panose="020B0606020202030204" pitchFamily="34" charset="0"/>
                        </a:rPr>
                        <a:t>Leases are contracts that allow use of equipment for a set period of time in return for regular payments to a third party (lessor). </a:t>
                      </a:r>
                    </a:p>
                    <a:p>
                      <a:pPr marL="274320" marR="0" indent="-171450">
                        <a:lnSpc>
                          <a:spcPct val="107000"/>
                        </a:lnSpc>
                        <a:spcBef>
                          <a:spcPts val="0"/>
                        </a:spcBef>
                        <a:spcAft>
                          <a:spcPts val="0"/>
                        </a:spcAft>
                        <a:buFont typeface="Arial" panose="020B0604020202020204" pitchFamily="34" charset="0"/>
                        <a:buChar char="•"/>
                      </a:pPr>
                      <a:r>
                        <a:rPr lang="en-US" sz="1200" b="0" dirty="0">
                          <a:solidFill>
                            <a:schemeClr val="tx1"/>
                          </a:solidFill>
                          <a:effectLst/>
                          <a:latin typeface="Arial Narrow" panose="020B0606020202030204" pitchFamily="34" charset="0"/>
                        </a:rPr>
                        <a:t>Leases can come with a purchase option that can be exercised at the end of the lease period.</a:t>
                      </a:r>
                      <a:endParaRPr lang="en-US" sz="1200" b="0" dirty="0">
                        <a:solidFill>
                          <a:schemeClr val="tx1"/>
                        </a:solidFill>
                        <a:effectLst/>
                        <a:latin typeface="Arial Narrow" panose="020B0606020202030204" pitchFamily="34" charset="0"/>
                        <a:ea typeface="Calibri" panose="020F0502020204030204" pitchFamily="34" charset="0"/>
                        <a:cs typeface="Arial"/>
                      </a:endParaRPr>
                    </a:p>
                  </a:txBody>
                  <a:tcPr/>
                </a:tc>
                <a:tc>
                  <a:txBody>
                    <a:bodyPr/>
                    <a:lstStyle/>
                    <a:p>
                      <a:pPr marL="274320" marR="0" indent="-171450">
                        <a:lnSpc>
                          <a:spcPct val="107000"/>
                        </a:lnSpc>
                        <a:spcBef>
                          <a:spcPts val="0"/>
                        </a:spcBef>
                        <a:spcAft>
                          <a:spcPts val="0"/>
                        </a:spcAft>
                        <a:buFont typeface="Arial" panose="020B0604020202020204" pitchFamily="34" charset="0"/>
                        <a:buChar char="•"/>
                      </a:pPr>
                      <a:r>
                        <a:rPr lang="en-US" sz="1200" dirty="0">
                          <a:solidFill>
                            <a:schemeClr val="tx1"/>
                          </a:solidFill>
                          <a:latin typeface="Arial Narrow" panose="020B0606020202030204" pitchFamily="34" charset="0"/>
                        </a:rPr>
                        <a:t>Faster and more flexible than bond financing.</a:t>
                      </a:r>
                    </a:p>
                    <a:p>
                      <a:pPr marL="274320" marR="0" lvl="0" indent="-171450" algn="l" defTabSz="457189"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Narrow" panose="020B0606020202030204" pitchFamily="34" charset="0"/>
                        </a:rPr>
                        <a:t>Interest rates are lower than commercial agreements because interest payments are exempt from federal income tax.</a:t>
                      </a:r>
                    </a:p>
                    <a:p>
                      <a:pPr marL="274320" marR="0" lvl="0" indent="-171450" algn="l" rtl="0" eaLnBrk="1" fontAlgn="auto" latinLnBrk="0" hangingPunct="1">
                        <a:lnSpc>
                          <a:spcPct val="107000"/>
                        </a:lnSpc>
                        <a:spcBef>
                          <a:spcPts val="0"/>
                        </a:spcBef>
                        <a:spcAft>
                          <a:spcPts val="0"/>
                        </a:spcAft>
                        <a:buClrTx/>
                        <a:buSzTx/>
                        <a:buFont typeface="Arial" panose="020B0604020202020204" pitchFamily="34" charset="0"/>
                        <a:buChar char="•"/>
                      </a:pPr>
                      <a:r>
                        <a:rPr lang="en-US" sz="1200" dirty="0">
                          <a:solidFill>
                            <a:schemeClr val="tx1"/>
                          </a:solidFill>
                          <a:latin typeface="Arial Narrow" panose="020B0606020202030204" pitchFamily="34" charset="0"/>
                        </a:rPr>
                        <a:t>Leases are part of operating budget, so no debt is incurred.</a:t>
                      </a:r>
                    </a:p>
                  </a:txBody>
                  <a:tcPr/>
                </a:tc>
                <a:tc>
                  <a:txBody>
                    <a:bodyPr/>
                    <a:lstStyle/>
                    <a:p>
                      <a:pPr marL="274320" indent="-171450">
                        <a:buFont typeface="Arial" panose="020B0604020202020204" pitchFamily="34" charset="0"/>
                        <a:buChar char="•"/>
                      </a:pPr>
                      <a:r>
                        <a:rPr lang="en-US" sz="1200" dirty="0">
                          <a:solidFill>
                            <a:schemeClr val="tx1"/>
                          </a:solidFill>
                          <a:latin typeface="Arial Narrow" panose="020B0606020202030204" pitchFamily="34" charset="0"/>
                        </a:rPr>
                        <a:t>Interest cost is higher than that of a general obligation bond.</a:t>
                      </a:r>
                    </a:p>
                    <a:p>
                      <a:pPr marL="274320" indent="-171450">
                        <a:buFont typeface="Arial" panose="020B0604020202020204" pitchFamily="34" charset="0"/>
                        <a:buChar char="•"/>
                      </a:pPr>
                      <a:r>
                        <a:rPr lang="en-US" sz="1200" dirty="0">
                          <a:solidFill>
                            <a:schemeClr val="tx1"/>
                          </a:solidFill>
                          <a:latin typeface="Arial Narrow" panose="020B0606020202030204" pitchFamily="34" charset="0"/>
                        </a:rPr>
                        <a:t>If the district does not appropriate funds for purchase at end of term, the district will lose the equity that was earned through lease payments.</a:t>
                      </a:r>
                    </a:p>
                  </a:txBody>
                  <a:tcPr/>
                </a:tc>
                <a:extLst>
                  <a:ext uri="{0D108BD9-81ED-4DB2-BD59-A6C34878D82A}">
                    <a16:rowId xmlns:a16="http://schemas.microsoft.com/office/drawing/2014/main" val="1349144225"/>
                  </a:ext>
                </a:extLst>
              </a:tr>
            </a:tbl>
          </a:graphicData>
        </a:graphic>
      </p:graphicFrame>
      <p:sp>
        <p:nvSpPr>
          <p:cNvPr id="9" name="TextBox 8">
            <a:extLst>
              <a:ext uri="{FF2B5EF4-FFF2-40B4-BE49-F238E27FC236}">
                <a16:creationId xmlns:a16="http://schemas.microsoft.com/office/drawing/2014/main" id="{89B666B5-7EE6-FA6F-B929-1D421E86EABD}"/>
              </a:ext>
            </a:extLst>
          </p:cNvPr>
          <p:cNvSpPr txBox="1"/>
          <p:nvPr/>
        </p:nvSpPr>
        <p:spPr>
          <a:xfrm>
            <a:off x="441326" y="3437948"/>
            <a:ext cx="8318766" cy="1200329"/>
          </a:xfrm>
          <a:prstGeom prst="rect">
            <a:avLst/>
          </a:prstGeom>
          <a:noFill/>
        </p:spPr>
        <p:txBody>
          <a:bodyPr wrap="square" lIns="91440" tIns="45720" rIns="91440" bIns="45720" anchor="t">
            <a:spAutoFit/>
          </a:bodyPr>
          <a:lstStyle/>
          <a:p>
            <a:pPr algn="l"/>
            <a:r>
              <a:rPr lang="en-US" sz="1800" b="1" dirty="0">
                <a:solidFill>
                  <a:schemeClr val="accent3"/>
                </a:solidFill>
                <a:latin typeface="Arial Narrow" panose="020B0606020202030204" pitchFamily="34" charset="0"/>
              </a:rPr>
              <a:t>Social equity considerations</a:t>
            </a:r>
          </a:p>
          <a:p>
            <a:pPr marL="285750" indent="-285750">
              <a:buFont typeface="Arial" panose="020B0604020202020204" pitchFamily="34" charset="0"/>
              <a:buChar char="•"/>
            </a:pPr>
            <a:r>
              <a:rPr lang="en-US" dirty="0">
                <a:latin typeface="Arial Narrow" panose="020B0606020202030204" pitchFamily="34" charset="0"/>
              </a:rPr>
              <a:t>Can facilitate financing in jurisdictions where it is difficult to achieve voter approval for general obligation debt for schools and/or education.</a:t>
            </a:r>
            <a:endParaRPr lang="en-US" dirty="0">
              <a:latin typeface="Arial Narrow" panose="020B0606020202030204" pitchFamily="34" charset="0"/>
              <a:cs typeface="Arial"/>
            </a:endParaRPr>
          </a:p>
          <a:p>
            <a:pPr marL="285750" indent="-285750">
              <a:buFont typeface="Arial" panose="020B0604020202020204" pitchFamily="34" charset="0"/>
              <a:buChar char="•"/>
            </a:pPr>
            <a:endParaRPr lang="en-US" dirty="0">
              <a:solidFill>
                <a:schemeClr val="bg1"/>
              </a:solidFill>
              <a:latin typeface="Arial Narrow" panose="020B0606020202030204" pitchFamily="34" charset="0"/>
            </a:endParaRPr>
          </a:p>
        </p:txBody>
      </p:sp>
      <p:sp>
        <p:nvSpPr>
          <p:cNvPr id="10" name="TextBox 9">
            <a:extLst>
              <a:ext uri="{FF2B5EF4-FFF2-40B4-BE49-F238E27FC236}">
                <a16:creationId xmlns:a16="http://schemas.microsoft.com/office/drawing/2014/main" id="{CC8D1468-44E0-7E2E-79C5-DD106B27871A}"/>
              </a:ext>
            </a:extLst>
          </p:cNvPr>
          <p:cNvSpPr txBox="1"/>
          <p:nvPr/>
        </p:nvSpPr>
        <p:spPr>
          <a:xfrm>
            <a:off x="383904" y="945001"/>
            <a:ext cx="4572000" cy="400110"/>
          </a:xfrm>
          <a:prstGeom prst="rect">
            <a:avLst/>
          </a:prstGeom>
          <a:noFill/>
        </p:spPr>
        <p:txBody>
          <a:bodyPr wrap="square">
            <a:spAutoFit/>
          </a:bodyPr>
          <a:lstStyle/>
          <a:p>
            <a:r>
              <a:rPr lang="en-US" sz="2000" b="1" cap="none" dirty="0">
                <a:solidFill>
                  <a:schemeClr val="accent3"/>
                </a:solidFill>
                <a:latin typeface="Arial Narrow" panose="020B0606020202030204" pitchFamily="34" charset="0"/>
              </a:rPr>
              <a:t>TAX-EXEMPT LEASE (PURCHASE)</a:t>
            </a:r>
            <a:endParaRPr lang="en-US" sz="2000" b="1" dirty="0">
              <a:solidFill>
                <a:schemeClr val="accent3"/>
              </a:solidFill>
              <a:latin typeface="Arial Narrow" panose="020B0606020202030204" pitchFamily="34" charset="0"/>
            </a:endParaRPr>
          </a:p>
        </p:txBody>
      </p:sp>
      <p:sp>
        <p:nvSpPr>
          <p:cNvPr id="11" name="Text Placeholder 4">
            <a:extLst>
              <a:ext uri="{FF2B5EF4-FFF2-40B4-BE49-F238E27FC236}">
                <a16:creationId xmlns:a16="http://schemas.microsoft.com/office/drawing/2014/main" id="{92952A2A-E2F5-B3E2-0CA6-7B020D3C254D}"/>
              </a:ext>
            </a:extLst>
          </p:cNvPr>
          <p:cNvSpPr txBox="1">
            <a:spLocks/>
          </p:cNvSpPr>
          <p:nvPr/>
        </p:nvSpPr>
        <p:spPr>
          <a:xfrm>
            <a:off x="441326" y="4805362"/>
            <a:ext cx="5896412" cy="287339"/>
          </a:xfrm>
          <a:prstGeom prst="rect">
            <a:avLst/>
          </a:prstGeom>
        </p:spPr>
        <p:txBody>
          <a:bodyPr vert="horz" lIns="0" tIns="45720" rIns="91440" bIns="45720" rtlCol="0" anchor="ctr" anchorCtr="0">
            <a:noAutofit/>
          </a:bodyPr>
          <a:lstStyle>
            <a:lvl1pPr marL="0" indent="0" algn="l" defTabSz="457200" rtl="0" eaLnBrk="1" latinLnBrk="0" hangingPunct="1">
              <a:spcBef>
                <a:spcPct val="20000"/>
              </a:spcBef>
              <a:buFont typeface="Arial"/>
              <a:buNone/>
              <a:defRPr sz="900" b="0" kern="1200" cap="none" baseline="0">
                <a:solidFill>
                  <a:schemeClr val="tx1">
                    <a:lumMod val="75000"/>
                    <a:lumOff val="25000"/>
                  </a:schemeClr>
                </a:solidFill>
                <a:latin typeface="Arial Narrow" panose="020B0606020202030204" pitchFamily="34" charset="0"/>
                <a:ea typeface="+mn-ea"/>
                <a:cs typeface="Arial"/>
              </a:defRPr>
            </a:lvl1pPr>
            <a:lvl2pPr marL="457200" indent="0" algn="l" defTabSz="457200" rtl="0" eaLnBrk="1" latinLnBrk="0" hangingPunct="1">
              <a:spcBef>
                <a:spcPct val="20000"/>
              </a:spcBef>
              <a:buFont typeface="Arial"/>
              <a:buNone/>
              <a:defRPr sz="1800" kern="1200">
                <a:solidFill>
                  <a:schemeClr val="tx1">
                    <a:lumMod val="75000"/>
                    <a:lumOff val="25000"/>
                  </a:schemeClr>
                </a:solidFill>
                <a:latin typeface="Arial Narrow" panose="020B0606020202030204" pitchFamily="34" charset="0"/>
                <a:ea typeface="+mn-ea"/>
                <a:cs typeface="Arial"/>
              </a:defRPr>
            </a:lvl2pPr>
            <a:lvl3pPr marL="914400" indent="0" algn="l" defTabSz="457200" rtl="0" eaLnBrk="1" latinLnBrk="0" hangingPunct="1">
              <a:spcBef>
                <a:spcPct val="20000"/>
              </a:spcBef>
              <a:buFont typeface="Arial"/>
              <a:buNone/>
              <a:defRPr sz="1800" kern="1200">
                <a:solidFill>
                  <a:schemeClr val="tx1">
                    <a:lumMod val="75000"/>
                    <a:lumOff val="25000"/>
                  </a:schemeClr>
                </a:solidFill>
                <a:latin typeface="Arial Narrow" panose="020B0606020202030204" pitchFamily="34" charset="0"/>
                <a:ea typeface="+mn-ea"/>
                <a:cs typeface="Arial"/>
              </a:defRPr>
            </a:lvl3pPr>
            <a:lvl4pPr marL="1371600" indent="0" algn="l" defTabSz="457200" rtl="0" eaLnBrk="1" latinLnBrk="0" hangingPunct="1">
              <a:spcBef>
                <a:spcPct val="20000"/>
              </a:spcBef>
              <a:buFont typeface="Arial"/>
              <a:buNone/>
              <a:defRPr sz="1600" kern="1200">
                <a:solidFill>
                  <a:schemeClr val="tx1">
                    <a:lumMod val="75000"/>
                    <a:lumOff val="25000"/>
                  </a:schemeClr>
                </a:solidFill>
                <a:latin typeface="Arial Narrow" panose="020B0606020202030204" pitchFamily="34" charset="0"/>
                <a:ea typeface="+mn-ea"/>
                <a:cs typeface="Arial"/>
              </a:defRPr>
            </a:lvl4pPr>
            <a:lvl5pPr marL="1828800" indent="0" algn="l" defTabSz="457200" rtl="0" eaLnBrk="1" latinLnBrk="0" hangingPunct="1">
              <a:spcBef>
                <a:spcPct val="20000"/>
              </a:spcBef>
              <a:buFont typeface="Arial"/>
              <a:buNone/>
              <a:defRPr sz="1200" kern="1200">
                <a:solidFill>
                  <a:schemeClr val="tx1">
                    <a:lumMod val="75000"/>
                    <a:lumOff val="25000"/>
                  </a:schemeClr>
                </a:solidFill>
                <a:latin typeface="Arial Narrow" panose="020B0606020202030204"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Source: </a:t>
            </a:r>
            <a:r>
              <a:rPr lang="en-US" dirty="0">
                <a:hlinkClick r:id="rId4">
                  <a:extLst>
                    <a:ext uri="{A12FA001-AC4F-418D-AE19-62706E023703}">
                      <ahyp:hlinkClr xmlns:ahyp="http://schemas.microsoft.com/office/drawing/2018/hyperlinkcolor" val="tx"/>
                    </a:ext>
                  </a:extLst>
                </a:hlinkClick>
              </a:rPr>
              <a:t>https://www.energy.gov/eere/slsc/leasing-arrangements</a:t>
            </a:r>
            <a:r>
              <a:rPr lang="en-US" dirty="0"/>
              <a:t>; </a:t>
            </a:r>
            <a:r>
              <a:rPr lang="en-US" dirty="0">
                <a:hlinkClick r:id="rId5"/>
              </a:rPr>
              <a:t>https://aglf.memberclicks.net/assets/docs/municipal_lease_financing.pdf</a:t>
            </a:r>
            <a:r>
              <a:rPr lang="en-US" dirty="0"/>
              <a:t> </a:t>
            </a:r>
          </a:p>
        </p:txBody>
      </p:sp>
    </p:spTree>
    <p:extLst>
      <p:ext uri="{BB962C8B-B14F-4D97-AF65-F5344CB8AC3E}">
        <p14:creationId xmlns:p14="http://schemas.microsoft.com/office/powerpoint/2010/main" val="263558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183657"/>
            <a:ext cx="8686800" cy="538901"/>
          </a:xfrm>
        </p:spPr>
        <p:txBody>
          <a:bodyPr>
            <a:noAutofit/>
          </a:bodyPr>
          <a:lstStyle/>
          <a:p>
            <a:r>
              <a:rPr lang="en-US" sz="3800" cap="none" dirty="0"/>
              <a:t>Types of Financing: COMMERCIAL DEBT</a:t>
            </a:r>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sp>
        <p:nvSpPr>
          <p:cNvPr id="3" name="TextBox 2">
            <a:extLst>
              <a:ext uri="{FF2B5EF4-FFF2-40B4-BE49-F238E27FC236}">
                <a16:creationId xmlns:a16="http://schemas.microsoft.com/office/drawing/2014/main" id="{B021AA27-7DE1-5A3E-2891-89E4D5EE4C31}"/>
              </a:ext>
            </a:extLst>
          </p:cNvPr>
          <p:cNvSpPr txBox="1"/>
          <p:nvPr/>
        </p:nvSpPr>
        <p:spPr>
          <a:xfrm>
            <a:off x="672919" y="1742854"/>
            <a:ext cx="8376191" cy="3170099"/>
          </a:xfrm>
          <a:prstGeom prst="rect">
            <a:avLst/>
          </a:prstGeom>
          <a:noFill/>
        </p:spPr>
        <p:txBody>
          <a:bodyPr wrap="square" rtlCol="0">
            <a:spAutoFit/>
          </a:bodyPr>
          <a:lstStyle/>
          <a:p>
            <a:pPr algn="l">
              <a:spcAft>
                <a:spcPts val="300"/>
              </a:spcAft>
            </a:pPr>
            <a:r>
              <a:rPr lang="en-US" sz="2000" b="1" dirty="0">
                <a:latin typeface="Arial Narrow" panose="020B0606020202030204" pitchFamily="34" charset="0"/>
              </a:rPr>
              <a:t>	Advantages </a:t>
            </a:r>
          </a:p>
          <a:p>
            <a:pPr marL="800100" lvl="1" indent="-342900">
              <a:spcAft>
                <a:spcPts val="300"/>
              </a:spcAft>
              <a:buFont typeface="Arial" panose="020B0604020202020204" pitchFamily="34" charset="0"/>
              <a:buChar char="•"/>
            </a:pPr>
            <a:r>
              <a:rPr lang="en-US" sz="1600" dirty="0">
                <a:latin typeface="Arial Narrow" panose="020B0606020202030204" pitchFamily="34" charset="0"/>
              </a:rPr>
              <a:t>Faster and more flexible than bond financing</a:t>
            </a:r>
          </a:p>
          <a:p>
            <a:pPr marL="800100" lvl="1" indent="-342900">
              <a:spcAft>
                <a:spcPts val="300"/>
              </a:spcAft>
              <a:buFont typeface="Arial" panose="020B0604020202020204" pitchFamily="34" charset="0"/>
              <a:buChar char="•"/>
            </a:pPr>
            <a:r>
              <a:rPr lang="en-US" sz="1600" dirty="0">
                <a:latin typeface="Arial Narrow" panose="020B0606020202030204" pitchFamily="34" charset="0"/>
              </a:rPr>
              <a:t>Interest rates are lower than commercial agreements </a:t>
            </a:r>
            <a:r>
              <a:rPr lang="en-US" sz="2000" b="1" dirty="0">
                <a:latin typeface="Arial Narrow" panose="020B0606020202030204" pitchFamily="34" charset="0"/>
              </a:rPr>
              <a:t>	</a:t>
            </a:r>
          </a:p>
          <a:p>
            <a:pPr lvl="1">
              <a:spcAft>
                <a:spcPts val="300"/>
              </a:spcAft>
            </a:pPr>
            <a:r>
              <a:rPr lang="en-US" sz="2000" b="1" dirty="0">
                <a:latin typeface="Arial Narrow" panose="020B0606020202030204" pitchFamily="34" charset="0"/>
              </a:rPr>
              <a:t>Disadvantages</a:t>
            </a:r>
          </a:p>
          <a:p>
            <a:pPr marL="800100" lvl="1" indent="-342900">
              <a:spcAft>
                <a:spcPts val="300"/>
              </a:spcAft>
              <a:buFont typeface="Arial" panose="020B0604020202020204" pitchFamily="34" charset="0"/>
              <a:buChar char="•"/>
            </a:pPr>
            <a:r>
              <a:rPr lang="en-US" sz="1600" dirty="0">
                <a:latin typeface="Arial Narrow" panose="020B0606020202030204" pitchFamily="34" charset="0"/>
              </a:rPr>
              <a:t>Interest cost is higher than that of a general obligation bond</a:t>
            </a:r>
          </a:p>
          <a:p>
            <a:pPr marL="800100" lvl="1" indent="-342900">
              <a:spcAft>
                <a:spcPts val="300"/>
              </a:spcAft>
              <a:buFont typeface="Arial" panose="020B0604020202020204" pitchFamily="34" charset="0"/>
              <a:buChar char="•"/>
            </a:pPr>
            <a:r>
              <a:rPr lang="en-US" sz="1600" dirty="0">
                <a:latin typeface="Arial Narrow" panose="020B0606020202030204" pitchFamily="34" charset="0"/>
              </a:rPr>
              <a:t>Districts can lose equity earned through lease payments </a:t>
            </a:r>
          </a:p>
          <a:p>
            <a:pPr lvl="1">
              <a:spcAft>
                <a:spcPts val="300"/>
              </a:spcAft>
            </a:pPr>
            <a:r>
              <a:rPr lang="en-US" sz="2000" b="1" dirty="0">
                <a:latin typeface="Arial Narrow" panose="020B0606020202030204" pitchFamily="34" charset="0"/>
              </a:rPr>
              <a:t>Equity considerations</a:t>
            </a:r>
          </a:p>
          <a:p>
            <a:pPr marL="800100" lvl="1" indent="-342900">
              <a:spcAft>
                <a:spcPts val="300"/>
              </a:spcAft>
              <a:buFont typeface="Arial" panose="020B0604020202020204" pitchFamily="34" charset="0"/>
              <a:buChar char="•"/>
            </a:pPr>
            <a:r>
              <a:rPr lang="en-US" sz="1600" dirty="0">
                <a:latin typeface="Arial Narrow" panose="020B0606020202030204" pitchFamily="34" charset="0"/>
              </a:rPr>
              <a:t>Can facilitate financing in jurisdictions where it is difficult to achieve voter approval for general obligation debt for schools/education</a:t>
            </a:r>
          </a:p>
          <a:p>
            <a:pPr algn="l">
              <a:spcAft>
                <a:spcPts val="300"/>
              </a:spcAft>
            </a:pPr>
            <a:r>
              <a:rPr lang="en-US" sz="2000" b="1" dirty="0">
                <a:latin typeface="Arial Narrow" panose="020B0606020202030204" pitchFamily="34" charset="0"/>
              </a:rPr>
              <a:t>	</a:t>
            </a:r>
            <a:endParaRPr lang="en-US" sz="1600" dirty="0">
              <a:latin typeface="Arial Narrow" panose="020B0606020202030204" pitchFamily="34" charset="0"/>
            </a:endParaRPr>
          </a:p>
        </p:txBody>
      </p:sp>
      <p:pic>
        <p:nvPicPr>
          <p:cNvPr id="5" name="Graphic 4" descr="Thumbs up sign with solid fill">
            <a:extLst>
              <a:ext uri="{FF2B5EF4-FFF2-40B4-BE49-F238E27FC236}">
                <a16:creationId xmlns:a16="http://schemas.microsoft.com/office/drawing/2014/main" id="{46C382E6-D094-351F-0883-5660494138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7809" y="1781599"/>
            <a:ext cx="336820" cy="336820"/>
          </a:xfrm>
          <a:prstGeom prst="rect">
            <a:avLst/>
          </a:prstGeom>
        </p:spPr>
      </p:pic>
      <p:pic>
        <p:nvPicPr>
          <p:cNvPr id="6" name="Graphic 5" descr="Thumbs Down with solid fill">
            <a:extLst>
              <a:ext uri="{FF2B5EF4-FFF2-40B4-BE49-F238E27FC236}">
                <a16:creationId xmlns:a16="http://schemas.microsoft.com/office/drawing/2014/main" id="{C541D490-AD79-1696-81BA-38B5C19C21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7809" y="2787470"/>
            <a:ext cx="336820" cy="336820"/>
          </a:xfrm>
          <a:prstGeom prst="rect">
            <a:avLst/>
          </a:prstGeom>
        </p:spPr>
      </p:pic>
      <p:pic>
        <p:nvPicPr>
          <p:cNvPr id="7" name="Graphic 6" descr="Scales of justice with solid fill">
            <a:extLst>
              <a:ext uri="{FF2B5EF4-FFF2-40B4-BE49-F238E27FC236}">
                <a16:creationId xmlns:a16="http://schemas.microsoft.com/office/drawing/2014/main" id="{9EC5EEC5-832F-A969-9392-BF548E53CFA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7809" y="3643135"/>
            <a:ext cx="336820" cy="336820"/>
          </a:xfrm>
          <a:prstGeom prst="rect">
            <a:avLst/>
          </a:prstGeom>
        </p:spPr>
      </p:pic>
      <p:sp>
        <p:nvSpPr>
          <p:cNvPr id="8" name="TextBox 7">
            <a:extLst>
              <a:ext uri="{FF2B5EF4-FFF2-40B4-BE49-F238E27FC236}">
                <a16:creationId xmlns:a16="http://schemas.microsoft.com/office/drawing/2014/main" id="{F969FB9C-EEE8-291D-2A0A-6880F2AC0BC1}"/>
              </a:ext>
            </a:extLst>
          </p:cNvPr>
          <p:cNvSpPr txBox="1"/>
          <p:nvPr/>
        </p:nvSpPr>
        <p:spPr>
          <a:xfrm>
            <a:off x="457200" y="909857"/>
            <a:ext cx="8302896" cy="1384995"/>
          </a:xfrm>
          <a:prstGeom prst="rect">
            <a:avLst/>
          </a:prstGeom>
          <a:noFill/>
        </p:spPr>
        <p:txBody>
          <a:bodyPr wrap="square" rtlCol="0">
            <a:spAutoFit/>
          </a:bodyPr>
          <a:lstStyle/>
          <a:p>
            <a:r>
              <a:rPr lang="en-US" sz="2200" b="1" dirty="0">
                <a:solidFill>
                  <a:schemeClr val="accent3"/>
                </a:solidFill>
                <a:latin typeface="Arial Narrow" panose="020B0606020202030204" pitchFamily="34" charset="0"/>
              </a:rPr>
              <a:t>Tax-exempt leases</a:t>
            </a:r>
            <a:r>
              <a:rPr lang="en-US" sz="2200" dirty="0">
                <a:solidFill>
                  <a:schemeClr val="accent3"/>
                </a:solidFill>
                <a:latin typeface="Arial Narrow" panose="020B0606020202030204" pitchFamily="34" charset="0"/>
              </a:rPr>
              <a:t> are contracts that allow use of equipment for set period of time in return for regular payments</a:t>
            </a:r>
            <a:br>
              <a:rPr lang="en-US" sz="2200" i="1" dirty="0">
                <a:solidFill>
                  <a:schemeClr val="accent3"/>
                </a:solidFill>
                <a:latin typeface="Arial Narrow" panose="020B0606020202030204" pitchFamily="34" charset="0"/>
              </a:rPr>
            </a:br>
            <a:endParaRPr lang="en-US" sz="2200" dirty="0">
              <a:solidFill>
                <a:schemeClr val="accent3"/>
              </a:solidFill>
              <a:latin typeface="Arial Narrow" panose="020B0606020202030204" pitchFamily="34" charset="0"/>
            </a:endParaRPr>
          </a:p>
          <a:p>
            <a:pPr algn="l"/>
            <a:endParaRPr lang="en-US" dirty="0">
              <a:latin typeface="Arial Narrow" panose="020B0606020202030204" pitchFamily="34" charset="0"/>
            </a:endParaRPr>
          </a:p>
        </p:txBody>
      </p:sp>
    </p:spTree>
    <p:extLst>
      <p:ext uri="{BB962C8B-B14F-4D97-AF65-F5344CB8AC3E}">
        <p14:creationId xmlns:p14="http://schemas.microsoft.com/office/powerpoint/2010/main" val="4148848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p:txBody>
          <a:bodyPr>
            <a:normAutofit fontScale="90000"/>
          </a:bodyPr>
          <a:lstStyle/>
          <a:p>
            <a:r>
              <a:rPr lang="en-US" cap="none" dirty="0"/>
              <a:t>GLOSSARY &amp; KEY FINANCIAL TERMS</a:t>
            </a:r>
            <a:endParaRPr lang="en-US"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sp>
        <p:nvSpPr>
          <p:cNvPr id="5" name="TextBox 4">
            <a:extLst>
              <a:ext uri="{FF2B5EF4-FFF2-40B4-BE49-F238E27FC236}">
                <a16:creationId xmlns:a16="http://schemas.microsoft.com/office/drawing/2014/main" id="{090E5623-EF27-A83F-9C15-D214C6E1262F}"/>
              </a:ext>
            </a:extLst>
          </p:cNvPr>
          <p:cNvSpPr txBox="1"/>
          <p:nvPr/>
        </p:nvSpPr>
        <p:spPr>
          <a:xfrm>
            <a:off x="880844" y="863295"/>
            <a:ext cx="7617205" cy="4093428"/>
          </a:xfrm>
          <a:prstGeom prst="rect">
            <a:avLst/>
          </a:prstGeom>
          <a:noFill/>
        </p:spPr>
        <p:txBody>
          <a:bodyPr wrap="square" lIns="91440" tIns="45720" rIns="91440" bIns="45720" rtlCol="0" anchor="t">
            <a:spAutoFit/>
          </a:bodyPr>
          <a:lstStyle/>
          <a:p>
            <a:r>
              <a:rPr lang="en-US" sz="2000" b="1" dirty="0">
                <a:solidFill>
                  <a:srgbClr val="000000"/>
                </a:solidFill>
                <a:latin typeface="Arial Narrow" panose="020B0606020202030204" pitchFamily="34" charset="0"/>
              </a:rPr>
              <a:t>ESB</a:t>
            </a:r>
            <a:r>
              <a:rPr lang="en-US" sz="2000" dirty="0">
                <a:solidFill>
                  <a:srgbClr val="000000"/>
                </a:solidFill>
                <a:latin typeface="Arial Narrow" panose="020B0606020202030204" pitchFamily="34" charset="0"/>
              </a:rPr>
              <a:t>: Electric school Bus</a:t>
            </a:r>
            <a:br>
              <a:rPr lang="en-US" sz="2000" dirty="0">
                <a:solidFill>
                  <a:srgbClr val="000000"/>
                </a:solidFill>
                <a:latin typeface="Arial Narrow" panose="020B0606020202030204" pitchFamily="34" charset="0"/>
              </a:rPr>
            </a:br>
            <a:endParaRPr lang="en-US" sz="800" dirty="0">
              <a:solidFill>
                <a:srgbClr val="000000"/>
              </a:solidFill>
              <a:latin typeface="Arial Narrow" panose="020B0606020202030204" pitchFamily="34" charset="0"/>
            </a:endParaRPr>
          </a:p>
          <a:p>
            <a:r>
              <a:rPr lang="en-US" sz="2000" b="1" dirty="0">
                <a:solidFill>
                  <a:srgbClr val="000000"/>
                </a:solidFill>
                <a:latin typeface="Arial Narrow" panose="020B0606020202030204" pitchFamily="34" charset="0"/>
              </a:rPr>
              <a:t>ICE Bus</a:t>
            </a:r>
            <a:r>
              <a:rPr lang="en-US" sz="2000" dirty="0">
                <a:solidFill>
                  <a:srgbClr val="000000"/>
                </a:solidFill>
                <a:latin typeface="Arial Narrow" panose="020B0606020202030204" pitchFamily="34" charset="0"/>
              </a:rPr>
              <a:t>: Internal Combustion Engine Bus – in this presentation, assumed to be diesel</a:t>
            </a:r>
            <a:br>
              <a:rPr lang="en-US" sz="2000" dirty="0">
                <a:solidFill>
                  <a:srgbClr val="000000"/>
                </a:solidFill>
                <a:latin typeface="Arial Narrow" panose="020B0606020202030204" pitchFamily="34" charset="0"/>
              </a:rPr>
            </a:br>
            <a:endParaRPr lang="en-US" sz="800" b="1" dirty="0">
              <a:solidFill>
                <a:srgbClr val="000000"/>
              </a:solidFill>
              <a:latin typeface="Arial Narrow" panose="020B0606020202030204" pitchFamily="34" charset="0"/>
            </a:endParaRPr>
          </a:p>
          <a:p>
            <a:r>
              <a:rPr lang="en-US" sz="2000" b="1" dirty="0">
                <a:solidFill>
                  <a:srgbClr val="000000"/>
                </a:solidFill>
                <a:latin typeface="Arial Narrow" panose="020B0606020202030204" pitchFamily="34" charset="0"/>
                <a:cs typeface="Arial"/>
              </a:rPr>
              <a:t>Interest Rate</a:t>
            </a:r>
            <a:r>
              <a:rPr lang="en-US" sz="2000" dirty="0">
                <a:solidFill>
                  <a:srgbClr val="000000"/>
                </a:solidFill>
                <a:latin typeface="Arial Narrow" panose="020B0606020202030204" pitchFamily="34" charset="0"/>
                <a:cs typeface="Arial"/>
              </a:rPr>
              <a:t>: </a:t>
            </a:r>
            <a:r>
              <a:rPr lang="en-US" sz="2000" dirty="0">
                <a:solidFill>
                  <a:srgbClr val="000000"/>
                </a:solidFill>
                <a:latin typeface="Arial Narrow" panose="020B0606020202030204" pitchFamily="34" charset="0"/>
              </a:rPr>
              <a:t>the proportion of a loan that is charged as interest to the borrower, typically expressed as an annual percentage of the loan outstanding</a:t>
            </a:r>
            <a:br>
              <a:rPr lang="en-US" sz="2000" dirty="0">
                <a:solidFill>
                  <a:srgbClr val="000000"/>
                </a:solidFill>
                <a:latin typeface="Arial Narrow" panose="020B0606020202030204" pitchFamily="34" charset="0"/>
              </a:rPr>
            </a:br>
            <a:endParaRPr lang="en-US" sz="800" dirty="0">
              <a:solidFill>
                <a:srgbClr val="000000"/>
              </a:solidFill>
              <a:latin typeface="Arial Narrow" panose="020B0606020202030204" pitchFamily="34" charset="0"/>
              <a:cs typeface="Arial"/>
            </a:endParaRPr>
          </a:p>
          <a:p>
            <a:r>
              <a:rPr lang="en-US" sz="2000" b="1" dirty="0">
                <a:solidFill>
                  <a:srgbClr val="000000"/>
                </a:solidFill>
                <a:latin typeface="Arial Narrow" panose="020B0606020202030204" pitchFamily="34" charset="0"/>
              </a:rPr>
              <a:t>M&amp;R</a:t>
            </a:r>
            <a:r>
              <a:rPr lang="en-US" sz="2000" dirty="0">
                <a:solidFill>
                  <a:srgbClr val="000000"/>
                </a:solidFill>
                <a:latin typeface="Arial Narrow" panose="020B0606020202030204" pitchFamily="34" charset="0"/>
              </a:rPr>
              <a:t>: Maintenance and Repair</a:t>
            </a:r>
            <a:br>
              <a:rPr lang="en-US" sz="2000" dirty="0">
                <a:solidFill>
                  <a:srgbClr val="000000"/>
                </a:solidFill>
                <a:latin typeface="Arial Narrow" panose="020B0606020202030204" pitchFamily="34" charset="0"/>
              </a:rPr>
            </a:br>
            <a:endParaRPr lang="en-US" sz="800" b="1" dirty="0">
              <a:solidFill>
                <a:srgbClr val="000000"/>
              </a:solidFill>
              <a:latin typeface="Arial Narrow" panose="020B0606020202030204" pitchFamily="34" charset="0"/>
            </a:endParaRPr>
          </a:p>
          <a:p>
            <a:r>
              <a:rPr lang="en-US" sz="2000" b="1" dirty="0">
                <a:solidFill>
                  <a:srgbClr val="000000"/>
                </a:solidFill>
                <a:latin typeface="Arial Narrow" panose="020B0606020202030204" pitchFamily="34" charset="0"/>
              </a:rPr>
              <a:t>MSRP</a:t>
            </a:r>
            <a:r>
              <a:rPr lang="en-US" sz="2000" dirty="0">
                <a:solidFill>
                  <a:srgbClr val="000000"/>
                </a:solidFill>
                <a:latin typeface="Arial Narrow" panose="020B0606020202030204" pitchFamily="34" charset="0"/>
              </a:rPr>
              <a:t>:</a:t>
            </a:r>
            <a:r>
              <a:rPr lang="en-US" sz="2000" b="1" dirty="0">
                <a:solidFill>
                  <a:srgbClr val="000000"/>
                </a:solidFill>
                <a:latin typeface="Arial Narrow" panose="020B0606020202030204" pitchFamily="34" charset="0"/>
              </a:rPr>
              <a:t> </a:t>
            </a:r>
            <a:r>
              <a:rPr lang="en-US" sz="2000" dirty="0">
                <a:solidFill>
                  <a:srgbClr val="000000"/>
                </a:solidFill>
                <a:latin typeface="Arial Narrow" panose="020B0606020202030204" pitchFamily="34" charset="0"/>
              </a:rPr>
              <a:t>Manufacturer’s Stated Retail Price</a:t>
            </a:r>
            <a:br>
              <a:rPr lang="en-US" sz="2000" dirty="0">
                <a:solidFill>
                  <a:srgbClr val="000000"/>
                </a:solidFill>
                <a:latin typeface="Arial Narrow" panose="020B0606020202030204" pitchFamily="34" charset="0"/>
              </a:rPr>
            </a:br>
            <a:endParaRPr lang="en-US" sz="800" dirty="0">
              <a:solidFill>
                <a:srgbClr val="000000"/>
              </a:solidFill>
              <a:latin typeface="Arial Narrow" panose="020B0606020202030204" pitchFamily="34" charset="0"/>
              <a:cs typeface="Arial"/>
            </a:endParaRPr>
          </a:p>
          <a:p>
            <a:r>
              <a:rPr lang="en-US" sz="2000" b="1" dirty="0">
                <a:solidFill>
                  <a:srgbClr val="000000"/>
                </a:solidFill>
                <a:latin typeface="Arial Narrow" panose="020B0606020202030204" pitchFamily="34" charset="0"/>
              </a:rPr>
              <a:t>NPV</a:t>
            </a:r>
            <a:r>
              <a:rPr lang="en-US" sz="2000" dirty="0">
                <a:solidFill>
                  <a:srgbClr val="000000"/>
                </a:solidFill>
                <a:latin typeface="Arial Narrow" panose="020B0606020202030204" pitchFamily="34" charset="0"/>
              </a:rPr>
              <a:t>: Net Present Value – the sum of a series of dollar amounts expected in the future, discounted in terms of today’s dollars to account for inflation, interest rates/cost of capital, etc.</a:t>
            </a:r>
            <a:endParaRPr lang="en-US" sz="2000" dirty="0">
              <a:solidFill>
                <a:srgbClr val="000000"/>
              </a:solidFill>
              <a:latin typeface="Arial Narrow" panose="020B0606020202030204" pitchFamily="34" charset="0"/>
              <a:cs typeface="Arial"/>
            </a:endParaRPr>
          </a:p>
          <a:p>
            <a:endParaRPr lang="en-US" sz="2000" dirty="0">
              <a:solidFill>
                <a:srgbClr val="000000"/>
              </a:solidFill>
              <a:latin typeface="Arial"/>
              <a:cs typeface="Arial"/>
            </a:endParaRPr>
          </a:p>
        </p:txBody>
      </p:sp>
      <p:sp>
        <p:nvSpPr>
          <p:cNvPr id="6" name="Text Placeholder 28">
            <a:extLst>
              <a:ext uri="{FF2B5EF4-FFF2-40B4-BE49-F238E27FC236}">
                <a16:creationId xmlns:a16="http://schemas.microsoft.com/office/drawing/2014/main" id="{A9DD6255-80F4-CF20-4D22-750596D24570}"/>
              </a:ext>
            </a:extLst>
          </p:cNvPr>
          <p:cNvSpPr>
            <a:spLocks noGrp="1"/>
          </p:cNvSpPr>
          <p:nvPr>
            <p:ph type="body" sz="quarter" idx="10"/>
          </p:nvPr>
        </p:nvSpPr>
        <p:spPr>
          <a:xfrm>
            <a:off x="441326" y="4805362"/>
            <a:ext cx="4579408" cy="287339"/>
          </a:xfrm>
        </p:spPr>
        <p:txBody>
          <a:bodyPr lIns="0" tIns="45720" rIns="91440" bIns="45720" anchor="ctr" anchorCtr="0">
            <a:noAutofit/>
          </a:bodyPr>
          <a:lstStyle/>
          <a:p>
            <a:r>
              <a:rPr lang="en-US" dirty="0">
                <a:latin typeface="Arial Narrow"/>
              </a:rPr>
              <a:t>Source: WRI, </a:t>
            </a:r>
            <a:r>
              <a:rPr lang="en-US" dirty="0">
                <a:latin typeface="Arial Narrow"/>
                <a:hlinkClick r:id="rId4"/>
              </a:rPr>
              <a:t>Investopedia</a:t>
            </a:r>
            <a:r>
              <a:rPr lang="en-US" dirty="0">
                <a:latin typeface="Arial Narrow"/>
              </a:rPr>
              <a:t>, Oxford Dictionary</a:t>
            </a:r>
            <a:endParaRPr lang="en-US" dirty="0"/>
          </a:p>
        </p:txBody>
      </p:sp>
      <p:pic>
        <p:nvPicPr>
          <p:cNvPr id="11" name="Graphic 10" descr="Bus with solid fill">
            <a:extLst>
              <a:ext uri="{FF2B5EF4-FFF2-40B4-BE49-F238E27FC236}">
                <a16:creationId xmlns:a16="http://schemas.microsoft.com/office/drawing/2014/main" id="{D3027853-DB16-6C61-E817-59C79655E0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6845" y="903575"/>
            <a:ext cx="306198" cy="306198"/>
          </a:xfrm>
          <a:prstGeom prst="rect">
            <a:avLst/>
          </a:prstGeom>
        </p:spPr>
      </p:pic>
      <p:pic>
        <p:nvPicPr>
          <p:cNvPr id="13" name="Graphic 12" descr="Mortgage with solid fill">
            <a:extLst>
              <a:ext uri="{FF2B5EF4-FFF2-40B4-BE49-F238E27FC236}">
                <a16:creationId xmlns:a16="http://schemas.microsoft.com/office/drawing/2014/main" id="{5C3199B7-7453-A25A-9B83-FFA61B24E5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1875" y="2074696"/>
            <a:ext cx="306198" cy="306198"/>
          </a:xfrm>
          <a:prstGeom prst="rect">
            <a:avLst/>
          </a:prstGeom>
        </p:spPr>
      </p:pic>
      <p:pic>
        <p:nvPicPr>
          <p:cNvPr id="15" name="Graphic 14" descr="Tools with solid fill">
            <a:extLst>
              <a:ext uri="{FF2B5EF4-FFF2-40B4-BE49-F238E27FC236}">
                <a16:creationId xmlns:a16="http://schemas.microsoft.com/office/drawing/2014/main" id="{4D09A26C-177D-2AF7-28CD-4DAF19AE23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1875" y="2816718"/>
            <a:ext cx="306198" cy="306198"/>
          </a:xfrm>
          <a:prstGeom prst="rect">
            <a:avLst/>
          </a:prstGeom>
        </p:spPr>
      </p:pic>
      <p:pic>
        <p:nvPicPr>
          <p:cNvPr id="17" name="Graphic 16" descr="Register with solid fill">
            <a:extLst>
              <a:ext uri="{FF2B5EF4-FFF2-40B4-BE49-F238E27FC236}">
                <a16:creationId xmlns:a16="http://schemas.microsoft.com/office/drawing/2014/main" id="{16E354F8-38F8-461B-9B6E-28427689C8F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4508" y="3228844"/>
            <a:ext cx="329896" cy="329896"/>
          </a:xfrm>
          <a:prstGeom prst="rect">
            <a:avLst/>
          </a:prstGeom>
        </p:spPr>
      </p:pic>
      <p:pic>
        <p:nvPicPr>
          <p:cNvPr id="19" name="Graphic 18" descr="Coins with solid fill">
            <a:extLst>
              <a:ext uri="{FF2B5EF4-FFF2-40B4-BE49-F238E27FC236}">
                <a16:creationId xmlns:a16="http://schemas.microsoft.com/office/drawing/2014/main" id="{206B8364-0E78-63EB-9C23-78CB1491DF7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2451" y="3681641"/>
            <a:ext cx="343950" cy="343950"/>
          </a:xfrm>
          <a:prstGeom prst="rect">
            <a:avLst/>
          </a:prstGeom>
        </p:spPr>
      </p:pic>
      <p:pic>
        <p:nvPicPr>
          <p:cNvPr id="21" name="Graphic 20" descr="Oil Rig with solid fill">
            <a:extLst>
              <a:ext uri="{FF2B5EF4-FFF2-40B4-BE49-F238E27FC236}">
                <a16:creationId xmlns:a16="http://schemas.microsoft.com/office/drawing/2014/main" id="{A9CF430B-BDA3-02CE-011C-E48917161EF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91875" y="1332674"/>
            <a:ext cx="306198" cy="306198"/>
          </a:xfrm>
          <a:prstGeom prst="rect">
            <a:avLst/>
          </a:prstGeom>
        </p:spPr>
      </p:pic>
    </p:spTree>
    <p:extLst>
      <p:ext uri="{BB962C8B-B14F-4D97-AF65-F5344CB8AC3E}">
        <p14:creationId xmlns:p14="http://schemas.microsoft.com/office/powerpoint/2010/main" val="3058975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183657"/>
            <a:ext cx="8686800" cy="538901"/>
          </a:xfrm>
        </p:spPr>
        <p:txBody>
          <a:bodyPr>
            <a:noAutofit/>
          </a:bodyPr>
          <a:lstStyle/>
          <a:p>
            <a:r>
              <a:rPr lang="en-US" sz="3800" cap="none" dirty="0"/>
              <a:t>Types of Financing: PUBLIC DEBT</a:t>
            </a:r>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graphicFrame>
        <p:nvGraphicFramePr>
          <p:cNvPr id="2" name="Table 1">
            <a:extLst>
              <a:ext uri="{FF2B5EF4-FFF2-40B4-BE49-F238E27FC236}">
                <a16:creationId xmlns:a16="http://schemas.microsoft.com/office/drawing/2014/main" id="{E60C2FE8-3465-B5AD-62B7-5E7963515837}"/>
              </a:ext>
            </a:extLst>
          </p:cNvPr>
          <p:cNvGraphicFramePr>
            <a:graphicFrameLocks noGrp="1"/>
          </p:cNvGraphicFramePr>
          <p:nvPr>
            <p:extLst>
              <p:ext uri="{D42A27DB-BD31-4B8C-83A1-F6EECF244321}">
                <p14:modId xmlns:p14="http://schemas.microsoft.com/office/powerpoint/2010/main" val="1728465445"/>
              </p:ext>
            </p:extLst>
          </p:nvPr>
        </p:nvGraphicFramePr>
        <p:xfrm>
          <a:off x="457200" y="941507"/>
          <a:ext cx="8302896" cy="1538221"/>
        </p:xfrm>
        <a:graphic>
          <a:graphicData uri="http://schemas.openxmlformats.org/drawingml/2006/table">
            <a:tbl>
              <a:tblPr firstRow="1" firstCol="1" bandRow="1">
                <a:tableStyleId>{68D230F3-CF80-4859-8CE7-A43EE81993B5}</a:tableStyleId>
              </a:tblPr>
              <a:tblGrid>
                <a:gridCol w="2767632">
                  <a:extLst>
                    <a:ext uri="{9D8B030D-6E8A-4147-A177-3AD203B41FA5}">
                      <a16:colId xmlns:a16="http://schemas.microsoft.com/office/drawing/2014/main" val="2709955575"/>
                    </a:ext>
                  </a:extLst>
                </a:gridCol>
                <a:gridCol w="2767632">
                  <a:extLst>
                    <a:ext uri="{9D8B030D-6E8A-4147-A177-3AD203B41FA5}">
                      <a16:colId xmlns:a16="http://schemas.microsoft.com/office/drawing/2014/main" val="1388609756"/>
                    </a:ext>
                  </a:extLst>
                </a:gridCol>
                <a:gridCol w="2767632">
                  <a:extLst>
                    <a:ext uri="{9D8B030D-6E8A-4147-A177-3AD203B41FA5}">
                      <a16:colId xmlns:a16="http://schemas.microsoft.com/office/drawing/2014/main" val="110844061"/>
                    </a:ext>
                  </a:extLst>
                </a:gridCol>
              </a:tblGrid>
              <a:tr h="218741">
                <a:tc>
                  <a:txBody>
                    <a:bodyPr/>
                    <a:lstStyle/>
                    <a:p>
                      <a:pPr marL="0" marR="0" algn="ctr">
                        <a:lnSpc>
                          <a:spcPct val="107000"/>
                        </a:lnSpc>
                        <a:spcBef>
                          <a:spcPts val="0"/>
                        </a:spcBef>
                        <a:spcAft>
                          <a:spcPts val="0"/>
                        </a:spcAft>
                      </a:pPr>
                      <a:r>
                        <a:rPr lang="en-US" sz="1200" dirty="0">
                          <a:effectLst/>
                          <a:latin typeface="Arial Narrow" panose="020B0606020202030204" pitchFamily="34" charset="0"/>
                        </a:rPr>
                        <a:t>Definition</a:t>
                      </a:r>
                      <a:endParaRPr lang="en-US" sz="1200" dirty="0">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tc>
                <a:tc>
                  <a:txBody>
                    <a:bodyPr/>
                    <a:lstStyle/>
                    <a:p>
                      <a:pPr marL="0" marR="0" algn="ctr">
                        <a:lnSpc>
                          <a:spcPct val="107000"/>
                        </a:lnSpc>
                        <a:spcBef>
                          <a:spcPts val="0"/>
                        </a:spcBef>
                        <a:spcAft>
                          <a:spcPts val="0"/>
                        </a:spcAft>
                      </a:pPr>
                      <a:r>
                        <a:rPr lang="en-US" sz="1200">
                          <a:effectLst/>
                          <a:latin typeface="Arial Narrow" panose="020B0606020202030204" pitchFamily="34" charset="0"/>
                        </a:rPr>
                        <a:t>Advantages</a:t>
                      </a:r>
                      <a:endParaRPr lang="en-US" sz="1200">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tc>
                <a:tc>
                  <a:txBody>
                    <a:bodyPr/>
                    <a:lstStyle/>
                    <a:p>
                      <a:pPr marL="0" marR="0" algn="ctr">
                        <a:lnSpc>
                          <a:spcPct val="107000"/>
                        </a:lnSpc>
                        <a:spcBef>
                          <a:spcPts val="0"/>
                        </a:spcBef>
                        <a:spcAft>
                          <a:spcPts val="0"/>
                        </a:spcAft>
                      </a:pPr>
                      <a:r>
                        <a:rPr lang="en-US" sz="1200" dirty="0">
                          <a:effectLst/>
                          <a:latin typeface="Arial Narrow" panose="020B0606020202030204" pitchFamily="34" charset="0"/>
                        </a:rPr>
                        <a:t>Disadvantages</a:t>
                      </a:r>
                      <a:endParaRPr lang="en-US" sz="1200" dirty="0">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tc>
                <a:extLst>
                  <a:ext uri="{0D108BD9-81ED-4DB2-BD59-A6C34878D82A}">
                    <a16:rowId xmlns:a16="http://schemas.microsoft.com/office/drawing/2014/main" val="565451861"/>
                  </a:ext>
                </a:extLst>
              </a:tr>
              <a:tr h="1319480">
                <a:tc>
                  <a:txBody>
                    <a:bodyPr/>
                    <a:lstStyle/>
                    <a:p>
                      <a:pPr marL="274320" marR="0" indent="-171450">
                        <a:lnSpc>
                          <a:spcPct val="107000"/>
                        </a:lnSpc>
                        <a:spcBef>
                          <a:spcPts val="0"/>
                        </a:spcBef>
                        <a:spcAft>
                          <a:spcPts val="0"/>
                        </a:spcAft>
                        <a:buFont typeface="Arial" panose="020B0604020202020204" pitchFamily="34" charset="0"/>
                        <a:buChar char="•"/>
                      </a:pPr>
                      <a:r>
                        <a:rPr lang="en-US" sz="1200" b="0" dirty="0">
                          <a:solidFill>
                            <a:schemeClr val="tx1"/>
                          </a:solidFill>
                          <a:latin typeface="Arial Narrow" panose="020B0606020202030204" pitchFamily="34" charset="0"/>
                        </a:rPr>
                        <a:t>A sum of money lent by a public entity for future repayment, with terms set at the outset based upon the creditworthiness of the borrower. </a:t>
                      </a:r>
                    </a:p>
                    <a:p>
                      <a:pPr marL="274320" marR="0" indent="-171450">
                        <a:lnSpc>
                          <a:spcPct val="107000"/>
                        </a:lnSpc>
                        <a:spcBef>
                          <a:spcPts val="0"/>
                        </a:spcBef>
                        <a:spcAft>
                          <a:spcPts val="0"/>
                        </a:spcAft>
                        <a:buFont typeface="Arial" panose="020B0604020202020204" pitchFamily="34" charset="0"/>
                        <a:buChar char="•"/>
                      </a:pPr>
                      <a:r>
                        <a:rPr lang="en-US" sz="1200" b="0" dirty="0">
                          <a:solidFill>
                            <a:schemeClr val="tx1"/>
                          </a:solidFill>
                          <a:latin typeface="Arial Narrow" panose="020B0606020202030204" pitchFamily="34" charset="0"/>
                        </a:rPr>
                        <a:t>Loans may be secured by other assets held as collateral.</a:t>
                      </a:r>
                      <a:endParaRPr lang="en-US" sz="1200" b="0" dirty="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a:tc>
                <a:tc>
                  <a:txBody>
                    <a:bodyPr/>
                    <a:lstStyle/>
                    <a:p>
                      <a:pPr marL="274320" marR="0" indent="-171450">
                        <a:lnSpc>
                          <a:spcPct val="107000"/>
                        </a:lnSpc>
                        <a:spcBef>
                          <a:spcPts val="0"/>
                        </a:spcBef>
                        <a:spcAft>
                          <a:spcPts val="0"/>
                        </a:spcAft>
                        <a:buFont typeface="Arial" panose="020B0604020202020204" pitchFamily="34" charset="0"/>
                        <a:buChar char="•"/>
                      </a:pPr>
                      <a:r>
                        <a:rPr lang="en-US" sz="1200" dirty="0">
                          <a:solidFill>
                            <a:schemeClr val="tx1"/>
                          </a:solidFill>
                          <a:latin typeface="Arial Narrow" panose="020B0606020202030204" pitchFamily="34" charset="0"/>
                        </a:rPr>
                        <a:t>Often offer subsidized or favorable interest rates and other terms to borrowers that are furthering policy goals.</a:t>
                      </a:r>
                    </a:p>
                    <a:p>
                      <a:pPr marL="274320" marR="0" lvl="0" indent="-171450" algn="l" defTabSz="457189"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Narrow" panose="020B0606020202030204" pitchFamily="34" charset="0"/>
                        </a:rPr>
                        <a:t>Public lending institutions will offer rates around </a:t>
                      </a:r>
                      <a:r>
                        <a:rPr lang="en-US" sz="1200" b="1" dirty="0">
                          <a:solidFill>
                            <a:schemeClr val="tx1"/>
                          </a:solidFill>
                          <a:latin typeface="Arial Narrow" panose="020B0606020202030204" pitchFamily="34" charset="0"/>
                        </a:rPr>
                        <a:t>~2-4% </a:t>
                      </a:r>
                      <a:r>
                        <a:rPr lang="en-US" sz="1200" dirty="0">
                          <a:solidFill>
                            <a:schemeClr val="tx1"/>
                          </a:solidFill>
                          <a:latin typeface="Arial Narrow" panose="020B0606020202030204" pitchFamily="34" charset="0"/>
                        </a:rPr>
                        <a:t>but can be as low as zero.</a:t>
                      </a:r>
                    </a:p>
                  </a:txBody>
                  <a:tcPr/>
                </a:tc>
                <a:tc>
                  <a:txBody>
                    <a:bodyPr/>
                    <a:lstStyle/>
                    <a:p>
                      <a:pPr marL="274320" indent="-171450">
                        <a:buFont typeface="Arial" panose="020B0604020202020204" pitchFamily="34" charset="0"/>
                        <a:buChar char="•"/>
                      </a:pPr>
                      <a:r>
                        <a:rPr lang="en-US" sz="1200" dirty="0">
                          <a:solidFill>
                            <a:schemeClr val="tx1"/>
                          </a:solidFill>
                          <a:latin typeface="Arial Narrow" panose="020B0606020202030204" pitchFamily="34" charset="0"/>
                        </a:rPr>
                        <a:t>Not accessible to all market participants.</a:t>
                      </a:r>
                    </a:p>
                    <a:p>
                      <a:pPr marL="274320" indent="-171450">
                        <a:buFont typeface="Arial" panose="020B0604020202020204" pitchFamily="34" charset="0"/>
                        <a:buChar char="•"/>
                      </a:pPr>
                      <a:r>
                        <a:rPr lang="en-US" sz="1200" dirty="0">
                          <a:solidFill>
                            <a:schemeClr val="tx1"/>
                          </a:solidFill>
                          <a:latin typeface="Arial Narrow" panose="020B0606020202030204" pitchFamily="34" charset="0"/>
                        </a:rPr>
                        <a:t>Reporting requirements can be burdensome.</a:t>
                      </a:r>
                    </a:p>
                  </a:txBody>
                  <a:tcPr/>
                </a:tc>
                <a:extLst>
                  <a:ext uri="{0D108BD9-81ED-4DB2-BD59-A6C34878D82A}">
                    <a16:rowId xmlns:a16="http://schemas.microsoft.com/office/drawing/2014/main" val="1349144225"/>
                  </a:ext>
                </a:extLst>
              </a:tr>
            </a:tbl>
          </a:graphicData>
        </a:graphic>
      </p:graphicFrame>
      <p:sp>
        <p:nvSpPr>
          <p:cNvPr id="9" name="TextBox 8">
            <a:extLst>
              <a:ext uri="{FF2B5EF4-FFF2-40B4-BE49-F238E27FC236}">
                <a16:creationId xmlns:a16="http://schemas.microsoft.com/office/drawing/2014/main" id="{B7E0366F-72E3-1F8E-7EBF-1B944ACA8A28}"/>
              </a:ext>
            </a:extLst>
          </p:cNvPr>
          <p:cNvSpPr txBox="1"/>
          <p:nvPr/>
        </p:nvSpPr>
        <p:spPr>
          <a:xfrm>
            <a:off x="412617" y="2965968"/>
            <a:ext cx="8318766" cy="1200329"/>
          </a:xfrm>
          <a:prstGeom prst="rect">
            <a:avLst/>
          </a:prstGeom>
          <a:noFill/>
        </p:spPr>
        <p:txBody>
          <a:bodyPr wrap="square" lIns="91440" tIns="45720" rIns="91440" bIns="45720" anchor="t">
            <a:spAutoFit/>
          </a:bodyPr>
          <a:lstStyle/>
          <a:p>
            <a:r>
              <a:rPr lang="en-US" sz="1800" b="1" dirty="0">
                <a:solidFill>
                  <a:schemeClr val="accent3"/>
                </a:solidFill>
                <a:latin typeface="Arial Narrow" panose="020B0606020202030204" pitchFamily="34" charset="0"/>
              </a:rPr>
              <a:t>Social equity considerations</a:t>
            </a:r>
            <a:r>
              <a:rPr lang="en-US" b="1" dirty="0">
                <a:solidFill>
                  <a:schemeClr val="accent3"/>
                </a:solidFill>
                <a:latin typeface="Arial Narrow" panose="020B0606020202030204" pitchFamily="34" charset="0"/>
              </a:rPr>
              <a:t> (same as Commercial Debt rationale)</a:t>
            </a:r>
            <a:endParaRPr lang="en-US" sz="1800" b="1" dirty="0">
              <a:solidFill>
                <a:schemeClr val="accent3"/>
              </a:solidFill>
              <a:latin typeface="Arial Narrow" panose="020B0606020202030204" pitchFamily="34" charset="0"/>
            </a:endParaRPr>
          </a:p>
          <a:p>
            <a:pPr marL="285750" indent="-285750">
              <a:buFont typeface="Arial" panose="020B0604020202020204" pitchFamily="34" charset="0"/>
              <a:buChar char="•"/>
            </a:pPr>
            <a:r>
              <a:rPr lang="en-US" dirty="0">
                <a:latin typeface="Arial Narrow" panose="020B0606020202030204" pitchFamily="34" charset="0"/>
              </a:rPr>
              <a:t>The creditworthiness of school districts reflects societal inequities; borrowers that are measured or </a:t>
            </a:r>
            <a:r>
              <a:rPr lang="en-US" i="1" dirty="0">
                <a:latin typeface="Arial Narrow" panose="020B0606020202030204" pitchFamily="34" charset="0"/>
              </a:rPr>
              <a:t>perceived </a:t>
            </a:r>
            <a:r>
              <a:rPr lang="en-US" dirty="0">
                <a:latin typeface="Arial Narrow" panose="020B0606020202030204" pitchFamily="34" charset="0"/>
              </a:rPr>
              <a:t>to have a higher risk of default will be offered higher interest rates where the additional return to the lender is meant to compensate for the higher risk.</a:t>
            </a:r>
            <a:endParaRPr lang="en-US" dirty="0">
              <a:latin typeface="Arial Narrow" panose="020B0606020202030204" pitchFamily="34" charset="0"/>
              <a:cs typeface="Arial"/>
            </a:endParaRPr>
          </a:p>
        </p:txBody>
      </p:sp>
    </p:spTree>
    <p:extLst>
      <p:ext uri="{BB962C8B-B14F-4D97-AF65-F5344CB8AC3E}">
        <p14:creationId xmlns:p14="http://schemas.microsoft.com/office/powerpoint/2010/main" val="295256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183657"/>
            <a:ext cx="8686800" cy="538901"/>
          </a:xfrm>
        </p:spPr>
        <p:txBody>
          <a:bodyPr>
            <a:noAutofit/>
          </a:bodyPr>
          <a:lstStyle/>
          <a:p>
            <a:r>
              <a:rPr lang="en-US" sz="3800" cap="none" dirty="0"/>
              <a:t>Types of Financing: PUBLIC DEBT</a:t>
            </a:r>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sp>
        <p:nvSpPr>
          <p:cNvPr id="3" name="TextBox 2">
            <a:extLst>
              <a:ext uri="{FF2B5EF4-FFF2-40B4-BE49-F238E27FC236}">
                <a16:creationId xmlns:a16="http://schemas.microsoft.com/office/drawing/2014/main" id="{CA8F5740-47D8-3E46-9A34-00A9DB2AC5EE}"/>
              </a:ext>
            </a:extLst>
          </p:cNvPr>
          <p:cNvSpPr txBox="1"/>
          <p:nvPr/>
        </p:nvSpPr>
        <p:spPr>
          <a:xfrm>
            <a:off x="664294" y="1643797"/>
            <a:ext cx="7224344" cy="2885405"/>
          </a:xfrm>
          <a:prstGeom prst="rect">
            <a:avLst/>
          </a:prstGeom>
          <a:noFill/>
        </p:spPr>
        <p:txBody>
          <a:bodyPr wrap="square" rtlCol="0">
            <a:spAutoFit/>
          </a:bodyPr>
          <a:lstStyle/>
          <a:p>
            <a:pPr algn="l">
              <a:spcAft>
                <a:spcPts val="300"/>
              </a:spcAft>
            </a:pPr>
            <a:r>
              <a:rPr lang="en-US" sz="2000" b="1" dirty="0">
                <a:latin typeface="Arial Narrow" panose="020B0606020202030204" pitchFamily="34" charset="0"/>
              </a:rPr>
              <a:t>	Advantages </a:t>
            </a:r>
          </a:p>
          <a:p>
            <a:pPr marL="800100" lvl="1" indent="-342900">
              <a:spcAft>
                <a:spcPts val="300"/>
              </a:spcAft>
              <a:buFont typeface="Arial" panose="020B0604020202020204" pitchFamily="34" charset="0"/>
              <a:buChar char="•"/>
            </a:pPr>
            <a:r>
              <a:rPr lang="en-US" sz="1600" dirty="0">
                <a:latin typeface="Arial Narrow" panose="020B0606020202030204" pitchFamily="34" charset="0"/>
              </a:rPr>
              <a:t>Often offer subsidized or favorable interest rates</a:t>
            </a:r>
            <a:r>
              <a:rPr lang="en-US" sz="2000" b="1" dirty="0">
                <a:latin typeface="Arial Narrow" panose="020B0606020202030204" pitchFamily="34" charset="0"/>
              </a:rPr>
              <a:t>	</a:t>
            </a:r>
          </a:p>
          <a:p>
            <a:pPr lvl="1">
              <a:spcAft>
                <a:spcPts val="300"/>
              </a:spcAft>
            </a:pPr>
            <a:r>
              <a:rPr lang="en-US" sz="2000" b="1" dirty="0">
                <a:latin typeface="Arial Narrow" panose="020B0606020202030204" pitchFamily="34" charset="0"/>
              </a:rPr>
              <a:t>Disadvantages</a:t>
            </a:r>
          </a:p>
          <a:p>
            <a:pPr marL="800100" lvl="1" indent="-342900">
              <a:spcAft>
                <a:spcPts val="300"/>
              </a:spcAft>
              <a:buFont typeface="Arial" panose="020B0604020202020204" pitchFamily="34" charset="0"/>
              <a:buChar char="•"/>
            </a:pPr>
            <a:r>
              <a:rPr lang="en-US" sz="1600" dirty="0">
                <a:latin typeface="Arial Narrow" panose="020B0606020202030204" pitchFamily="34" charset="0"/>
              </a:rPr>
              <a:t>Not accessible to all market participants</a:t>
            </a:r>
          </a:p>
          <a:p>
            <a:pPr marL="800100" lvl="1" indent="-342900">
              <a:spcAft>
                <a:spcPts val="300"/>
              </a:spcAft>
              <a:buFont typeface="Arial" panose="020B0604020202020204" pitchFamily="34" charset="0"/>
              <a:buChar char="•"/>
            </a:pPr>
            <a:r>
              <a:rPr lang="en-US" sz="1600" dirty="0">
                <a:latin typeface="Arial Narrow" panose="020B0606020202030204" pitchFamily="34" charset="0"/>
              </a:rPr>
              <a:t>Reporting requirements can be burdensome</a:t>
            </a:r>
          </a:p>
          <a:p>
            <a:pPr lvl="1">
              <a:spcAft>
                <a:spcPts val="300"/>
              </a:spcAft>
            </a:pPr>
            <a:r>
              <a:rPr lang="en-US" sz="2000" b="1" dirty="0">
                <a:latin typeface="Arial Narrow" panose="020B0606020202030204" pitchFamily="34" charset="0"/>
              </a:rPr>
              <a:t>Equity considerations</a:t>
            </a:r>
          </a:p>
          <a:p>
            <a:pPr marL="800100" lvl="1" indent="-342900">
              <a:spcAft>
                <a:spcPts val="300"/>
              </a:spcAft>
              <a:buFont typeface="Arial" panose="020B0604020202020204" pitchFamily="34" charset="0"/>
              <a:buChar char="•"/>
            </a:pPr>
            <a:r>
              <a:rPr lang="en-US" sz="1600" dirty="0">
                <a:latin typeface="Arial Narrow" panose="020B0606020202030204" pitchFamily="34" charset="0"/>
              </a:rPr>
              <a:t>Creditworthiness of school districts reflects social inequities; borrowers </a:t>
            </a:r>
            <a:r>
              <a:rPr lang="en-US" sz="1600" i="1" dirty="0">
                <a:latin typeface="Arial Narrow" panose="020B0606020202030204" pitchFamily="34" charset="0"/>
              </a:rPr>
              <a:t>perceived</a:t>
            </a:r>
            <a:r>
              <a:rPr lang="en-US" sz="1600" dirty="0">
                <a:latin typeface="Arial Narrow" panose="020B0606020202030204" pitchFamily="34" charset="0"/>
              </a:rPr>
              <a:t> to have higher risk of default will be offered higher interest rates</a:t>
            </a:r>
          </a:p>
          <a:p>
            <a:pPr algn="l">
              <a:spcAft>
                <a:spcPts val="300"/>
              </a:spcAft>
            </a:pPr>
            <a:r>
              <a:rPr lang="en-US" sz="2000" b="1" dirty="0">
                <a:latin typeface="Arial Narrow" panose="020B0606020202030204" pitchFamily="34" charset="0"/>
              </a:rPr>
              <a:t>	</a:t>
            </a:r>
            <a:endParaRPr lang="en-US" sz="1600" dirty="0">
              <a:latin typeface="Arial Narrow" panose="020B0606020202030204" pitchFamily="34" charset="0"/>
            </a:endParaRPr>
          </a:p>
        </p:txBody>
      </p:sp>
      <p:pic>
        <p:nvPicPr>
          <p:cNvPr id="5" name="Graphic 4" descr="Thumbs up sign with solid fill">
            <a:extLst>
              <a:ext uri="{FF2B5EF4-FFF2-40B4-BE49-F238E27FC236}">
                <a16:creationId xmlns:a16="http://schemas.microsoft.com/office/drawing/2014/main" id="{8599C2F9-D87A-EFDF-C626-ACDA50077D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7809" y="1674855"/>
            <a:ext cx="336820" cy="336820"/>
          </a:xfrm>
          <a:prstGeom prst="rect">
            <a:avLst/>
          </a:prstGeom>
        </p:spPr>
      </p:pic>
      <p:pic>
        <p:nvPicPr>
          <p:cNvPr id="6" name="Graphic 5" descr="Thumbs Down with solid fill">
            <a:extLst>
              <a:ext uri="{FF2B5EF4-FFF2-40B4-BE49-F238E27FC236}">
                <a16:creationId xmlns:a16="http://schemas.microsoft.com/office/drawing/2014/main" id="{400AECA4-805F-B570-0756-00BD82DA53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7809" y="2383993"/>
            <a:ext cx="336820" cy="336820"/>
          </a:xfrm>
          <a:prstGeom prst="rect">
            <a:avLst/>
          </a:prstGeom>
        </p:spPr>
      </p:pic>
      <p:pic>
        <p:nvPicPr>
          <p:cNvPr id="7" name="Graphic 6" descr="Scales of justice with solid fill">
            <a:extLst>
              <a:ext uri="{FF2B5EF4-FFF2-40B4-BE49-F238E27FC236}">
                <a16:creationId xmlns:a16="http://schemas.microsoft.com/office/drawing/2014/main" id="{839E298C-7344-BDAB-7CD2-A8C5F946C1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7809" y="3264419"/>
            <a:ext cx="336820" cy="336820"/>
          </a:xfrm>
          <a:prstGeom prst="rect">
            <a:avLst/>
          </a:prstGeom>
        </p:spPr>
      </p:pic>
      <p:sp>
        <p:nvSpPr>
          <p:cNvPr id="8" name="TextBox 7">
            <a:extLst>
              <a:ext uri="{FF2B5EF4-FFF2-40B4-BE49-F238E27FC236}">
                <a16:creationId xmlns:a16="http://schemas.microsoft.com/office/drawing/2014/main" id="{81EDDCF1-DE07-A415-644D-BA09046A3FAD}"/>
              </a:ext>
            </a:extLst>
          </p:cNvPr>
          <p:cNvSpPr txBox="1"/>
          <p:nvPr/>
        </p:nvSpPr>
        <p:spPr>
          <a:xfrm>
            <a:off x="295411" y="991746"/>
            <a:ext cx="8464685" cy="1046440"/>
          </a:xfrm>
          <a:prstGeom prst="rect">
            <a:avLst/>
          </a:prstGeom>
          <a:noFill/>
        </p:spPr>
        <p:txBody>
          <a:bodyPr wrap="square" rtlCol="0">
            <a:spAutoFit/>
          </a:bodyPr>
          <a:lstStyle/>
          <a:p>
            <a:r>
              <a:rPr lang="en-US" sz="2200" b="1" u="sng" dirty="0">
                <a:latin typeface="Arial Narrow" panose="020B0606020202030204" pitchFamily="34" charset="0"/>
              </a:rPr>
              <a:t>Tax-exempt lease</a:t>
            </a:r>
            <a:r>
              <a:rPr lang="en-US" sz="2200" b="1" dirty="0">
                <a:latin typeface="Arial Narrow" panose="020B0606020202030204" pitchFamily="34" charset="0"/>
              </a:rPr>
              <a:t> – </a:t>
            </a:r>
            <a:r>
              <a:rPr lang="en-US" sz="2200" i="1" dirty="0">
                <a:latin typeface="Arial Narrow" panose="020B0606020202030204" pitchFamily="34" charset="0"/>
              </a:rPr>
              <a:t>Sum lent by public entity for future repayment</a:t>
            </a:r>
            <a:br>
              <a:rPr lang="en-US" sz="2200" i="1" dirty="0">
                <a:latin typeface="Arial Narrow" panose="020B0606020202030204" pitchFamily="34" charset="0"/>
              </a:rPr>
            </a:br>
            <a:endParaRPr lang="en-US" sz="2200" dirty="0">
              <a:latin typeface="Arial Narrow" panose="020B0606020202030204" pitchFamily="34" charset="0"/>
            </a:endParaRPr>
          </a:p>
          <a:p>
            <a:pPr algn="l"/>
            <a:endParaRPr lang="en-US" dirty="0">
              <a:latin typeface="Arial Narrow" panose="020B0606020202030204" pitchFamily="34" charset="0"/>
            </a:endParaRPr>
          </a:p>
        </p:txBody>
      </p:sp>
    </p:spTree>
    <p:extLst>
      <p:ext uri="{BB962C8B-B14F-4D97-AF65-F5344CB8AC3E}">
        <p14:creationId xmlns:p14="http://schemas.microsoft.com/office/powerpoint/2010/main" val="40152103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183657"/>
            <a:ext cx="8686800" cy="538901"/>
          </a:xfrm>
        </p:spPr>
        <p:txBody>
          <a:bodyPr>
            <a:noAutofit/>
          </a:bodyPr>
          <a:lstStyle/>
          <a:p>
            <a:r>
              <a:rPr lang="en-US" sz="3100" cap="none" dirty="0"/>
              <a:t>Types of Financing: PUBLIC OR COMMERCIAL DEBT</a:t>
            </a:r>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graphicFrame>
        <p:nvGraphicFramePr>
          <p:cNvPr id="2" name="Table 1">
            <a:extLst>
              <a:ext uri="{FF2B5EF4-FFF2-40B4-BE49-F238E27FC236}">
                <a16:creationId xmlns:a16="http://schemas.microsoft.com/office/drawing/2014/main" id="{387C6DE5-1DC6-FE56-9269-74BBC12851FD}"/>
              </a:ext>
            </a:extLst>
          </p:cNvPr>
          <p:cNvGraphicFramePr>
            <a:graphicFrameLocks noGrp="1"/>
          </p:cNvGraphicFramePr>
          <p:nvPr>
            <p:extLst>
              <p:ext uri="{D42A27DB-BD31-4B8C-83A1-F6EECF244321}">
                <p14:modId xmlns:p14="http://schemas.microsoft.com/office/powerpoint/2010/main" val="2561545610"/>
              </p:ext>
            </p:extLst>
          </p:nvPr>
        </p:nvGraphicFramePr>
        <p:xfrm>
          <a:off x="441328" y="1292386"/>
          <a:ext cx="8318766" cy="1908017"/>
        </p:xfrm>
        <a:graphic>
          <a:graphicData uri="http://schemas.openxmlformats.org/drawingml/2006/table">
            <a:tbl>
              <a:tblPr firstRow="1" firstCol="1" bandRow="1">
                <a:tableStyleId>{68D230F3-CF80-4859-8CE7-A43EE81993B5}</a:tableStyleId>
              </a:tblPr>
              <a:tblGrid>
                <a:gridCol w="2772922">
                  <a:extLst>
                    <a:ext uri="{9D8B030D-6E8A-4147-A177-3AD203B41FA5}">
                      <a16:colId xmlns:a16="http://schemas.microsoft.com/office/drawing/2014/main" val="2709955575"/>
                    </a:ext>
                  </a:extLst>
                </a:gridCol>
                <a:gridCol w="2772922">
                  <a:extLst>
                    <a:ext uri="{9D8B030D-6E8A-4147-A177-3AD203B41FA5}">
                      <a16:colId xmlns:a16="http://schemas.microsoft.com/office/drawing/2014/main" val="1388609756"/>
                    </a:ext>
                  </a:extLst>
                </a:gridCol>
                <a:gridCol w="2772922">
                  <a:extLst>
                    <a:ext uri="{9D8B030D-6E8A-4147-A177-3AD203B41FA5}">
                      <a16:colId xmlns:a16="http://schemas.microsoft.com/office/drawing/2014/main" val="110844061"/>
                    </a:ext>
                  </a:extLst>
                </a:gridCol>
              </a:tblGrid>
              <a:tr h="236890">
                <a:tc>
                  <a:txBody>
                    <a:bodyPr/>
                    <a:lstStyle/>
                    <a:p>
                      <a:pPr marL="0" marR="0" algn="ctr">
                        <a:lnSpc>
                          <a:spcPct val="107000"/>
                        </a:lnSpc>
                        <a:spcBef>
                          <a:spcPts val="0"/>
                        </a:spcBef>
                        <a:spcAft>
                          <a:spcPts val="0"/>
                        </a:spcAft>
                      </a:pPr>
                      <a:r>
                        <a:rPr lang="en-US" sz="1200" dirty="0">
                          <a:effectLst/>
                          <a:latin typeface="Arial Narrow" panose="020B0606020202030204" pitchFamily="34" charset="0"/>
                        </a:rPr>
                        <a:t>Definition</a:t>
                      </a:r>
                      <a:endParaRPr lang="en-US" sz="1200" dirty="0">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tc>
                <a:tc>
                  <a:txBody>
                    <a:bodyPr/>
                    <a:lstStyle/>
                    <a:p>
                      <a:pPr marL="0" marR="0" algn="ctr">
                        <a:lnSpc>
                          <a:spcPct val="107000"/>
                        </a:lnSpc>
                        <a:spcBef>
                          <a:spcPts val="0"/>
                        </a:spcBef>
                        <a:spcAft>
                          <a:spcPts val="0"/>
                        </a:spcAft>
                      </a:pPr>
                      <a:r>
                        <a:rPr lang="en-US" sz="1200" dirty="0">
                          <a:effectLst/>
                          <a:latin typeface="Arial Narrow" panose="020B0606020202030204" pitchFamily="34" charset="0"/>
                        </a:rPr>
                        <a:t>Advantages</a:t>
                      </a:r>
                      <a:endParaRPr lang="en-US" sz="1200" dirty="0">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tc>
                <a:tc>
                  <a:txBody>
                    <a:bodyPr/>
                    <a:lstStyle/>
                    <a:p>
                      <a:pPr marL="0" marR="0" algn="ctr">
                        <a:lnSpc>
                          <a:spcPct val="107000"/>
                        </a:lnSpc>
                        <a:spcBef>
                          <a:spcPts val="0"/>
                        </a:spcBef>
                        <a:spcAft>
                          <a:spcPts val="0"/>
                        </a:spcAft>
                      </a:pPr>
                      <a:r>
                        <a:rPr lang="en-US" sz="1200" dirty="0">
                          <a:effectLst/>
                          <a:latin typeface="Arial Narrow" panose="020B0606020202030204" pitchFamily="34" charset="0"/>
                        </a:rPr>
                        <a:t>Disadvantages</a:t>
                      </a:r>
                      <a:endParaRPr lang="en-US" sz="1200" dirty="0">
                        <a:effectLst/>
                        <a:latin typeface="Arial Narrow" panose="020B0606020202030204" pitchFamily="34" charset="0"/>
                        <a:ea typeface="Calibri" panose="020F0502020204030204" pitchFamily="34" charset="0"/>
                        <a:cs typeface="Arial" panose="020B0604020202020204" pitchFamily="34" charset="0"/>
                      </a:endParaRPr>
                    </a:p>
                  </a:txBody>
                  <a:tcPr marL="9118" marR="9118" marT="0" marB="0"/>
                </a:tc>
                <a:extLst>
                  <a:ext uri="{0D108BD9-81ED-4DB2-BD59-A6C34878D82A}">
                    <a16:rowId xmlns:a16="http://schemas.microsoft.com/office/drawing/2014/main" val="565451861"/>
                  </a:ext>
                </a:extLst>
              </a:tr>
              <a:tr h="1671127">
                <a:tc>
                  <a:txBody>
                    <a:bodyPr/>
                    <a:lstStyle/>
                    <a:p>
                      <a:pPr marL="274320" marR="0" indent="-171450">
                        <a:lnSpc>
                          <a:spcPct val="107000"/>
                        </a:lnSpc>
                        <a:spcBef>
                          <a:spcPts val="0"/>
                        </a:spcBef>
                        <a:spcAft>
                          <a:spcPts val="0"/>
                        </a:spcAft>
                        <a:buFont typeface="Arial" panose="020B0604020202020204" pitchFamily="34" charset="0"/>
                        <a:buChar char="•"/>
                      </a:pPr>
                      <a:r>
                        <a:rPr lang="en-US" sz="1200" b="0" dirty="0">
                          <a:solidFill>
                            <a:schemeClr val="tx1"/>
                          </a:solidFill>
                          <a:latin typeface="Arial Narrow" panose="020B0606020202030204" pitchFamily="34" charset="0"/>
                        </a:rPr>
                        <a:t>Debt from either a public or commercial lender, this is a no- or low-cost loan, similar to a working capital loan, to provide liquidity for an eligible recipient of public grant funds.</a:t>
                      </a:r>
                    </a:p>
                    <a:p>
                      <a:pPr marL="274320" marR="0" indent="-171450">
                        <a:lnSpc>
                          <a:spcPct val="107000"/>
                        </a:lnSpc>
                        <a:spcBef>
                          <a:spcPts val="0"/>
                        </a:spcBef>
                        <a:spcAft>
                          <a:spcPts val="0"/>
                        </a:spcAft>
                        <a:buFont typeface="Arial" panose="020B0604020202020204" pitchFamily="34" charset="0"/>
                        <a:buChar char="•"/>
                      </a:pPr>
                      <a:r>
                        <a:rPr lang="en-US" sz="1200" b="0" dirty="0">
                          <a:solidFill>
                            <a:schemeClr val="tx1"/>
                          </a:solidFill>
                          <a:latin typeface="Arial Narrow" panose="020B0606020202030204" pitchFamily="34" charset="0"/>
                        </a:rPr>
                        <a:t>The short-term loan is repaid upon receipt of the anticipated government funds.</a:t>
                      </a:r>
                      <a:endParaRPr lang="en-US" sz="1200" b="0" dirty="0">
                        <a:solidFill>
                          <a:schemeClr val="tx1"/>
                        </a:solidFill>
                        <a:effectLst/>
                        <a:latin typeface="Arial Narrow" panose="020B0606020202030204" pitchFamily="34" charset="0"/>
                        <a:ea typeface="Calibri" panose="020F0502020204030204" pitchFamily="34" charset="0"/>
                        <a:cs typeface="Arial" panose="020B0604020202020204" pitchFamily="34" charset="0"/>
                      </a:endParaRPr>
                    </a:p>
                  </a:txBody>
                  <a:tcPr/>
                </a:tc>
                <a:tc>
                  <a:txBody>
                    <a:bodyPr/>
                    <a:lstStyle/>
                    <a:p>
                      <a:pPr marL="274320" marR="0" indent="-171450">
                        <a:lnSpc>
                          <a:spcPct val="107000"/>
                        </a:lnSpc>
                        <a:spcBef>
                          <a:spcPts val="0"/>
                        </a:spcBef>
                        <a:spcAft>
                          <a:spcPts val="0"/>
                        </a:spcAft>
                        <a:buFont typeface="Arial" panose="020B0604020202020204" pitchFamily="34" charset="0"/>
                        <a:buChar char="•"/>
                      </a:pPr>
                      <a:r>
                        <a:rPr lang="en-US" sz="1200" dirty="0">
                          <a:solidFill>
                            <a:schemeClr val="tx1"/>
                          </a:solidFill>
                          <a:latin typeface="Arial Narrow" panose="020B0606020202030204" pitchFamily="34" charset="0"/>
                        </a:rPr>
                        <a:t>Enables illiquid entities to take advantage of funding programs that require upfront cash or where there is a delay in reimbursement.</a:t>
                      </a:r>
                    </a:p>
                  </a:txBody>
                  <a:tcPr/>
                </a:tc>
                <a:tc>
                  <a:txBody>
                    <a:bodyPr/>
                    <a:lstStyle/>
                    <a:p>
                      <a:pPr marL="274320" indent="-171450">
                        <a:buFont typeface="Arial" panose="020B0604020202020204" pitchFamily="34" charset="0"/>
                        <a:buChar char="•"/>
                      </a:pPr>
                      <a:r>
                        <a:rPr lang="en-US" sz="1200" dirty="0">
                          <a:solidFill>
                            <a:schemeClr val="tx1"/>
                          </a:solidFill>
                          <a:latin typeface="Arial Narrow" panose="020B0606020202030204" pitchFamily="34" charset="0"/>
                        </a:rPr>
                        <a:t>Does not address longer-term financing needs.</a:t>
                      </a:r>
                    </a:p>
                  </a:txBody>
                  <a:tcPr/>
                </a:tc>
                <a:extLst>
                  <a:ext uri="{0D108BD9-81ED-4DB2-BD59-A6C34878D82A}">
                    <a16:rowId xmlns:a16="http://schemas.microsoft.com/office/drawing/2014/main" val="1349144225"/>
                  </a:ext>
                </a:extLst>
              </a:tr>
            </a:tbl>
          </a:graphicData>
        </a:graphic>
      </p:graphicFrame>
      <p:sp>
        <p:nvSpPr>
          <p:cNvPr id="9" name="TextBox 8">
            <a:extLst>
              <a:ext uri="{FF2B5EF4-FFF2-40B4-BE49-F238E27FC236}">
                <a16:creationId xmlns:a16="http://schemas.microsoft.com/office/drawing/2014/main" id="{E318EF1D-7E03-91A2-3CAE-8EC6996598A3}"/>
              </a:ext>
            </a:extLst>
          </p:cNvPr>
          <p:cNvSpPr txBox="1"/>
          <p:nvPr/>
        </p:nvSpPr>
        <p:spPr>
          <a:xfrm>
            <a:off x="412617" y="3316846"/>
            <a:ext cx="8318766" cy="1200329"/>
          </a:xfrm>
          <a:prstGeom prst="rect">
            <a:avLst/>
          </a:prstGeom>
          <a:noFill/>
        </p:spPr>
        <p:txBody>
          <a:bodyPr wrap="square">
            <a:spAutoFit/>
          </a:bodyPr>
          <a:lstStyle/>
          <a:p>
            <a:pPr algn="l"/>
            <a:r>
              <a:rPr lang="en-US" sz="1800" b="1" dirty="0">
                <a:solidFill>
                  <a:schemeClr val="accent3"/>
                </a:solidFill>
                <a:latin typeface="Arial Narrow" panose="020B0606020202030204" pitchFamily="34" charset="0"/>
              </a:rPr>
              <a:t>Social equity considerations</a:t>
            </a:r>
          </a:p>
          <a:p>
            <a:pPr marL="285750" indent="-285750">
              <a:buFont typeface="Arial" panose="020B0604020202020204" pitchFamily="34" charset="0"/>
              <a:buChar char="•"/>
            </a:pPr>
            <a:r>
              <a:rPr lang="en-US" dirty="0">
                <a:latin typeface="Arial Narrow" panose="020B0606020202030204" pitchFamily="34" charset="0"/>
              </a:rPr>
              <a:t>The loan is made based on the creditworthiness of the grantor and their likelihood to make payment from allocated funds to eligible programs; this activity is generally understood to be very low risk, enabling very low-cost borrowing.</a:t>
            </a:r>
          </a:p>
        </p:txBody>
      </p:sp>
      <p:sp>
        <p:nvSpPr>
          <p:cNvPr id="10" name="TextBox 9">
            <a:extLst>
              <a:ext uri="{FF2B5EF4-FFF2-40B4-BE49-F238E27FC236}">
                <a16:creationId xmlns:a16="http://schemas.microsoft.com/office/drawing/2014/main" id="{D46DBD94-E7DA-0084-5DB7-D7BDDB9666D8}"/>
              </a:ext>
            </a:extLst>
          </p:cNvPr>
          <p:cNvSpPr txBox="1"/>
          <p:nvPr/>
        </p:nvSpPr>
        <p:spPr>
          <a:xfrm>
            <a:off x="383904" y="864833"/>
            <a:ext cx="6601687" cy="400110"/>
          </a:xfrm>
          <a:prstGeom prst="rect">
            <a:avLst/>
          </a:prstGeom>
          <a:noFill/>
        </p:spPr>
        <p:txBody>
          <a:bodyPr wrap="square">
            <a:spAutoFit/>
          </a:bodyPr>
          <a:lstStyle/>
          <a:p>
            <a:r>
              <a:rPr lang="en-US" sz="2000" b="1" cap="none" dirty="0">
                <a:solidFill>
                  <a:schemeClr val="accent3"/>
                </a:solidFill>
                <a:latin typeface="Arial Narrow" panose="020B0606020202030204" pitchFamily="34" charset="0"/>
              </a:rPr>
              <a:t>BRIDGE FINANCING &amp; ANTICIPATION NOTES</a:t>
            </a:r>
            <a:endParaRPr lang="en-US" sz="2000" b="1" dirty="0">
              <a:solidFill>
                <a:schemeClr val="accent3"/>
              </a:solidFill>
              <a:latin typeface="Arial Narrow" panose="020B0606020202030204" pitchFamily="34" charset="0"/>
            </a:endParaRPr>
          </a:p>
        </p:txBody>
      </p:sp>
    </p:spTree>
    <p:extLst>
      <p:ext uri="{BB962C8B-B14F-4D97-AF65-F5344CB8AC3E}">
        <p14:creationId xmlns:p14="http://schemas.microsoft.com/office/powerpoint/2010/main" val="272257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183657"/>
            <a:ext cx="8686800" cy="538901"/>
          </a:xfrm>
        </p:spPr>
        <p:txBody>
          <a:bodyPr>
            <a:noAutofit/>
          </a:bodyPr>
          <a:lstStyle/>
          <a:p>
            <a:r>
              <a:rPr lang="en-US" sz="3100" cap="none" dirty="0"/>
              <a:t>Types of Financing: PUBLIC OR COMMERCIAL DEBT</a:t>
            </a:r>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sp>
        <p:nvSpPr>
          <p:cNvPr id="3" name="TextBox 2">
            <a:extLst>
              <a:ext uri="{FF2B5EF4-FFF2-40B4-BE49-F238E27FC236}">
                <a16:creationId xmlns:a16="http://schemas.microsoft.com/office/drawing/2014/main" id="{DDA3A19E-EB17-A537-36FD-69E4730A288D}"/>
              </a:ext>
            </a:extLst>
          </p:cNvPr>
          <p:cNvSpPr txBox="1"/>
          <p:nvPr/>
        </p:nvSpPr>
        <p:spPr>
          <a:xfrm>
            <a:off x="664293" y="1843265"/>
            <a:ext cx="7642799" cy="2539157"/>
          </a:xfrm>
          <a:prstGeom prst="rect">
            <a:avLst/>
          </a:prstGeom>
          <a:noFill/>
        </p:spPr>
        <p:txBody>
          <a:bodyPr wrap="square" rtlCol="0">
            <a:spAutoFit/>
          </a:bodyPr>
          <a:lstStyle/>
          <a:p>
            <a:pPr algn="l">
              <a:spcAft>
                <a:spcPts val="300"/>
              </a:spcAft>
            </a:pPr>
            <a:r>
              <a:rPr lang="en-US" sz="2000" b="1" dirty="0">
                <a:latin typeface="Arial Narrow" panose="020B0606020202030204" pitchFamily="34" charset="0"/>
              </a:rPr>
              <a:t>	Advantages </a:t>
            </a:r>
          </a:p>
          <a:p>
            <a:pPr marL="800100" lvl="1" indent="-342900">
              <a:spcAft>
                <a:spcPts val="300"/>
              </a:spcAft>
              <a:buFont typeface="Arial" panose="020B0604020202020204" pitchFamily="34" charset="0"/>
              <a:buChar char="•"/>
            </a:pPr>
            <a:r>
              <a:rPr lang="en-US" sz="1600" dirty="0">
                <a:latin typeface="Arial Narrow" panose="020B0606020202030204" pitchFamily="34" charset="0"/>
              </a:rPr>
              <a:t>Enables illiquid entities to take advantage of programs that require cash upfront or where there is a delay in reimbursement</a:t>
            </a:r>
            <a:endParaRPr lang="en-US" sz="2000" b="1" dirty="0">
              <a:latin typeface="Arial Narrow" panose="020B0606020202030204" pitchFamily="34" charset="0"/>
            </a:endParaRPr>
          </a:p>
          <a:p>
            <a:pPr lvl="1">
              <a:spcAft>
                <a:spcPts val="300"/>
              </a:spcAft>
            </a:pPr>
            <a:r>
              <a:rPr lang="en-US" sz="2000" b="1" dirty="0">
                <a:latin typeface="Arial Narrow" panose="020B0606020202030204" pitchFamily="34" charset="0"/>
              </a:rPr>
              <a:t>Disadvantages</a:t>
            </a:r>
          </a:p>
          <a:p>
            <a:pPr marL="800100" lvl="1" indent="-342900">
              <a:spcAft>
                <a:spcPts val="300"/>
              </a:spcAft>
              <a:buFont typeface="Arial" panose="020B0604020202020204" pitchFamily="34" charset="0"/>
              <a:buChar char="•"/>
            </a:pPr>
            <a:r>
              <a:rPr lang="en-US" sz="1600" dirty="0">
                <a:latin typeface="Arial Narrow" panose="020B0606020202030204" pitchFamily="34" charset="0"/>
              </a:rPr>
              <a:t>Does not address longer-term financing needs</a:t>
            </a:r>
          </a:p>
          <a:p>
            <a:pPr lvl="1">
              <a:spcAft>
                <a:spcPts val="300"/>
              </a:spcAft>
            </a:pPr>
            <a:r>
              <a:rPr lang="en-US" sz="2000" b="1" dirty="0">
                <a:latin typeface="Arial Narrow" panose="020B0606020202030204" pitchFamily="34" charset="0"/>
              </a:rPr>
              <a:t>Equity considerations</a:t>
            </a:r>
          </a:p>
          <a:p>
            <a:pPr marL="800100" lvl="1" indent="-342900">
              <a:spcAft>
                <a:spcPts val="300"/>
              </a:spcAft>
              <a:buFont typeface="Arial" panose="020B0604020202020204" pitchFamily="34" charset="0"/>
              <a:buChar char="•"/>
            </a:pPr>
            <a:r>
              <a:rPr lang="en-US" sz="1600" dirty="0">
                <a:latin typeface="Arial Narrow" panose="020B0606020202030204" pitchFamily="34" charset="0"/>
              </a:rPr>
              <a:t>General considered very low risk, enabling very low-cost borrowing</a:t>
            </a:r>
          </a:p>
          <a:p>
            <a:pPr algn="l">
              <a:spcAft>
                <a:spcPts val="300"/>
              </a:spcAft>
            </a:pPr>
            <a:r>
              <a:rPr lang="en-US" sz="2000" b="1" dirty="0">
                <a:latin typeface="Arial Narrow" panose="020B0606020202030204" pitchFamily="34" charset="0"/>
              </a:rPr>
              <a:t>	</a:t>
            </a:r>
            <a:endParaRPr lang="en-US" sz="1600" dirty="0">
              <a:latin typeface="Arial Narrow" panose="020B0606020202030204" pitchFamily="34" charset="0"/>
            </a:endParaRPr>
          </a:p>
        </p:txBody>
      </p:sp>
      <p:pic>
        <p:nvPicPr>
          <p:cNvPr id="5" name="Graphic 4" descr="Thumbs up sign with solid fill">
            <a:extLst>
              <a:ext uri="{FF2B5EF4-FFF2-40B4-BE49-F238E27FC236}">
                <a16:creationId xmlns:a16="http://schemas.microsoft.com/office/drawing/2014/main" id="{4B81094F-2528-9DBA-93E3-D1AB7294F0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7809" y="1843265"/>
            <a:ext cx="336820" cy="336820"/>
          </a:xfrm>
          <a:prstGeom prst="rect">
            <a:avLst/>
          </a:prstGeom>
        </p:spPr>
      </p:pic>
      <p:pic>
        <p:nvPicPr>
          <p:cNvPr id="6" name="Graphic 5" descr="Thumbs Down with solid fill">
            <a:extLst>
              <a:ext uri="{FF2B5EF4-FFF2-40B4-BE49-F238E27FC236}">
                <a16:creationId xmlns:a16="http://schemas.microsoft.com/office/drawing/2014/main" id="{975E170B-FE62-72F1-BE4E-27B921996F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7809" y="2552403"/>
            <a:ext cx="336820" cy="336820"/>
          </a:xfrm>
          <a:prstGeom prst="rect">
            <a:avLst/>
          </a:prstGeom>
        </p:spPr>
      </p:pic>
      <p:pic>
        <p:nvPicPr>
          <p:cNvPr id="7" name="Graphic 6" descr="Scales of justice with solid fill">
            <a:extLst>
              <a:ext uri="{FF2B5EF4-FFF2-40B4-BE49-F238E27FC236}">
                <a16:creationId xmlns:a16="http://schemas.microsoft.com/office/drawing/2014/main" id="{9C2F5314-30E9-B895-157F-3DDCFC8B86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7809" y="3432829"/>
            <a:ext cx="336820" cy="336820"/>
          </a:xfrm>
          <a:prstGeom prst="rect">
            <a:avLst/>
          </a:prstGeom>
        </p:spPr>
      </p:pic>
      <p:sp>
        <p:nvSpPr>
          <p:cNvPr id="8" name="TextBox 7">
            <a:extLst>
              <a:ext uri="{FF2B5EF4-FFF2-40B4-BE49-F238E27FC236}">
                <a16:creationId xmlns:a16="http://schemas.microsoft.com/office/drawing/2014/main" id="{33B86843-FE56-A4C7-264C-EDB4202022EF}"/>
              </a:ext>
            </a:extLst>
          </p:cNvPr>
          <p:cNvSpPr txBox="1"/>
          <p:nvPr/>
        </p:nvSpPr>
        <p:spPr>
          <a:xfrm>
            <a:off x="457200" y="991746"/>
            <a:ext cx="8302896" cy="1384995"/>
          </a:xfrm>
          <a:prstGeom prst="rect">
            <a:avLst/>
          </a:prstGeom>
          <a:noFill/>
        </p:spPr>
        <p:txBody>
          <a:bodyPr wrap="square" rtlCol="0">
            <a:spAutoFit/>
          </a:bodyPr>
          <a:lstStyle/>
          <a:p>
            <a:r>
              <a:rPr lang="en-US" sz="2200" b="1" dirty="0">
                <a:solidFill>
                  <a:schemeClr val="accent3"/>
                </a:solidFill>
                <a:latin typeface="Arial Narrow" panose="020B0606020202030204" pitchFamily="34" charset="0"/>
              </a:rPr>
              <a:t>Bridge financing &amp; anticipation notes </a:t>
            </a:r>
            <a:r>
              <a:rPr lang="en-US" sz="2200" dirty="0">
                <a:solidFill>
                  <a:schemeClr val="accent3"/>
                </a:solidFill>
                <a:latin typeface="Arial Narrow" panose="020B0606020202030204" pitchFamily="34" charset="0"/>
              </a:rPr>
              <a:t>are</a:t>
            </a:r>
            <a:r>
              <a:rPr lang="en-US" sz="2200" b="1" dirty="0">
                <a:solidFill>
                  <a:schemeClr val="accent3"/>
                </a:solidFill>
                <a:latin typeface="Arial Narrow" panose="020B0606020202030204" pitchFamily="34" charset="0"/>
              </a:rPr>
              <a:t> </a:t>
            </a:r>
            <a:r>
              <a:rPr lang="en-US" sz="2200" dirty="0">
                <a:solidFill>
                  <a:schemeClr val="accent3"/>
                </a:solidFill>
                <a:latin typeface="Arial Narrow" panose="020B0606020202030204" pitchFamily="34" charset="0"/>
              </a:rPr>
              <a:t>no- or low- cost loan to provide liquidity for an eligible recipient of public grant funds</a:t>
            </a:r>
            <a:br>
              <a:rPr lang="en-US" sz="2200" i="1" dirty="0">
                <a:solidFill>
                  <a:schemeClr val="accent3"/>
                </a:solidFill>
                <a:latin typeface="Arial Narrow" panose="020B0606020202030204" pitchFamily="34" charset="0"/>
              </a:rPr>
            </a:br>
            <a:endParaRPr lang="en-US" sz="2200" dirty="0">
              <a:solidFill>
                <a:schemeClr val="accent3"/>
              </a:solidFill>
              <a:latin typeface="Arial Narrow" panose="020B0606020202030204" pitchFamily="34" charset="0"/>
            </a:endParaRPr>
          </a:p>
          <a:p>
            <a:pPr algn="l"/>
            <a:endParaRPr lang="en-US" dirty="0">
              <a:latin typeface="Arial Narrow" panose="020B0606020202030204" pitchFamily="34" charset="0"/>
            </a:endParaRPr>
          </a:p>
        </p:txBody>
      </p:sp>
    </p:spTree>
    <p:extLst>
      <p:ext uri="{BB962C8B-B14F-4D97-AF65-F5344CB8AC3E}">
        <p14:creationId xmlns:p14="http://schemas.microsoft.com/office/powerpoint/2010/main" val="1559497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183657"/>
            <a:ext cx="8686800" cy="538901"/>
          </a:xfrm>
        </p:spPr>
        <p:txBody>
          <a:bodyPr>
            <a:noAutofit/>
          </a:bodyPr>
          <a:lstStyle/>
          <a:p>
            <a:r>
              <a:rPr lang="en-US" sz="3800" cap="none" dirty="0"/>
              <a:t>KEY TAKEAWAYS</a:t>
            </a:r>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sp>
        <p:nvSpPr>
          <p:cNvPr id="11" name="Content Placeholder 3">
            <a:extLst>
              <a:ext uri="{FF2B5EF4-FFF2-40B4-BE49-F238E27FC236}">
                <a16:creationId xmlns:a16="http://schemas.microsoft.com/office/drawing/2014/main" id="{391A0F08-3D07-E4CA-D007-10E8691423BF}"/>
              </a:ext>
            </a:extLst>
          </p:cNvPr>
          <p:cNvSpPr txBox="1">
            <a:spLocks/>
          </p:cNvSpPr>
          <p:nvPr/>
        </p:nvSpPr>
        <p:spPr>
          <a:xfrm>
            <a:off x="441326" y="955702"/>
            <a:ext cx="8318500" cy="3568040"/>
          </a:xfrm>
          <a:prstGeom prst="rect">
            <a:avLst/>
          </a:prstGeom>
        </p:spPr>
        <p:txBody>
          <a:bodyPr/>
          <a:lstStyle>
            <a:lvl1pPr marL="342900" indent="-342900" algn="l" defTabSz="457200" rtl="0" eaLnBrk="1" latinLnBrk="0" hangingPunct="1">
              <a:spcBef>
                <a:spcPct val="20000"/>
              </a:spcBef>
              <a:buFont typeface="Arial"/>
              <a:buChar char="•"/>
              <a:defRPr sz="2400" kern="1200">
                <a:solidFill>
                  <a:schemeClr val="tx1">
                    <a:lumMod val="75000"/>
                    <a:lumOff val="25000"/>
                  </a:schemeClr>
                </a:solidFill>
                <a:latin typeface="Arial Narrow" panose="020B0606020202030204" pitchFamily="34" charset="0"/>
                <a:ea typeface="+mn-ea"/>
                <a:cs typeface="Arial"/>
              </a:defRPr>
            </a:lvl1pPr>
            <a:lvl2pPr marL="742950" indent="-285750" algn="l" defTabSz="457200" rtl="0" eaLnBrk="1" latinLnBrk="0" hangingPunct="1">
              <a:spcBef>
                <a:spcPct val="20000"/>
              </a:spcBef>
              <a:buFont typeface="Arial"/>
              <a:buChar char="–"/>
              <a:defRPr sz="1800" kern="1200">
                <a:solidFill>
                  <a:schemeClr val="tx1">
                    <a:lumMod val="75000"/>
                    <a:lumOff val="25000"/>
                  </a:schemeClr>
                </a:solidFill>
                <a:latin typeface="Arial Narrow" panose="020B0606020202030204" pitchFamily="34" charset="0"/>
                <a:ea typeface="+mn-ea"/>
                <a:cs typeface="Arial"/>
              </a:defRPr>
            </a:lvl2pPr>
            <a:lvl3pPr marL="1143000" indent="-228600" algn="l" defTabSz="457200" rtl="0" eaLnBrk="1" latinLnBrk="0" hangingPunct="1">
              <a:spcBef>
                <a:spcPct val="20000"/>
              </a:spcBef>
              <a:buFont typeface="Arial"/>
              <a:buChar char="•"/>
              <a:defRPr sz="1800" kern="1200">
                <a:solidFill>
                  <a:schemeClr val="tx1">
                    <a:lumMod val="75000"/>
                    <a:lumOff val="25000"/>
                  </a:schemeClr>
                </a:solidFill>
                <a:latin typeface="Arial Narrow" panose="020B0606020202030204" pitchFamily="34" charset="0"/>
                <a:ea typeface="+mn-ea"/>
                <a:cs typeface="Arial"/>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Arial Narrow" panose="020B0606020202030204" pitchFamily="34" charset="0"/>
                <a:ea typeface="+mn-ea"/>
                <a:cs typeface="Arial"/>
              </a:defRPr>
            </a:lvl4pPr>
            <a:lvl5pPr marL="2057400" indent="-228600" algn="l" defTabSz="457200" rtl="0" eaLnBrk="1" latinLnBrk="0" hangingPunct="1">
              <a:spcBef>
                <a:spcPct val="20000"/>
              </a:spcBef>
              <a:buFont typeface="Arial"/>
              <a:buChar char="»"/>
              <a:defRPr sz="1200" kern="1200">
                <a:solidFill>
                  <a:schemeClr val="tx1">
                    <a:lumMod val="75000"/>
                    <a:lumOff val="25000"/>
                  </a:schemeClr>
                </a:solidFill>
                <a:latin typeface="Arial Narrow" panose="020B0606020202030204"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Cost comparisons between bus types should include:</a:t>
            </a:r>
          </a:p>
          <a:p>
            <a:pPr lvl="1"/>
            <a:r>
              <a:rPr lang="en-US" sz="2000" dirty="0"/>
              <a:t>Both upfront </a:t>
            </a:r>
            <a:r>
              <a:rPr lang="en-US" sz="2000" u="sng" dirty="0"/>
              <a:t>and</a:t>
            </a:r>
            <a:r>
              <a:rPr lang="en-US" sz="2000" dirty="0"/>
              <a:t> lifetime operating costs</a:t>
            </a:r>
          </a:p>
          <a:p>
            <a:pPr lvl="1"/>
            <a:r>
              <a:rPr lang="en-US" sz="2000" dirty="0"/>
              <a:t>Cost of capital for any financing included in a project deal</a:t>
            </a:r>
          </a:p>
          <a:p>
            <a:pPr lvl="1"/>
            <a:r>
              <a:rPr lang="en-US" sz="2000" dirty="0"/>
              <a:t>Public grants, tax incentives, &amp; energy or environmental revenue streams</a:t>
            </a:r>
          </a:p>
          <a:p>
            <a:r>
              <a:rPr lang="en-US" dirty="0"/>
              <a:t>Financing can complement public funds by</a:t>
            </a:r>
          </a:p>
          <a:p>
            <a:pPr lvl="1"/>
            <a:r>
              <a:rPr lang="en-US" sz="2000" dirty="0"/>
              <a:t>Filling in gaps where funding is insufficient</a:t>
            </a:r>
          </a:p>
          <a:p>
            <a:pPr lvl="1"/>
            <a:r>
              <a:rPr lang="en-US" sz="2000" dirty="0"/>
              <a:t>Leveraging public funds to increase project scale &amp; ambition</a:t>
            </a:r>
          </a:p>
        </p:txBody>
      </p:sp>
    </p:spTree>
    <p:extLst>
      <p:ext uri="{BB962C8B-B14F-4D97-AF65-F5344CB8AC3E}">
        <p14:creationId xmlns:p14="http://schemas.microsoft.com/office/powerpoint/2010/main" val="30738061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183657"/>
            <a:ext cx="8686800" cy="538901"/>
          </a:xfrm>
        </p:spPr>
        <p:txBody>
          <a:bodyPr>
            <a:noAutofit/>
          </a:bodyPr>
          <a:lstStyle/>
          <a:p>
            <a:r>
              <a:rPr lang="en-US" sz="3800" cap="none" dirty="0"/>
              <a:t>TOOLS &amp; RESOURCES</a:t>
            </a:r>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sp>
        <p:nvSpPr>
          <p:cNvPr id="2" name="Content Placeholder 3">
            <a:extLst>
              <a:ext uri="{FF2B5EF4-FFF2-40B4-BE49-F238E27FC236}">
                <a16:creationId xmlns:a16="http://schemas.microsoft.com/office/drawing/2014/main" id="{C853A57C-6E01-DCC2-8D8B-F8AD3284D88D}"/>
              </a:ext>
            </a:extLst>
          </p:cNvPr>
          <p:cNvSpPr txBox="1">
            <a:spLocks/>
          </p:cNvSpPr>
          <p:nvPr/>
        </p:nvSpPr>
        <p:spPr>
          <a:xfrm>
            <a:off x="441326" y="999244"/>
            <a:ext cx="8318500" cy="3806118"/>
          </a:xfrm>
          <a:prstGeom prst="rect">
            <a:avLst/>
          </a:prstGeom>
        </p:spPr>
        <p:txBody>
          <a:bodyPr/>
          <a:lstStyle>
            <a:lvl1pPr marL="342900" indent="-342900" algn="l" defTabSz="457200" rtl="0" eaLnBrk="1" latinLnBrk="0" hangingPunct="1">
              <a:spcBef>
                <a:spcPct val="20000"/>
              </a:spcBef>
              <a:buFont typeface="Arial"/>
              <a:buChar char="•"/>
              <a:defRPr sz="2400" kern="1200">
                <a:solidFill>
                  <a:schemeClr val="tx1">
                    <a:lumMod val="75000"/>
                    <a:lumOff val="25000"/>
                  </a:schemeClr>
                </a:solidFill>
                <a:latin typeface="Arial Narrow" panose="020B0606020202030204" pitchFamily="34" charset="0"/>
                <a:ea typeface="+mn-ea"/>
                <a:cs typeface="Arial"/>
              </a:defRPr>
            </a:lvl1pPr>
            <a:lvl2pPr marL="742950" indent="-285750" algn="l" defTabSz="457200" rtl="0" eaLnBrk="1" latinLnBrk="0" hangingPunct="1">
              <a:spcBef>
                <a:spcPct val="20000"/>
              </a:spcBef>
              <a:buFont typeface="Arial"/>
              <a:buChar char="–"/>
              <a:defRPr sz="1800" kern="1200">
                <a:solidFill>
                  <a:schemeClr val="tx1">
                    <a:lumMod val="75000"/>
                    <a:lumOff val="25000"/>
                  </a:schemeClr>
                </a:solidFill>
                <a:latin typeface="Arial Narrow" panose="020B0606020202030204" pitchFamily="34" charset="0"/>
                <a:ea typeface="+mn-ea"/>
                <a:cs typeface="Arial"/>
              </a:defRPr>
            </a:lvl2pPr>
            <a:lvl3pPr marL="1143000" indent="-228600" algn="l" defTabSz="457200" rtl="0" eaLnBrk="1" latinLnBrk="0" hangingPunct="1">
              <a:spcBef>
                <a:spcPct val="20000"/>
              </a:spcBef>
              <a:buFont typeface="Arial"/>
              <a:buChar char="•"/>
              <a:defRPr sz="1800" kern="1200">
                <a:solidFill>
                  <a:schemeClr val="tx1">
                    <a:lumMod val="75000"/>
                    <a:lumOff val="25000"/>
                  </a:schemeClr>
                </a:solidFill>
                <a:latin typeface="Arial Narrow" panose="020B0606020202030204" pitchFamily="34" charset="0"/>
                <a:ea typeface="+mn-ea"/>
                <a:cs typeface="Arial"/>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Arial Narrow" panose="020B0606020202030204" pitchFamily="34" charset="0"/>
                <a:ea typeface="+mn-ea"/>
                <a:cs typeface="Arial"/>
              </a:defRPr>
            </a:lvl4pPr>
            <a:lvl5pPr marL="2057400" indent="-228600" algn="l" defTabSz="457200" rtl="0" eaLnBrk="1" latinLnBrk="0" hangingPunct="1">
              <a:spcBef>
                <a:spcPct val="20000"/>
              </a:spcBef>
              <a:buFont typeface="Arial"/>
              <a:buChar char="»"/>
              <a:defRPr sz="1200" kern="1200">
                <a:solidFill>
                  <a:schemeClr val="tx1">
                    <a:lumMod val="75000"/>
                    <a:lumOff val="25000"/>
                  </a:schemeClr>
                </a:solidFill>
                <a:latin typeface="Arial Narrow" panose="020B0606020202030204"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a:buNone/>
            </a:pPr>
            <a:r>
              <a:rPr lang="en-US" sz="1400" b="1" dirty="0">
                <a:ea typeface="PMingLiU" panose="02020500000000000000" pitchFamily="18" charset="-120"/>
              </a:rPr>
              <a:t>TCO Tools</a:t>
            </a:r>
          </a:p>
          <a:p>
            <a:pPr>
              <a:spcBef>
                <a:spcPts val="0"/>
              </a:spcBef>
            </a:pPr>
            <a:r>
              <a:rPr lang="en-US" sz="1400" u="sng" dirty="0">
                <a:solidFill>
                  <a:srgbClr val="0563C1"/>
                </a:solidFill>
                <a:ea typeface="Times New Roman" panose="02020603050405020304" pitchFamily="18" charset="0"/>
                <a:hlinkClick r:id="rId4"/>
              </a:rPr>
              <a:t>CA HVIP TCOP Estimator Online tool</a:t>
            </a:r>
            <a:r>
              <a:rPr lang="en-US" sz="1400" dirty="0">
                <a:ea typeface="Times New Roman" panose="02020603050405020304" pitchFamily="18" charset="0"/>
              </a:rPr>
              <a:t> (free, developed by CALSTART for California Air Resources Board)</a:t>
            </a:r>
            <a:endParaRPr lang="en-US" sz="1400" dirty="0">
              <a:ea typeface="PMingLiU" panose="02020500000000000000" pitchFamily="18" charset="-120"/>
            </a:endParaRPr>
          </a:p>
          <a:p>
            <a:pPr lvl="1">
              <a:spcBef>
                <a:spcPts val="0"/>
              </a:spcBef>
            </a:pPr>
            <a:r>
              <a:rPr lang="en-US" sz="1400" dirty="0">
                <a:ea typeface="Times New Roman" panose="02020603050405020304" pitchFamily="18" charset="0"/>
              </a:rPr>
              <a:t>An easy yet comprehensive analysis of TCO for two powertrains, accounting for any public funds; Can be specified to any U.S. state or to values representing national averages.</a:t>
            </a:r>
            <a:endParaRPr lang="en-US" sz="1400" dirty="0">
              <a:ea typeface="PMingLiU" panose="02020500000000000000" pitchFamily="18" charset="-120"/>
            </a:endParaRPr>
          </a:p>
          <a:p>
            <a:pPr>
              <a:spcBef>
                <a:spcPts val="0"/>
              </a:spcBef>
            </a:pPr>
            <a:r>
              <a:rPr lang="en-US" sz="1400" u="sng" dirty="0">
                <a:solidFill>
                  <a:srgbClr val="0563C1"/>
                </a:solidFill>
                <a:ea typeface="Times New Roman" panose="02020603050405020304" pitchFamily="18" charset="0"/>
                <a:hlinkClick r:id="rId5"/>
              </a:rPr>
              <a:t>Dashboard for Rapid Vehicle Electrification Excel tool</a:t>
            </a:r>
            <a:r>
              <a:rPr lang="en-US" sz="1400" dirty="0">
                <a:ea typeface="Times New Roman" panose="02020603050405020304" pitchFamily="18" charset="0"/>
              </a:rPr>
              <a:t> (free &amp; open-source by Atlas Public Policy) </a:t>
            </a:r>
            <a:endParaRPr lang="en-US" sz="1400" dirty="0">
              <a:ea typeface="PMingLiU" panose="02020500000000000000" pitchFamily="18" charset="-120"/>
            </a:endParaRPr>
          </a:p>
          <a:p>
            <a:pPr lvl="1">
              <a:spcBef>
                <a:spcPts val="0"/>
              </a:spcBef>
            </a:pPr>
            <a:r>
              <a:rPr lang="en-US" sz="1400" dirty="0">
                <a:ea typeface="Times New Roman" panose="02020603050405020304" pitchFamily="18" charset="0"/>
              </a:rPr>
              <a:t>Allows users to import fleet vehicles (using VINs) to compare conventional vehicles with an electric alternative based on total cost of ownership and well-to-wheels emissions.</a:t>
            </a:r>
            <a:endParaRPr lang="en-US" sz="1400" dirty="0">
              <a:ea typeface="PMingLiU" panose="02020500000000000000" pitchFamily="18" charset="-120"/>
            </a:endParaRPr>
          </a:p>
          <a:p>
            <a:pPr lvl="1">
              <a:spcBef>
                <a:spcPts val="0"/>
              </a:spcBef>
            </a:pPr>
            <a:r>
              <a:rPr lang="en-US" sz="1400" dirty="0">
                <a:ea typeface="Times New Roman" panose="02020603050405020304" pitchFamily="18" charset="0"/>
              </a:rPr>
              <a:t>If you do not have VINs for the fleet, try their </a:t>
            </a:r>
            <a:r>
              <a:rPr lang="en-US" sz="1400" u="sng" dirty="0">
                <a:solidFill>
                  <a:srgbClr val="0563C1"/>
                </a:solidFill>
                <a:ea typeface="Times New Roman" panose="02020603050405020304" pitchFamily="18" charset="0"/>
                <a:hlinkClick r:id="rId6"/>
              </a:rPr>
              <a:t>Fleet Procurement Analysis Tool</a:t>
            </a:r>
            <a:r>
              <a:rPr lang="en-US" sz="1400" dirty="0">
                <a:ea typeface="Times New Roman" panose="02020603050405020304" pitchFamily="18" charset="0"/>
              </a:rPr>
              <a:t> instead</a:t>
            </a:r>
            <a:endParaRPr lang="en-US" sz="1400" dirty="0">
              <a:ea typeface="PMingLiU" panose="02020500000000000000" pitchFamily="18" charset="-120"/>
            </a:endParaRPr>
          </a:p>
          <a:p>
            <a:pPr>
              <a:spcBef>
                <a:spcPts val="0"/>
              </a:spcBef>
            </a:pPr>
            <a:r>
              <a:rPr lang="en-US" sz="1400" u="sng" dirty="0">
                <a:solidFill>
                  <a:srgbClr val="0563C1"/>
                </a:solidFill>
                <a:ea typeface="Times New Roman" panose="02020603050405020304" pitchFamily="18" charset="0"/>
                <a:hlinkClick r:id="rId7"/>
              </a:rPr>
              <a:t>School Bus Electrification Cost Comparison Tool</a:t>
            </a:r>
            <a:r>
              <a:rPr lang="en-US" sz="1400" dirty="0">
                <a:ea typeface="Times New Roman" panose="02020603050405020304" pitchFamily="18" charset="0"/>
              </a:rPr>
              <a:t> (free, developed by Oregon DOE)</a:t>
            </a:r>
            <a:endParaRPr lang="en-US" sz="1400" dirty="0">
              <a:ea typeface="PMingLiU" panose="02020500000000000000" pitchFamily="18" charset="-120"/>
            </a:endParaRPr>
          </a:p>
          <a:p>
            <a:r>
              <a:rPr lang="en-US" sz="1400" u="sng" dirty="0">
                <a:solidFill>
                  <a:srgbClr val="0563C1"/>
                </a:solidFill>
                <a:ea typeface="Times New Roman" panose="02020603050405020304" pitchFamily="18" charset="0"/>
                <a:hlinkClick r:id="rId8"/>
              </a:rPr>
              <a:t>Bus Electrification for School Transportation</a:t>
            </a:r>
            <a:r>
              <a:rPr lang="en-US" sz="1400" dirty="0">
                <a:ea typeface="Times New Roman" panose="02020603050405020304" pitchFamily="18" charset="0"/>
              </a:rPr>
              <a:t> (free &amp; open-source by CURE100 – a NY community org)</a:t>
            </a:r>
            <a:endParaRPr lang="en-US" sz="1400" dirty="0"/>
          </a:p>
          <a:p>
            <a:pPr marL="0" indent="0">
              <a:buFont typeface="Arial"/>
              <a:buNone/>
            </a:pPr>
            <a:r>
              <a:rPr lang="en-US" sz="1400" b="1" dirty="0"/>
              <a:t>Funding Sources</a:t>
            </a:r>
          </a:p>
          <a:p>
            <a:r>
              <a:rPr lang="en-US" sz="1400" dirty="0">
                <a:hlinkClick r:id="rId9"/>
              </a:rPr>
              <a:t>WRI resource page</a:t>
            </a:r>
            <a:r>
              <a:rPr lang="en-US" sz="1400" dirty="0"/>
              <a:t> on applying for </a:t>
            </a:r>
            <a:r>
              <a:rPr lang="en-US" sz="1400" dirty="0">
                <a:hlinkClick r:id="rId10"/>
              </a:rPr>
              <a:t>EPA Clean School Bus Program</a:t>
            </a:r>
            <a:endParaRPr lang="en-US" sz="1400" dirty="0"/>
          </a:p>
          <a:p>
            <a:r>
              <a:rPr lang="en-US" sz="1400" dirty="0">
                <a:hlinkClick r:id="rId11"/>
              </a:rPr>
              <a:t>Federal Funding Opportunities </a:t>
            </a:r>
            <a:r>
              <a:rPr lang="en-US" sz="1400" dirty="0"/>
              <a:t>for Local Decarbonization from American Cities Climate Challenge</a:t>
            </a:r>
          </a:p>
          <a:p>
            <a:r>
              <a:rPr lang="en-US" sz="1400" dirty="0"/>
              <a:t>Blog: </a:t>
            </a:r>
            <a:r>
              <a:rPr lang="en-US" sz="1400" dirty="0">
                <a:hlinkClick r:id="rId12"/>
              </a:rPr>
              <a:t>How to Help Your Community Fund Electric School Buses in the US</a:t>
            </a:r>
            <a:endParaRPr lang="en-US" sz="1400" dirty="0"/>
          </a:p>
        </p:txBody>
      </p:sp>
    </p:spTree>
    <p:extLst>
      <p:ext uri="{BB962C8B-B14F-4D97-AF65-F5344CB8AC3E}">
        <p14:creationId xmlns:p14="http://schemas.microsoft.com/office/powerpoint/2010/main" val="419018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sp>
        <p:nvSpPr>
          <p:cNvPr id="6" name="Title 1">
            <a:extLst>
              <a:ext uri="{FF2B5EF4-FFF2-40B4-BE49-F238E27FC236}">
                <a16:creationId xmlns:a16="http://schemas.microsoft.com/office/drawing/2014/main" id="{EE4852FB-B625-958A-54D7-63EF2CB03EE7}"/>
              </a:ext>
            </a:extLst>
          </p:cNvPr>
          <p:cNvSpPr>
            <a:spLocks noGrp="1"/>
          </p:cNvSpPr>
          <p:nvPr>
            <p:ph type="title"/>
          </p:nvPr>
        </p:nvSpPr>
        <p:spPr>
          <a:xfrm>
            <a:off x="7406" y="1600269"/>
            <a:ext cx="9144001" cy="1942961"/>
          </a:xfrm>
        </p:spPr>
        <p:txBody>
          <a:bodyPr>
            <a:normAutofit/>
          </a:bodyPr>
          <a:lstStyle/>
          <a:p>
            <a:pPr algn="ctr"/>
            <a:r>
              <a:rPr lang="en-US" sz="9600" dirty="0">
                <a:solidFill>
                  <a:schemeClr val="accent6"/>
                </a:solidFill>
              </a:rPr>
              <a:t>Appendix</a:t>
            </a:r>
          </a:p>
        </p:txBody>
      </p:sp>
    </p:spTree>
    <p:extLst>
      <p:ext uri="{BB962C8B-B14F-4D97-AF65-F5344CB8AC3E}">
        <p14:creationId xmlns:p14="http://schemas.microsoft.com/office/powerpoint/2010/main" val="11360059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183657"/>
            <a:ext cx="8686800" cy="538901"/>
          </a:xfrm>
        </p:spPr>
        <p:txBody>
          <a:bodyPr>
            <a:noAutofit/>
          </a:bodyPr>
          <a:lstStyle/>
          <a:p>
            <a:r>
              <a:rPr lang="en-US" sz="3800" cap="none" dirty="0"/>
              <a:t>CHARGING INFRASTRUCTURE DETAILS</a:t>
            </a:r>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graphicFrame>
        <p:nvGraphicFramePr>
          <p:cNvPr id="3" name="Table 36">
            <a:extLst>
              <a:ext uri="{FF2B5EF4-FFF2-40B4-BE49-F238E27FC236}">
                <a16:creationId xmlns:a16="http://schemas.microsoft.com/office/drawing/2014/main" id="{505D62FC-94DC-44F8-80FC-D0D0EFDCE5EA}"/>
              </a:ext>
            </a:extLst>
          </p:cNvPr>
          <p:cNvGraphicFramePr>
            <a:graphicFrameLocks noGrp="1"/>
          </p:cNvGraphicFramePr>
          <p:nvPr>
            <p:extLst>
              <p:ext uri="{D42A27DB-BD31-4B8C-83A1-F6EECF244321}">
                <p14:modId xmlns:p14="http://schemas.microsoft.com/office/powerpoint/2010/main" val="3475429565"/>
              </p:ext>
            </p:extLst>
          </p:nvPr>
        </p:nvGraphicFramePr>
        <p:xfrm>
          <a:off x="772412" y="950883"/>
          <a:ext cx="6968750" cy="3345909"/>
        </p:xfrm>
        <a:graphic>
          <a:graphicData uri="http://schemas.openxmlformats.org/drawingml/2006/table">
            <a:tbl>
              <a:tblPr firstRow="1" bandRow="1">
                <a:tableStyleId>{68D230F3-CF80-4859-8CE7-A43EE81993B5}</a:tableStyleId>
              </a:tblPr>
              <a:tblGrid>
                <a:gridCol w="3484375">
                  <a:extLst>
                    <a:ext uri="{9D8B030D-6E8A-4147-A177-3AD203B41FA5}">
                      <a16:colId xmlns:a16="http://schemas.microsoft.com/office/drawing/2014/main" val="1737064809"/>
                    </a:ext>
                  </a:extLst>
                </a:gridCol>
                <a:gridCol w="3484375">
                  <a:extLst>
                    <a:ext uri="{9D8B030D-6E8A-4147-A177-3AD203B41FA5}">
                      <a16:colId xmlns:a16="http://schemas.microsoft.com/office/drawing/2014/main" val="3763883014"/>
                    </a:ext>
                  </a:extLst>
                </a:gridCol>
              </a:tblGrid>
              <a:tr h="312899">
                <a:tc>
                  <a:txBody>
                    <a:bodyPr/>
                    <a:lstStyle/>
                    <a:p>
                      <a:pPr algn="ctr"/>
                      <a:r>
                        <a:rPr lang="en-US" sz="1400" dirty="0">
                          <a:latin typeface="Arial Narrow" panose="020B0606020202030204" pitchFamily="34" charset="0"/>
                        </a:rPr>
                        <a:t>Key Parameters</a:t>
                      </a:r>
                    </a:p>
                  </a:txBody>
                  <a:tcPr/>
                </a:tc>
                <a:tc>
                  <a:txBody>
                    <a:bodyPr/>
                    <a:lstStyle/>
                    <a:p>
                      <a:pPr algn="ctr"/>
                      <a:r>
                        <a:rPr lang="en-US" sz="1400">
                          <a:latin typeface="Arial Narrow" panose="020B0606020202030204" pitchFamily="34" charset="0"/>
                        </a:rPr>
                        <a:t>Level 2</a:t>
                      </a:r>
                    </a:p>
                  </a:txBody>
                  <a:tcPr anchor="ctr"/>
                </a:tc>
                <a:extLst>
                  <a:ext uri="{0D108BD9-81ED-4DB2-BD59-A6C34878D82A}">
                    <a16:rowId xmlns:a16="http://schemas.microsoft.com/office/drawing/2014/main" val="3612964745"/>
                  </a:ext>
                </a:extLst>
              </a:tr>
              <a:tr h="606602">
                <a:tc>
                  <a:txBody>
                    <a:bodyPr/>
                    <a:lstStyle/>
                    <a:p>
                      <a:pPr algn="l" fontAlgn="b"/>
                      <a:r>
                        <a:rPr lang="en-US" sz="1400" b="0" u="none" strike="noStrike">
                          <a:solidFill>
                            <a:srgbClr val="000000"/>
                          </a:solidFill>
                          <a:effectLst/>
                          <a:latin typeface="Arial Narrow" panose="020B0606020202030204" pitchFamily="34" charset="0"/>
                        </a:rPr>
                        <a:t>Number of EV Charging Stations Needed (#)</a:t>
                      </a:r>
                      <a:endParaRPr lang="en-US" sz="1400" b="0" i="0" u="none" strike="noStrike">
                        <a:solidFill>
                          <a:srgbClr val="000000"/>
                        </a:solidFill>
                        <a:effectLst/>
                        <a:latin typeface="Arial Narrow" panose="020B0606020202030204" pitchFamily="34" charset="0"/>
                      </a:endParaRPr>
                    </a:p>
                  </a:txBody>
                  <a:tcPr marL="85725" marR="0" marT="0" marB="0" anchor="ctr"/>
                </a:tc>
                <a:tc>
                  <a:txBody>
                    <a:bodyPr/>
                    <a:lstStyle/>
                    <a:p>
                      <a:pPr algn="ctr" fontAlgn="b"/>
                      <a:r>
                        <a:rPr lang="en-US" sz="1400" b="0" u="none" strike="noStrike">
                          <a:solidFill>
                            <a:srgbClr val="000000"/>
                          </a:solidFill>
                          <a:effectLst/>
                          <a:latin typeface="Arial Narrow" panose="020B0606020202030204" pitchFamily="34" charset="0"/>
                        </a:rPr>
                        <a:t>1</a:t>
                      </a:r>
                      <a:endParaRPr lang="en-US" sz="14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3842354987"/>
                  </a:ext>
                </a:extLst>
              </a:tr>
              <a:tr h="606602">
                <a:tc>
                  <a:txBody>
                    <a:bodyPr/>
                    <a:lstStyle/>
                    <a:p>
                      <a:pPr algn="l" fontAlgn="b"/>
                      <a:r>
                        <a:rPr lang="en-US" sz="1400" b="0" u="none" strike="noStrike">
                          <a:solidFill>
                            <a:srgbClr val="000000"/>
                          </a:solidFill>
                          <a:effectLst/>
                          <a:latin typeface="Arial Narrow" panose="020B0606020202030204" pitchFamily="34" charset="0"/>
                        </a:rPr>
                        <a:t>Charging Equipment Cost ($/Station)</a:t>
                      </a:r>
                      <a:endParaRPr lang="en-US" sz="1400" b="0" i="0" u="none" strike="noStrike">
                        <a:solidFill>
                          <a:srgbClr val="000000"/>
                        </a:solidFill>
                        <a:effectLst/>
                        <a:latin typeface="Arial Narrow" panose="020B0606020202030204" pitchFamily="34" charset="0"/>
                      </a:endParaRPr>
                    </a:p>
                  </a:txBody>
                  <a:tcPr marL="85725" marR="0" marT="0" marB="0" anchor="ctr"/>
                </a:tc>
                <a:tc>
                  <a:txBody>
                    <a:bodyPr/>
                    <a:lstStyle/>
                    <a:p>
                      <a:pPr algn="ctr" fontAlgn="b"/>
                      <a:r>
                        <a:rPr lang="en-US" sz="1400" b="0" u="none" strike="noStrike">
                          <a:solidFill>
                            <a:srgbClr val="000000"/>
                          </a:solidFill>
                          <a:effectLst/>
                          <a:latin typeface="Arial Narrow" panose="020B0606020202030204" pitchFamily="34" charset="0"/>
                        </a:rPr>
                        <a:t> $1,000</a:t>
                      </a:r>
                      <a:endParaRPr lang="en-US" sz="14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3139662324"/>
                  </a:ext>
                </a:extLst>
              </a:tr>
              <a:tr h="606602">
                <a:tc>
                  <a:txBody>
                    <a:bodyPr/>
                    <a:lstStyle/>
                    <a:p>
                      <a:pPr algn="l" fontAlgn="b"/>
                      <a:r>
                        <a:rPr lang="en-US" sz="1400" b="0" u="none" strike="noStrike">
                          <a:solidFill>
                            <a:srgbClr val="000000"/>
                          </a:solidFill>
                          <a:effectLst/>
                          <a:latin typeface="Arial Narrow" panose="020B0606020202030204" pitchFamily="34" charset="0"/>
                        </a:rPr>
                        <a:t>Construction &amp; Equipment Installation Cost ($/Station)</a:t>
                      </a:r>
                      <a:endParaRPr lang="en-US" sz="1400" b="0" i="0" u="none" strike="noStrike">
                        <a:solidFill>
                          <a:srgbClr val="000000"/>
                        </a:solidFill>
                        <a:effectLst/>
                        <a:latin typeface="Arial Narrow" panose="020B0606020202030204" pitchFamily="34" charset="0"/>
                      </a:endParaRPr>
                    </a:p>
                  </a:txBody>
                  <a:tcPr marL="85725" marR="0" marT="0" marB="0" anchor="ctr"/>
                </a:tc>
                <a:tc>
                  <a:txBody>
                    <a:bodyPr/>
                    <a:lstStyle/>
                    <a:p>
                      <a:pPr algn="ctr" fontAlgn="b"/>
                      <a:r>
                        <a:rPr lang="en-US" sz="1400" b="0" u="none" strike="noStrike">
                          <a:solidFill>
                            <a:srgbClr val="000000"/>
                          </a:solidFill>
                          <a:effectLst/>
                          <a:latin typeface="Arial Narrow" panose="020B0606020202030204" pitchFamily="34" charset="0"/>
                        </a:rPr>
                        <a:t> $2,000 </a:t>
                      </a:r>
                      <a:endParaRPr lang="en-US" sz="14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3257162362"/>
                  </a:ext>
                </a:extLst>
              </a:tr>
              <a:tr h="606602">
                <a:tc>
                  <a:txBody>
                    <a:bodyPr/>
                    <a:lstStyle/>
                    <a:p>
                      <a:pPr algn="l" fontAlgn="b"/>
                      <a:r>
                        <a:rPr lang="en-US" sz="1400" b="0" u="none" strike="noStrike">
                          <a:solidFill>
                            <a:srgbClr val="000000"/>
                          </a:solidFill>
                          <a:effectLst/>
                          <a:latin typeface="Arial Narrow" panose="020B0606020202030204" pitchFamily="34" charset="0"/>
                        </a:rPr>
                        <a:t>Electric Utility Upgrades and Grid Interconnection Cost ($/Site)</a:t>
                      </a:r>
                      <a:endParaRPr lang="en-US" sz="1400" b="0" i="0" u="none" strike="noStrike">
                        <a:solidFill>
                          <a:srgbClr val="000000"/>
                        </a:solidFill>
                        <a:effectLst/>
                        <a:latin typeface="Arial Narrow" panose="020B0606020202030204" pitchFamily="34" charset="0"/>
                      </a:endParaRPr>
                    </a:p>
                  </a:txBody>
                  <a:tcPr marL="85725" marR="0" marT="0" marB="0" anchor="ctr"/>
                </a:tc>
                <a:tc>
                  <a:txBody>
                    <a:bodyPr/>
                    <a:lstStyle/>
                    <a:p>
                      <a:pPr algn="ctr" fontAlgn="b"/>
                      <a:r>
                        <a:rPr lang="en-US" sz="1400" b="0" u="none" strike="noStrike">
                          <a:solidFill>
                            <a:srgbClr val="000000"/>
                          </a:solidFill>
                          <a:effectLst/>
                          <a:latin typeface="Arial Narrow" panose="020B0606020202030204" pitchFamily="34" charset="0"/>
                        </a:rPr>
                        <a:t> $2,000 </a:t>
                      </a:r>
                      <a:endParaRPr lang="en-US" sz="14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012176067"/>
                  </a:ext>
                </a:extLst>
              </a:tr>
              <a:tr h="606602">
                <a:tc>
                  <a:txBody>
                    <a:bodyPr/>
                    <a:lstStyle/>
                    <a:p>
                      <a:pPr algn="l" fontAlgn="b"/>
                      <a:r>
                        <a:rPr lang="en-US" sz="1400" b="0" u="none" strike="noStrike">
                          <a:solidFill>
                            <a:srgbClr val="000000"/>
                          </a:solidFill>
                          <a:effectLst/>
                          <a:latin typeface="Arial Narrow" panose="020B0606020202030204" pitchFamily="34" charset="0"/>
                        </a:rPr>
                        <a:t>Maintenance Cost ($/Station/Year)</a:t>
                      </a:r>
                      <a:endParaRPr lang="en-US" sz="1400" b="0" i="0" u="none" strike="noStrike">
                        <a:solidFill>
                          <a:srgbClr val="000000"/>
                        </a:solidFill>
                        <a:effectLst/>
                        <a:latin typeface="Arial Narrow" panose="020B0606020202030204" pitchFamily="34" charset="0"/>
                      </a:endParaRPr>
                    </a:p>
                  </a:txBody>
                  <a:tcPr marL="85725" marR="0" marT="0" marB="0" anchor="ctr"/>
                </a:tc>
                <a:tc>
                  <a:txBody>
                    <a:bodyPr/>
                    <a:lstStyle/>
                    <a:p>
                      <a:pPr algn="ctr" fontAlgn="b"/>
                      <a:r>
                        <a:rPr lang="en-US" sz="1400" b="0" u="none" strike="noStrike" dirty="0">
                          <a:solidFill>
                            <a:srgbClr val="000000"/>
                          </a:solidFill>
                          <a:effectLst/>
                          <a:latin typeface="Arial Narrow" panose="020B0606020202030204" pitchFamily="34" charset="0"/>
                        </a:rPr>
                        <a:t> $25</a:t>
                      </a:r>
                      <a:endParaRPr lang="en-US" sz="1400" b="0" i="0" u="none" strike="noStrike" dirty="0">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654656805"/>
                  </a:ext>
                </a:extLst>
              </a:tr>
            </a:tbl>
          </a:graphicData>
        </a:graphic>
      </p:graphicFrame>
    </p:spTree>
    <p:extLst>
      <p:ext uri="{BB962C8B-B14F-4D97-AF65-F5344CB8AC3E}">
        <p14:creationId xmlns:p14="http://schemas.microsoft.com/office/powerpoint/2010/main" val="3750997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p:txBody>
          <a:bodyPr>
            <a:normAutofit fontScale="90000"/>
          </a:bodyPr>
          <a:lstStyle/>
          <a:p>
            <a:r>
              <a:rPr lang="en-US" cap="none" dirty="0"/>
              <a:t>GLOSSARY &amp; KEY FINANCIAL TERMS</a:t>
            </a:r>
            <a:endParaRPr lang="en-US"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sp>
        <p:nvSpPr>
          <p:cNvPr id="6" name="Text Placeholder 28">
            <a:extLst>
              <a:ext uri="{FF2B5EF4-FFF2-40B4-BE49-F238E27FC236}">
                <a16:creationId xmlns:a16="http://schemas.microsoft.com/office/drawing/2014/main" id="{A9DD6255-80F4-CF20-4D22-750596D24570}"/>
              </a:ext>
            </a:extLst>
          </p:cNvPr>
          <p:cNvSpPr>
            <a:spLocks noGrp="1"/>
          </p:cNvSpPr>
          <p:nvPr>
            <p:ph type="body" sz="quarter" idx="10"/>
          </p:nvPr>
        </p:nvSpPr>
        <p:spPr>
          <a:xfrm>
            <a:off x="441326" y="4805362"/>
            <a:ext cx="4579408" cy="287339"/>
          </a:xfrm>
        </p:spPr>
        <p:txBody>
          <a:bodyPr lIns="0" tIns="45720" rIns="91440" bIns="45720" anchor="ctr" anchorCtr="0">
            <a:noAutofit/>
          </a:bodyPr>
          <a:lstStyle/>
          <a:p>
            <a:r>
              <a:rPr lang="en-US" dirty="0">
                <a:latin typeface="Arial Narrow"/>
              </a:rPr>
              <a:t>Source: WRI, </a:t>
            </a:r>
            <a:r>
              <a:rPr lang="en-US" dirty="0">
                <a:latin typeface="Arial Narrow"/>
                <a:hlinkClick r:id="rId4"/>
              </a:rPr>
              <a:t>Investopedia</a:t>
            </a:r>
            <a:r>
              <a:rPr lang="en-US" dirty="0">
                <a:latin typeface="Arial Narrow"/>
              </a:rPr>
              <a:t>, Oxford Dictionary</a:t>
            </a:r>
            <a:endParaRPr lang="en-US" dirty="0"/>
          </a:p>
        </p:txBody>
      </p:sp>
      <p:sp>
        <p:nvSpPr>
          <p:cNvPr id="3" name="TextBox 2">
            <a:extLst>
              <a:ext uri="{FF2B5EF4-FFF2-40B4-BE49-F238E27FC236}">
                <a16:creationId xmlns:a16="http://schemas.microsoft.com/office/drawing/2014/main" id="{CE41D979-E4D2-7DF4-679B-1EC039E637BF}"/>
              </a:ext>
            </a:extLst>
          </p:cNvPr>
          <p:cNvSpPr txBox="1"/>
          <p:nvPr/>
        </p:nvSpPr>
        <p:spPr>
          <a:xfrm>
            <a:off x="889232" y="863295"/>
            <a:ext cx="7914381" cy="3693319"/>
          </a:xfrm>
          <a:prstGeom prst="rect">
            <a:avLst/>
          </a:prstGeom>
          <a:noFill/>
        </p:spPr>
        <p:txBody>
          <a:bodyPr wrap="square" lIns="91440" tIns="45720" rIns="91440" bIns="45720" rtlCol="0" anchor="t">
            <a:spAutoFit/>
          </a:bodyPr>
          <a:lstStyle/>
          <a:p>
            <a:r>
              <a:rPr lang="en-US" sz="2000" b="1" dirty="0" err="1">
                <a:solidFill>
                  <a:srgbClr val="000000"/>
                </a:solidFill>
                <a:latin typeface="Arial Narrow" panose="020B0606020202030204" pitchFamily="34" charset="0"/>
                <a:cs typeface="Arial"/>
              </a:rPr>
              <a:t>RoR</a:t>
            </a:r>
            <a:r>
              <a:rPr lang="en-US" sz="2000" b="1" dirty="0">
                <a:solidFill>
                  <a:srgbClr val="000000"/>
                </a:solidFill>
                <a:latin typeface="Arial Narrow" panose="020B0606020202030204" pitchFamily="34" charset="0"/>
                <a:cs typeface="Arial"/>
              </a:rPr>
              <a:t>: </a:t>
            </a:r>
            <a:r>
              <a:rPr lang="en-US" sz="2000" dirty="0">
                <a:solidFill>
                  <a:srgbClr val="000000"/>
                </a:solidFill>
                <a:latin typeface="Arial Narrow" panose="020B0606020202030204" pitchFamily="34" charset="0"/>
              </a:rPr>
              <a:t>Rate of Return – the net gain or loss of an investment over a specified time period, expressed as a percentage of the investment's initial cost</a:t>
            </a:r>
            <a:br>
              <a:rPr lang="en-US" sz="2000" dirty="0">
                <a:solidFill>
                  <a:srgbClr val="000000"/>
                </a:solidFill>
                <a:latin typeface="Arial Narrow" panose="020B0606020202030204" pitchFamily="34" charset="0"/>
              </a:rPr>
            </a:br>
            <a:endParaRPr lang="en-US" sz="800" dirty="0">
              <a:solidFill>
                <a:srgbClr val="000000"/>
              </a:solidFill>
              <a:latin typeface="Arial Narrow" panose="020B0606020202030204" pitchFamily="34" charset="0"/>
              <a:cs typeface="Arial"/>
            </a:endParaRPr>
          </a:p>
          <a:p>
            <a:r>
              <a:rPr lang="en-US" sz="2000" b="1" dirty="0">
                <a:solidFill>
                  <a:srgbClr val="000000"/>
                </a:solidFill>
                <a:latin typeface="Arial Narrow" panose="020B0606020202030204" pitchFamily="34" charset="0"/>
              </a:rPr>
              <a:t>TCO</a:t>
            </a:r>
            <a:r>
              <a:rPr lang="en-US" sz="2000" dirty="0">
                <a:solidFill>
                  <a:srgbClr val="000000"/>
                </a:solidFill>
                <a:latin typeface="Arial Narrow" panose="020B0606020202030204" pitchFamily="34" charset="0"/>
              </a:rPr>
              <a:t>: Total Cost of Ownership – the sum of all current and future capital and operating expenses associated with ownership of an asset; for school buses, this incudes:</a:t>
            </a:r>
            <a:endParaRPr lang="en-US" sz="2000" dirty="0">
              <a:solidFill>
                <a:srgbClr val="000000"/>
              </a:solidFill>
              <a:latin typeface="Arial Narrow" panose="020B0606020202030204" pitchFamily="34" charset="0"/>
              <a:cs typeface="Arial"/>
            </a:endParaRPr>
          </a:p>
          <a:p>
            <a:pPr marL="742950" lvl="1" indent="-285750">
              <a:buFont typeface="Arial"/>
              <a:buChar char="•"/>
            </a:pPr>
            <a:r>
              <a:rPr lang="en-US" dirty="0">
                <a:solidFill>
                  <a:srgbClr val="000000"/>
                </a:solidFill>
                <a:latin typeface="Arial Narrow" panose="020B0606020202030204" pitchFamily="34" charset="0"/>
              </a:rPr>
              <a:t>upfront purchase price of the vehicle </a:t>
            </a:r>
            <a:endParaRPr lang="en-US" dirty="0">
              <a:solidFill>
                <a:srgbClr val="000000"/>
              </a:solidFill>
              <a:latin typeface="Arial Narrow" panose="020B0606020202030204" pitchFamily="34" charset="0"/>
              <a:cs typeface="Arial"/>
            </a:endParaRPr>
          </a:p>
          <a:p>
            <a:pPr marL="742950" lvl="1" indent="-285750">
              <a:buFont typeface="Arial"/>
              <a:buChar char="•"/>
            </a:pPr>
            <a:r>
              <a:rPr lang="en-US" dirty="0">
                <a:solidFill>
                  <a:srgbClr val="000000"/>
                </a:solidFill>
                <a:latin typeface="Arial Narrow" panose="020B0606020202030204" pitchFamily="34" charset="0"/>
              </a:rPr>
              <a:t>upfront purchase price of charging infrastructure </a:t>
            </a:r>
            <a:endParaRPr lang="en-US" dirty="0">
              <a:solidFill>
                <a:srgbClr val="000000"/>
              </a:solidFill>
              <a:latin typeface="Arial Narrow" panose="020B0606020202030204" pitchFamily="34" charset="0"/>
              <a:cs typeface="Arial"/>
            </a:endParaRPr>
          </a:p>
          <a:p>
            <a:pPr marL="742950" lvl="1" indent="-285750">
              <a:buFont typeface="Arial"/>
              <a:buChar char="•"/>
            </a:pPr>
            <a:r>
              <a:rPr lang="en-US" dirty="0">
                <a:solidFill>
                  <a:srgbClr val="000000"/>
                </a:solidFill>
                <a:latin typeface="Arial Narrow" panose="020B0606020202030204" pitchFamily="34" charset="0"/>
              </a:rPr>
              <a:t>upfront grants or incentives to subsidize purchases</a:t>
            </a:r>
            <a:endParaRPr lang="en-US" dirty="0">
              <a:solidFill>
                <a:srgbClr val="000000"/>
              </a:solidFill>
              <a:latin typeface="Arial Narrow" panose="020B0606020202030204" pitchFamily="34" charset="0"/>
              <a:cs typeface="Arial"/>
            </a:endParaRPr>
          </a:p>
          <a:p>
            <a:pPr marL="742950" lvl="1" indent="-285750">
              <a:buFont typeface="Arial"/>
              <a:buChar char="•"/>
            </a:pPr>
            <a:r>
              <a:rPr lang="en-US" dirty="0">
                <a:solidFill>
                  <a:srgbClr val="000000"/>
                </a:solidFill>
                <a:latin typeface="Arial Narrow" panose="020B0606020202030204" pitchFamily="34" charset="0"/>
              </a:rPr>
              <a:t>future annual fuel expenditures</a:t>
            </a:r>
            <a:endParaRPr lang="en-US" dirty="0">
              <a:solidFill>
                <a:srgbClr val="000000"/>
              </a:solidFill>
              <a:latin typeface="Arial Narrow" panose="020B0606020202030204" pitchFamily="34" charset="0"/>
              <a:cs typeface="Arial"/>
            </a:endParaRPr>
          </a:p>
          <a:p>
            <a:pPr marL="742950" lvl="1" indent="-285750">
              <a:buFont typeface="Arial"/>
              <a:buChar char="•"/>
            </a:pPr>
            <a:r>
              <a:rPr lang="en-US" dirty="0">
                <a:solidFill>
                  <a:srgbClr val="000000"/>
                </a:solidFill>
                <a:latin typeface="Arial Narrow" panose="020B0606020202030204" pitchFamily="34" charset="0"/>
              </a:rPr>
              <a:t>future cost of maintenance and repair</a:t>
            </a:r>
            <a:endParaRPr lang="en-US" dirty="0">
              <a:solidFill>
                <a:srgbClr val="000000"/>
              </a:solidFill>
              <a:latin typeface="Arial Narrow" panose="020B0606020202030204" pitchFamily="34" charset="0"/>
              <a:cs typeface="Arial"/>
            </a:endParaRPr>
          </a:p>
          <a:p>
            <a:pPr marL="742950" lvl="1" indent="-285750">
              <a:buFont typeface="Arial"/>
              <a:buChar char="•"/>
            </a:pPr>
            <a:r>
              <a:rPr lang="en-US" dirty="0">
                <a:solidFill>
                  <a:srgbClr val="000000"/>
                </a:solidFill>
                <a:latin typeface="Arial Narrow" panose="020B0606020202030204" pitchFamily="34" charset="0"/>
              </a:rPr>
              <a:t>any revenues from energy or environmental market payments</a:t>
            </a:r>
            <a:endParaRPr lang="en-US" dirty="0">
              <a:solidFill>
                <a:srgbClr val="000000"/>
              </a:solidFill>
              <a:latin typeface="Arial Narrow" panose="020B0606020202030204" pitchFamily="34" charset="0"/>
              <a:cs typeface="Arial"/>
            </a:endParaRPr>
          </a:p>
          <a:p>
            <a:pPr marL="742950" lvl="1" indent="-285750">
              <a:buFont typeface="Arial"/>
              <a:buChar char="•"/>
            </a:pPr>
            <a:r>
              <a:rPr lang="en-US" dirty="0">
                <a:solidFill>
                  <a:srgbClr val="000000"/>
                </a:solidFill>
                <a:latin typeface="Arial Narrow" panose="020B0606020202030204" pitchFamily="34" charset="0"/>
              </a:rPr>
              <a:t>registration fees, insurance, etc.</a:t>
            </a:r>
            <a:endParaRPr lang="en-US" dirty="0">
              <a:solidFill>
                <a:srgbClr val="000000"/>
              </a:solidFill>
              <a:latin typeface="Arial Narrow" panose="020B0606020202030204" pitchFamily="34" charset="0"/>
              <a:cs typeface="Arial"/>
            </a:endParaRPr>
          </a:p>
        </p:txBody>
      </p:sp>
      <p:pic>
        <p:nvPicPr>
          <p:cNvPr id="8" name="Graphic 7" descr="Upward trend with solid fill">
            <a:extLst>
              <a:ext uri="{FF2B5EF4-FFF2-40B4-BE49-F238E27FC236}">
                <a16:creationId xmlns:a16="http://schemas.microsoft.com/office/drawing/2014/main" id="{B0A9FF58-5447-3681-4A78-6CAF788190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4979" y="923314"/>
            <a:ext cx="297809" cy="297809"/>
          </a:xfrm>
          <a:prstGeom prst="rect">
            <a:avLst/>
          </a:prstGeom>
        </p:spPr>
      </p:pic>
      <p:pic>
        <p:nvPicPr>
          <p:cNvPr id="10" name="Graphic 9" descr="Money with solid fill">
            <a:extLst>
              <a:ext uri="{FF2B5EF4-FFF2-40B4-BE49-F238E27FC236}">
                <a16:creationId xmlns:a16="http://schemas.microsoft.com/office/drawing/2014/main" id="{BA4D81B1-318D-9A9F-8CF4-E9CC705D2C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5394" y="1636378"/>
            <a:ext cx="343424" cy="343424"/>
          </a:xfrm>
          <a:prstGeom prst="rect">
            <a:avLst/>
          </a:prstGeom>
        </p:spPr>
      </p:pic>
    </p:spTree>
    <p:extLst>
      <p:ext uri="{BB962C8B-B14F-4D97-AF65-F5344CB8AC3E}">
        <p14:creationId xmlns:p14="http://schemas.microsoft.com/office/powerpoint/2010/main" val="3196307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p:txBody>
          <a:bodyPr>
            <a:normAutofit fontScale="90000"/>
          </a:bodyPr>
          <a:lstStyle/>
          <a:p>
            <a:r>
              <a:rPr lang="en-US" cap="none" dirty="0"/>
              <a:t>The costs of ESBs are declining</a:t>
            </a:r>
            <a:endParaRPr lang="en-US"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sp>
        <p:nvSpPr>
          <p:cNvPr id="6" name="Text Placeholder 28">
            <a:extLst>
              <a:ext uri="{FF2B5EF4-FFF2-40B4-BE49-F238E27FC236}">
                <a16:creationId xmlns:a16="http://schemas.microsoft.com/office/drawing/2014/main" id="{A9DD6255-80F4-CF20-4D22-750596D24570}"/>
              </a:ext>
            </a:extLst>
          </p:cNvPr>
          <p:cNvSpPr>
            <a:spLocks noGrp="1"/>
          </p:cNvSpPr>
          <p:nvPr>
            <p:ph type="body" sz="quarter" idx="10"/>
          </p:nvPr>
        </p:nvSpPr>
        <p:spPr>
          <a:xfrm>
            <a:off x="441326" y="4805362"/>
            <a:ext cx="4579408" cy="287339"/>
          </a:xfrm>
        </p:spPr>
        <p:txBody>
          <a:bodyPr lIns="0" tIns="45720" rIns="91440" bIns="45720" anchor="ctr" anchorCtr="0">
            <a:noAutofit/>
          </a:bodyPr>
          <a:lstStyle/>
          <a:p>
            <a:r>
              <a:rPr lang="en-US" dirty="0">
                <a:latin typeface="Arial Narrow"/>
              </a:rPr>
              <a:t>Source: WRI calculations (February 2022)</a:t>
            </a:r>
            <a:endParaRPr lang="en-US" dirty="0"/>
          </a:p>
        </p:txBody>
      </p:sp>
      <p:pic>
        <p:nvPicPr>
          <p:cNvPr id="11" name="Picture 10">
            <a:extLst>
              <a:ext uri="{FF2B5EF4-FFF2-40B4-BE49-F238E27FC236}">
                <a16:creationId xmlns:a16="http://schemas.microsoft.com/office/drawing/2014/main" id="{36DCEA73-5065-1632-7B94-A8DAC5E909DB}"/>
              </a:ext>
            </a:extLst>
          </p:cNvPr>
          <p:cNvPicPr>
            <a:picLocks noChangeAspect="1"/>
          </p:cNvPicPr>
          <p:nvPr/>
        </p:nvPicPr>
        <p:blipFill>
          <a:blip r:embed="rId4"/>
          <a:stretch>
            <a:fillRect/>
          </a:stretch>
        </p:blipFill>
        <p:spPr>
          <a:xfrm>
            <a:off x="670866" y="900789"/>
            <a:ext cx="4721589" cy="3779784"/>
          </a:xfrm>
          <a:prstGeom prst="rect">
            <a:avLst/>
          </a:prstGeom>
        </p:spPr>
      </p:pic>
      <p:sp>
        <p:nvSpPr>
          <p:cNvPr id="12" name="TextBox 11">
            <a:extLst>
              <a:ext uri="{FF2B5EF4-FFF2-40B4-BE49-F238E27FC236}">
                <a16:creationId xmlns:a16="http://schemas.microsoft.com/office/drawing/2014/main" id="{ED6BA9DA-5BB4-ABA6-A508-D0ED06EA50DF}"/>
              </a:ext>
            </a:extLst>
          </p:cNvPr>
          <p:cNvSpPr txBox="1"/>
          <p:nvPr/>
        </p:nvSpPr>
        <p:spPr>
          <a:xfrm>
            <a:off x="5737502" y="898792"/>
            <a:ext cx="2821646" cy="3785652"/>
          </a:xfrm>
          <a:prstGeom prst="rect">
            <a:avLst/>
          </a:prstGeom>
          <a:noFill/>
        </p:spPr>
        <p:txBody>
          <a:bodyPr wrap="square" lIns="91440" tIns="45720" rIns="91440" bIns="45720" rtlCol="0" anchor="t">
            <a:spAutoFit/>
          </a:bodyPr>
          <a:lstStyle/>
          <a:p>
            <a:pPr marL="285750" indent="-285750">
              <a:buFont typeface="Arial"/>
              <a:buChar char="•"/>
            </a:pPr>
            <a:r>
              <a:rPr lang="en-US" dirty="0">
                <a:latin typeface="Arial Narrow"/>
              </a:rPr>
              <a:t>Price parity is projected by 2033 and TCO parity is projected by 2029 as:</a:t>
            </a:r>
          </a:p>
          <a:p>
            <a:pPr marL="742950" lvl="1" indent="-285750">
              <a:buFont typeface="Courier New" panose="020B0604020202020204" pitchFamily="34" charset="0"/>
              <a:buChar char="o"/>
            </a:pPr>
            <a:r>
              <a:rPr lang="en-US" sz="1400" dirty="0">
                <a:latin typeface="Arial Narrow"/>
              </a:rPr>
              <a:t>Battery costs decline </a:t>
            </a:r>
            <a:endParaRPr lang="en-US" sz="1400">
              <a:cs typeface="Calibri"/>
            </a:endParaRPr>
          </a:p>
          <a:p>
            <a:pPr marL="742950" lvl="1" indent="-285750">
              <a:buFont typeface="Courier New" panose="020B0604020202020204" pitchFamily="34" charset="0"/>
              <a:buChar char="o"/>
            </a:pPr>
            <a:r>
              <a:rPr lang="en-US" sz="1400" dirty="0">
                <a:latin typeface="Arial Narrow"/>
              </a:rPr>
              <a:t>Industry efficiencies of scale in component markets</a:t>
            </a:r>
          </a:p>
          <a:p>
            <a:pPr marL="285750" indent="-285750">
              <a:buFont typeface="Arial" panose="020B0604020202020204" pitchFamily="34" charset="0"/>
              <a:buChar char="•"/>
            </a:pPr>
            <a:r>
              <a:rPr lang="en-US" dirty="0">
                <a:latin typeface="Arial Narrow"/>
              </a:rPr>
              <a:t>Market prices are distinct from the prices districts pay due to government &amp; utility subsidies</a:t>
            </a:r>
          </a:p>
          <a:p>
            <a:pPr marL="285750" indent="-285750">
              <a:buFont typeface="Arial" panose="020B0604020202020204" pitchFamily="34" charset="0"/>
              <a:buChar char="•"/>
            </a:pPr>
            <a:r>
              <a:rPr lang="en-US" b="1" dirty="0">
                <a:solidFill>
                  <a:schemeClr val="accent3"/>
                </a:solidFill>
                <a:latin typeface="Arial Narrow"/>
              </a:rPr>
              <a:t>With incentives, many ESB purchases already achieve TCO parity with diesels</a:t>
            </a:r>
          </a:p>
        </p:txBody>
      </p:sp>
    </p:spTree>
    <p:extLst>
      <p:ext uri="{BB962C8B-B14F-4D97-AF65-F5344CB8AC3E}">
        <p14:creationId xmlns:p14="http://schemas.microsoft.com/office/powerpoint/2010/main" val="365357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205979"/>
            <a:ext cx="8229600" cy="1144649"/>
          </a:xfrm>
        </p:spPr>
        <p:txBody>
          <a:bodyPr>
            <a:normAutofit fontScale="90000"/>
          </a:bodyPr>
          <a:lstStyle/>
          <a:p>
            <a:r>
              <a:rPr lang="en-US" sz="4400" cap="none" dirty="0"/>
              <a:t>Unsubsidized ESBs are currently more costly than ICE buses</a:t>
            </a:r>
            <a:endParaRPr lang="en-US"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sp>
        <p:nvSpPr>
          <p:cNvPr id="6" name="Text Placeholder 28">
            <a:extLst>
              <a:ext uri="{FF2B5EF4-FFF2-40B4-BE49-F238E27FC236}">
                <a16:creationId xmlns:a16="http://schemas.microsoft.com/office/drawing/2014/main" id="{A9DD6255-80F4-CF20-4D22-750596D24570}"/>
              </a:ext>
            </a:extLst>
          </p:cNvPr>
          <p:cNvSpPr>
            <a:spLocks noGrp="1"/>
          </p:cNvSpPr>
          <p:nvPr>
            <p:ph type="body" sz="quarter" idx="10"/>
          </p:nvPr>
        </p:nvSpPr>
        <p:spPr>
          <a:xfrm>
            <a:off x="441326" y="4805362"/>
            <a:ext cx="4579408" cy="287339"/>
          </a:xfrm>
        </p:spPr>
        <p:txBody>
          <a:bodyPr lIns="0" tIns="45720" rIns="91440" bIns="45720" anchor="ctr" anchorCtr="0">
            <a:noAutofit/>
          </a:bodyPr>
          <a:lstStyle/>
          <a:p>
            <a:r>
              <a:rPr lang="en-US" dirty="0">
                <a:latin typeface="Arial Narrow"/>
              </a:rPr>
              <a:t>Source: WRI calculations (February 2022)</a:t>
            </a:r>
            <a:endParaRPr lang="en-US" dirty="0"/>
          </a:p>
        </p:txBody>
      </p:sp>
      <p:pic>
        <p:nvPicPr>
          <p:cNvPr id="2" name="Picture 1">
            <a:extLst>
              <a:ext uri="{FF2B5EF4-FFF2-40B4-BE49-F238E27FC236}">
                <a16:creationId xmlns:a16="http://schemas.microsoft.com/office/drawing/2014/main" id="{A9DF3FBA-9B12-20C3-7DEB-C7D4AD168C47}"/>
              </a:ext>
            </a:extLst>
          </p:cNvPr>
          <p:cNvPicPr>
            <a:picLocks noChangeAspect="1"/>
          </p:cNvPicPr>
          <p:nvPr/>
        </p:nvPicPr>
        <p:blipFill rotWithShape="1">
          <a:blip r:embed="rId4"/>
          <a:srcRect l="1241" t="9099" r="1766" b="1381"/>
          <a:stretch/>
        </p:blipFill>
        <p:spPr>
          <a:xfrm>
            <a:off x="5085193" y="1460466"/>
            <a:ext cx="3071346" cy="2834697"/>
          </a:xfrm>
          <a:prstGeom prst="rect">
            <a:avLst/>
          </a:prstGeom>
          <a:ln>
            <a:noFill/>
          </a:ln>
        </p:spPr>
      </p:pic>
      <p:graphicFrame>
        <p:nvGraphicFramePr>
          <p:cNvPr id="5" name="Table 36">
            <a:extLst>
              <a:ext uri="{FF2B5EF4-FFF2-40B4-BE49-F238E27FC236}">
                <a16:creationId xmlns:a16="http://schemas.microsoft.com/office/drawing/2014/main" id="{5A74ADD5-F7CA-D84B-6983-9D472B1D9A6E}"/>
              </a:ext>
            </a:extLst>
          </p:cNvPr>
          <p:cNvGraphicFramePr>
            <a:graphicFrameLocks noGrp="1"/>
          </p:cNvGraphicFramePr>
          <p:nvPr>
            <p:extLst>
              <p:ext uri="{D42A27DB-BD31-4B8C-83A1-F6EECF244321}">
                <p14:modId xmlns:p14="http://schemas.microsoft.com/office/powerpoint/2010/main" val="2871577333"/>
              </p:ext>
            </p:extLst>
          </p:nvPr>
        </p:nvGraphicFramePr>
        <p:xfrm>
          <a:off x="608125" y="1735601"/>
          <a:ext cx="3913542" cy="2312568"/>
        </p:xfrm>
        <a:graphic>
          <a:graphicData uri="http://schemas.openxmlformats.org/drawingml/2006/table">
            <a:tbl>
              <a:tblPr firstRow="1" bandRow="1">
                <a:tableStyleId>{68D230F3-CF80-4859-8CE7-A43EE81993B5}</a:tableStyleId>
              </a:tblPr>
              <a:tblGrid>
                <a:gridCol w="1304514">
                  <a:extLst>
                    <a:ext uri="{9D8B030D-6E8A-4147-A177-3AD203B41FA5}">
                      <a16:colId xmlns:a16="http://schemas.microsoft.com/office/drawing/2014/main" val="1737064809"/>
                    </a:ext>
                  </a:extLst>
                </a:gridCol>
                <a:gridCol w="1304514">
                  <a:extLst>
                    <a:ext uri="{9D8B030D-6E8A-4147-A177-3AD203B41FA5}">
                      <a16:colId xmlns:a16="http://schemas.microsoft.com/office/drawing/2014/main" val="3678649538"/>
                    </a:ext>
                  </a:extLst>
                </a:gridCol>
                <a:gridCol w="1304514">
                  <a:extLst>
                    <a:ext uri="{9D8B030D-6E8A-4147-A177-3AD203B41FA5}">
                      <a16:colId xmlns:a16="http://schemas.microsoft.com/office/drawing/2014/main" val="3697906521"/>
                    </a:ext>
                  </a:extLst>
                </a:gridCol>
              </a:tblGrid>
              <a:tr h="236893">
                <a:tc>
                  <a:txBody>
                    <a:bodyPr/>
                    <a:lstStyle/>
                    <a:p>
                      <a:r>
                        <a:rPr lang="en-US" sz="1200">
                          <a:latin typeface="Arial Narrow" panose="020B0606020202030204" pitchFamily="34" charset="0"/>
                        </a:rPr>
                        <a:t>Key Parameters</a:t>
                      </a:r>
                    </a:p>
                  </a:txBody>
                  <a:tcPr/>
                </a:tc>
                <a:tc>
                  <a:txBody>
                    <a:bodyPr/>
                    <a:lstStyle/>
                    <a:p>
                      <a:pPr algn="ctr"/>
                      <a:r>
                        <a:rPr lang="en-US" sz="1200">
                          <a:latin typeface="Arial Narrow" panose="020B0606020202030204" pitchFamily="34" charset="0"/>
                        </a:rPr>
                        <a:t>New Electric</a:t>
                      </a:r>
                    </a:p>
                  </a:txBody>
                  <a:tcPr/>
                </a:tc>
                <a:tc>
                  <a:txBody>
                    <a:bodyPr/>
                    <a:lstStyle/>
                    <a:p>
                      <a:pPr algn="ctr"/>
                      <a:r>
                        <a:rPr lang="en-US" sz="1200" dirty="0">
                          <a:latin typeface="Arial Narrow" panose="020B0606020202030204" pitchFamily="34" charset="0"/>
                        </a:rPr>
                        <a:t>New Diesel (ICE)</a:t>
                      </a:r>
                    </a:p>
                  </a:txBody>
                  <a:tcPr/>
                </a:tc>
                <a:extLst>
                  <a:ext uri="{0D108BD9-81ED-4DB2-BD59-A6C34878D82A}">
                    <a16:rowId xmlns:a16="http://schemas.microsoft.com/office/drawing/2014/main" val="3612964745"/>
                  </a:ext>
                </a:extLst>
              </a:tr>
              <a:tr h="395262">
                <a:tc>
                  <a:txBody>
                    <a:bodyPr/>
                    <a:lstStyle/>
                    <a:p>
                      <a:r>
                        <a:rPr lang="en-US" sz="1200">
                          <a:latin typeface="Arial Narrow" panose="020B0606020202030204" pitchFamily="34" charset="0"/>
                        </a:rPr>
                        <a:t>Upfront MSRP</a:t>
                      </a:r>
                    </a:p>
                  </a:txBody>
                  <a:tcPr anchor="ctr"/>
                </a:tc>
                <a:tc>
                  <a:txBody>
                    <a:bodyPr/>
                    <a:lstStyle/>
                    <a:p>
                      <a:pPr algn="ctr"/>
                      <a:r>
                        <a:rPr lang="en-US" sz="1200">
                          <a:latin typeface="Arial Narrow" panose="020B0606020202030204" pitchFamily="34" charset="0"/>
                        </a:rPr>
                        <a:t>$347,000</a:t>
                      </a:r>
                    </a:p>
                  </a:txBody>
                  <a:tcPr anchor="ctr"/>
                </a:tc>
                <a:tc>
                  <a:txBody>
                    <a:bodyPr/>
                    <a:lstStyle/>
                    <a:p>
                      <a:pPr algn="ctr"/>
                      <a:r>
                        <a:rPr lang="en-US" sz="1200">
                          <a:latin typeface="Arial Narrow" panose="020B0606020202030204" pitchFamily="34" charset="0"/>
                        </a:rPr>
                        <a:t>$106,000</a:t>
                      </a:r>
                    </a:p>
                  </a:txBody>
                  <a:tcPr anchor="ctr"/>
                </a:tc>
                <a:extLst>
                  <a:ext uri="{0D108BD9-81ED-4DB2-BD59-A6C34878D82A}">
                    <a16:rowId xmlns:a16="http://schemas.microsoft.com/office/drawing/2014/main" val="3842354987"/>
                  </a:ext>
                </a:extLst>
              </a:tr>
              <a:tr h="395262">
                <a:tc>
                  <a:txBody>
                    <a:bodyPr/>
                    <a:lstStyle/>
                    <a:p>
                      <a:r>
                        <a:rPr lang="en-US" sz="1200">
                          <a:latin typeface="Arial Narrow" panose="020B0606020202030204" pitchFamily="34" charset="0"/>
                        </a:rPr>
                        <a:t>Fuel price</a:t>
                      </a:r>
                    </a:p>
                  </a:txBody>
                  <a:tcPr anchor="ctr"/>
                </a:tc>
                <a:tc>
                  <a:txBody>
                    <a:bodyPr/>
                    <a:lstStyle/>
                    <a:p>
                      <a:pPr algn="ctr"/>
                      <a:r>
                        <a:rPr lang="en-US" sz="1200" dirty="0">
                          <a:latin typeface="Arial Narrow" panose="020B0606020202030204" pitchFamily="34" charset="0"/>
                        </a:rPr>
                        <a:t>$0.113/kWh</a:t>
                      </a:r>
                    </a:p>
                  </a:txBody>
                  <a:tcPr anchor="ctr"/>
                </a:tc>
                <a:tc>
                  <a:txBody>
                    <a:bodyPr/>
                    <a:lstStyle/>
                    <a:p>
                      <a:pPr algn="ctr"/>
                      <a:r>
                        <a:rPr lang="en-US" sz="1200">
                          <a:latin typeface="Arial Narrow" panose="020B0606020202030204" pitchFamily="34" charset="0"/>
                        </a:rPr>
                        <a:t>$2.81/Gallon</a:t>
                      </a:r>
                    </a:p>
                  </a:txBody>
                  <a:tcPr anchor="ctr"/>
                </a:tc>
                <a:extLst>
                  <a:ext uri="{0D108BD9-81ED-4DB2-BD59-A6C34878D82A}">
                    <a16:rowId xmlns:a16="http://schemas.microsoft.com/office/drawing/2014/main" val="3139662324"/>
                  </a:ext>
                </a:extLst>
              </a:tr>
              <a:tr h="395262">
                <a:tc>
                  <a:txBody>
                    <a:bodyPr/>
                    <a:lstStyle/>
                    <a:p>
                      <a:r>
                        <a:rPr lang="en-US" sz="1200">
                          <a:latin typeface="Arial Narrow" panose="020B0606020202030204" pitchFamily="34" charset="0"/>
                        </a:rPr>
                        <a:t>Fueling infrastructure</a:t>
                      </a:r>
                    </a:p>
                  </a:txBody>
                  <a:tcPr anchor="ctr"/>
                </a:tc>
                <a:tc>
                  <a:txBody>
                    <a:bodyPr/>
                    <a:lstStyle/>
                    <a:p>
                      <a:pPr algn="ctr"/>
                      <a:r>
                        <a:rPr lang="en-US" sz="1200">
                          <a:latin typeface="Arial Narrow" panose="020B0606020202030204" pitchFamily="34" charset="0"/>
                        </a:rPr>
                        <a:t>Level 2 charger</a:t>
                      </a:r>
                    </a:p>
                  </a:txBody>
                  <a:tcPr anchor="ctr"/>
                </a:tc>
                <a:tc>
                  <a:txBody>
                    <a:bodyPr/>
                    <a:lstStyle/>
                    <a:p>
                      <a:pPr algn="ctr"/>
                      <a:r>
                        <a:rPr lang="en-US" sz="1200" dirty="0">
                          <a:latin typeface="Arial Narrow" panose="020B0606020202030204" pitchFamily="34" charset="0"/>
                        </a:rPr>
                        <a:t>n/a</a:t>
                      </a:r>
                    </a:p>
                  </a:txBody>
                  <a:tcPr anchor="ctr"/>
                </a:tc>
                <a:extLst>
                  <a:ext uri="{0D108BD9-81ED-4DB2-BD59-A6C34878D82A}">
                    <a16:rowId xmlns:a16="http://schemas.microsoft.com/office/drawing/2014/main" val="3257162362"/>
                  </a:ext>
                </a:extLst>
              </a:tr>
              <a:tr h="395262">
                <a:tc>
                  <a:txBody>
                    <a:bodyPr/>
                    <a:lstStyle/>
                    <a:p>
                      <a:r>
                        <a:rPr lang="en-US" sz="1200">
                          <a:latin typeface="Arial Narrow" panose="020B0606020202030204" pitchFamily="34" charset="0"/>
                        </a:rPr>
                        <a:t>Annual mileage</a:t>
                      </a:r>
                    </a:p>
                  </a:txBody>
                  <a:tcPr anchor="ctr"/>
                </a:tc>
                <a:tc gridSpan="2">
                  <a:txBody>
                    <a:bodyPr/>
                    <a:lstStyle/>
                    <a:p>
                      <a:pPr algn="ctr"/>
                      <a:r>
                        <a:rPr lang="en-US" sz="1200">
                          <a:latin typeface="Arial Narrow" panose="020B0606020202030204" pitchFamily="34" charset="0"/>
                        </a:rPr>
                        <a:t>13,000</a:t>
                      </a:r>
                    </a:p>
                  </a:txBody>
                  <a:tcPr anchor="ctr"/>
                </a:tc>
                <a:tc hMerge="1">
                  <a:txBody>
                    <a:bodyPr/>
                    <a:lstStyle/>
                    <a:p>
                      <a:endParaRPr lang="en-US"/>
                    </a:p>
                  </a:txBody>
                  <a:tcPr/>
                </a:tc>
                <a:extLst>
                  <a:ext uri="{0D108BD9-81ED-4DB2-BD59-A6C34878D82A}">
                    <a16:rowId xmlns:a16="http://schemas.microsoft.com/office/drawing/2014/main" val="1012176067"/>
                  </a:ext>
                </a:extLst>
              </a:tr>
              <a:tr h="395262">
                <a:tc>
                  <a:txBody>
                    <a:bodyPr/>
                    <a:lstStyle/>
                    <a:p>
                      <a:r>
                        <a:rPr lang="en-US" sz="1200">
                          <a:latin typeface="Arial Narrow" panose="020B0606020202030204" pitchFamily="34" charset="0"/>
                        </a:rPr>
                        <a:t>Vehicle lifetime</a:t>
                      </a:r>
                    </a:p>
                  </a:txBody>
                  <a:tcPr anchor="ctr"/>
                </a:tc>
                <a:tc gridSpan="2">
                  <a:txBody>
                    <a:bodyPr/>
                    <a:lstStyle/>
                    <a:p>
                      <a:pPr algn="ctr"/>
                      <a:r>
                        <a:rPr lang="en-US" sz="1200" dirty="0">
                          <a:latin typeface="Arial Narrow" panose="020B0606020202030204" pitchFamily="34" charset="0"/>
                        </a:rPr>
                        <a:t>15 years</a:t>
                      </a:r>
                    </a:p>
                  </a:txBody>
                  <a:tcPr anchor="ctr"/>
                </a:tc>
                <a:tc hMerge="1">
                  <a:txBody>
                    <a:bodyPr/>
                    <a:lstStyle/>
                    <a:p>
                      <a:pPr algn="ctr"/>
                      <a:endParaRPr lang="en-US"/>
                    </a:p>
                  </a:txBody>
                  <a:tcPr anchor="ctr"/>
                </a:tc>
                <a:extLst>
                  <a:ext uri="{0D108BD9-81ED-4DB2-BD59-A6C34878D82A}">
                    <a16:rowId xmlns:a16="http://schemas.microsoft.com/office/drawing/2014/main" val="654656805"/>
                  </a:ext>
                </a:extLst>
              </a:tr>
            </a:tbl>
          </a:graphicData>
        </a:graphic>
      </p:graphicFrame>
      <p:sp>
        <p:nvSpPr>
          <p:cNvPr id="7" name="TextBox 6">
            <a:extLst>
              <a:ext uri="{FF2B5EF4-FFF2-40B4-BE49-F238E27FC236}">
                <a16:creationId xmlns:a16="http://schemas.microsoft.com/office/drawing/2014/main" id="{568BA209-C3B1-3503-3C56-B80ABB7DEB9F}"/>
              </a:ext>
            </a:extLst>
          </p:cNvPr>
          <p:cNvSpPr txBox="1"/>
          <p:nvPr/>
        </p:nvSpPr>
        <p:spPr>
          <a:xfrm>
            <a:off x="6855868" y="1827880"/>
            <a:ext cx="986972" cy="646331"/>
          </a:xfrm>
          <a:prstGeom prst="rect">
            <a:avLst/>
          </a:prstGeom>
          <a:solidFill>
            <a:schemeClr val="tx2"/>
          </a:solidFill>
        </p:spPr>
        <p:txBody>
          <a:bodyPr wrap="square" rtlCol="0">
            <a:spAutoFit/>
          </a:bodyPr>
          <a:lstStyle/>
          <a:p>
            <a:pPr algn="ctr"/>
            <a:r>
              <a:rPr lang="en-US" sz="1200" b="1" dirty="0">
                <a:solidFill>
                  <a:schemeClr val="bg1">
                    <a:lumMod val="65000"/>
                    <a:lumOff val="35000"/>
                  </a:schemeClr>
                </a:solidFill>
                <a:latin typeface="Arial Narrow" panose="020B0606020202030204" pitchFamily="34" charset="0"/>
              </a:rPr>
              <a:t>Upfront difference: $(246,000)</a:t>
            </a:r>
          </a:p>
        </p:txBody>
      </p:sp>
      <p:sp>
        <p:nvSpPr>
          <p:cNvPr id="8" name="TextBox 7">
            <a:extLst>
              <a:ext uri="{FF2B5EF4-FFF2-40B4-BE49-F238E27FC236}">
                <a16:creationId xmlns:a16="http://schemas.microsoft.com/office/drawing/2014/main" id="{53F52E03-0BBC-9E77-6990-528A6C40E862}"/>
              </a:ext>
            </a:extLst>
          </p:cNvPr>
          <p:cNvSpPr txBox="1"/>
          <p:nvPr/>
        </p:nvSpPr>
        <p:spPr>
          <a:xfrm>
            <a:off x="7842840" y="1827880"/>
            <a:ext cx="1015288" cy="646331"/>
          </a:xfrm>
          <a:prstGeom prst="rect">
            <a:avLst/>
          </a:prstGeom>
          <a:solidFill>
            <a:schemeClr val="tx2"/>
          </a:solidFill>
        </p:spPr>
        <p:txBody>
          <a:bodyPr wrap="square" rtlCol="0">
            <a:spAutoFit/>
          </a:bodyPr>
          <a:lstStyle/>
          <a:p>
            <a:pPr algn="ctr"/>
            <a:r>
              <a:rPr lang="en-US" sz="1200" b="1" dirty="0">
                <a:solidFill>
                  <a:schemeClr val="bg1">
                    <a:lumMod val="65000"/>
                    <a:lumOff val="35000"/>
                  </a:schemeClr>
                </a:solidFill>
                <a:latin typeface="Arial Narrow" panose="020B0606020202030204" pitchFamily="34" charset="0"/>
              </a:rPr>
              <a:t>TCO difference: $(217,000)</a:t>
            </a:r>
          </a:p>
        </p:txBody>
      </p:sp>
      <p:sp>
        <p:nvSpPr>
          <p:cNvPr id="9" name="TextBox 8">
            <a:extLst>
              <a:ext uri="{FF2B5EF4-FFF2-40B4-BE49-F238E27FC236}">
                <a16:creationId xmlns:a16="http://schemas.microsoft.com/office/drawing/2014/main" id="{6ED82F2F-AF26-C240-6D85-751D91A46D5E}"/>
              </a:ext>
            </a:extLst>
          </p:cNvPr>
          <p:cNvSpPr txBox="1"/>
          <p:nvPr/>
        </p:nvSpPr>
        <p:spPr>
          <a:xfrm>
            <a:off x="5766753" y="1085317"/>
            <a:ext cx="2734733" cy="276999"/>
          </a:xfrm>
          <a:prstGeom prst="rect">
            <a:avLst/>
          </a:prstGeom>
          <a:noFill/>
        </p:spPr>
        <p:txBody>
          <a:bodyPr wrap="square" rtlCol="0">
            <a:spAutoFit/>
          </a:bodyPr>
          <a:lstStyle/>
          <a:p>
            <a:pPr algn="ctr"/>
            <a:r>
              <a:rPr lang="en-US" sz="1200" b="1">
                <a:solidFill>
                  <a:schemeClr val="bg1">
                    <a:lumMod val="75000"/>
                    <a:lumOff val="25000"/>
                  </a:schemeClr>
                </a:solidFill>
              </a:rPr>
              <a:t>Lifetime TCO, Maryland</a:t>
            </a:r>
          </a:p>
        </p:txBody>
      </p:sp>
    </p:spTree>
    <p:extLst>
      <p:ext uri="{BB962C8B-B14F-4D97-AF65-F5344CB8AC3E}">
        <p14:creationId xmlns:p14="http://schemas.microsoft.com/office/powerpoint/2010/main" val="422202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205979"/>
            <a:ext cx="8229600" cy="1144649"/>
          </a:xfrm>
        </p:spPr>
        <p:txBody>
          <a:bodyPr>
            <a:normAutofit fontScale="90000"/>
          </a:bodyPr>
          <a:lstStyle/>
          <a:p>
            <a:r>
              <a:rPr lang="en-US" sz="4400" cap="none" dirty="0"/>
              <a:t>These costs vary by state and underlying assumptions</a:t>
            </a:r>
            <a:endParaRPr lang="en-US"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sp>
        <p:nvSpPr>
          <p:cNvPr id="6" name="Text Placeholder 28">
            <a:extLst>
              <a:ext uri="{FF2B5EF4-FFF2-40B4-BE49-F238E27FC236}">
                <a16:creationId xmlns:a16="http://schemas.microsoft.com/office/drawing/2014/main" id="{A9DD6255-80F4-CF20-4D22-750596D24570}"/>
              </a:ext>
            </a:extLst>
          </p:cNvPr>
          <p:cNvSpPr>
            <a:spLocks noGrp="1"/>
          </p:cNvSpPr>
          <p:nvPr>
            <p:ph type="body" sz="quarter" idx="10"/>
          </p:nvPr>
        </p:nvSpPr>
        <p:spPr>
          <a:xfrm>
            <a:off x="441326" y="4805362"/>
            <a:ext cx="4579408" cy="287339"/>
          </a:xfrm>
        </p:spPr>
        <p:txBody>
          <a:bodyPr lIns="0" tIns="45720" rIns="91440" bIns="45720" anchor="ctr" anchorCtr="0">
            <a:noAutofit/>
          </a:bodyPr>
          <a:lstStyle/>
          <a:p>
            <a:r>
              <a:rPr lang="en-US" dirty="0">
                <a:latin typeface="Arial Narrow"/>
              </a:rPr>
              <a:t>Source: WRI calculations (February 2022)</a:t>
            </a:r>
            <a:endParaRPr lang="en-US" dirty="0"/>
          </a:p>
        </p:txBody>
      </p:sp>
      <p:sp>
        <p:nvSpPr>
          <p:cNvPr id="9" name="TextBox 8">
            <a:extLst>
              <a:ext uri="{FF2B5EF4-FFF2-40B4-BE49-F238E27FC236}">
                <a16:creationId xmlns:a16="http://schemas.microsoft.com/office/drawing/2014/main" id="{6ED82F2F-AF26-C240-6D85-751D91A46D5E}"/>
              </a:ext>
            </a:extLst>
          </p:cNvPr>
          <p:cNvSpPr txBox="1"/>
          <p:nvPr/>
        </p:nvSpPr>
        <p:spPr>
          <a:xfrm>
            <a:off x="5766753" y="1085317"/>
            <a:ext cx="2734733" cy="276999"/>
          </a:xfrm>
          <a:prstGeom prst="rect">
            <a:avLst/>
          </a:prstGeom>
          <a:noFill/>
        </p:spPr>
        <p:txBody>
          <a:bodyPr wrap="square" rtlCol="0">
            <a:spAutoFit/>
          </a:bodyPr>
          <a:lstStyle/>
          <a:p>
            <a:pPr algn="ctr"/>
            <a:r>
              <a:rPr lang="en-US" sz="1200" b="1">
                <a:solidFill>
                  <a:schemeClr val="bg1">
                    <a:lumMod val="75000"/>
                    <a:lumOff val="25000"/>
                  </a:schemeClr>
                </a:solidFill>
              </a:rPr>
              <a:t>Lifetime TCO, Maryland</a:t>
            </a:r>
          </a:p>
        </p:txBody>
      </p:sp>
      <p:pic>
        <p:nvPicPr>
          <p:cNvPr id="10" name="Picture 9">
            <a:extLst>
              <a:ext uri="{FF2B5EF4-FFF2-40B4-BE49-F238E27FC236}">
                <a16:creationId xmlns:a16="http://schemas.microsoft.com/office/drawing/2014/main" id="{D61C59D0-8A82-E915-B198-9F4FE0A435A7}"/>
              </a:ext>
            </a:extLst>
          </p:cNvPr>
          <p:cNvPicPr>
            <a:picLocks noChangeAspect="1"/>
          </p:cNvPicPr>
          <p:nvPr/>
        </p:nvPicPr>
        <p:blipFill rotWithShape="1">
          <a:blip r:embed="rId4"/>
          <a:srcRect l="1573" t="9285" r="1766" b="1855"/>
          <a:stretch/>
        </p:blipFill>
        <p:spPr>
          <a:xfrm>
            <a:off x="5561901" y="1451546"/>
            <a:ext cx="3285764" cy="3020599"/>
          </a:xfrm>
          <a:prstGeom prst="rect">
            <a:avLst/>
          </a:prstGeom>
        </p:spPr>
      </p:pic>
      <p:sp>
        <p:nvSpPr>
          <p:cNvPr id="11" name="TextBox 10">
            <a:extLst>
              <a:ext uri="{FF2B5EF4-FFF2-40B4-BE49-F238E27FC236}">
                <a16:creationId xmlns:a16="http://schemas.microsoft.com/office/drawing/2014/main" id="{F9C7369F-59ED-688E-DBC3-E7C6148AA284}"/>
              </a:ext>
            </a:extLst>
          </p:cNvPr>
          <p:cNvSpPr txBox="1"/>
          <p:nvPr/>
        </p:nvSpPr>
        <p:spPr>
          <a:xfrm>
            <a:off x="7590079" y="1780512"/>
            <a:ext cx="1015288" cy="646331"/>
          </a:xfrm>
          <a:prstGeom prst="rect">
            <a:avLst/>
          </a:prstGeom>
          <a:solidFill>
            <a:schemeClr val="bg1"/>
          </a:solidFill>
        </p:spPr>
        <p:txBody>
          <a:bodyPr wrap="square" rtlCol="0">
            <a:spAutoFit/>
          </a:bodyPr>
          <a:lstStyle/>
          <a:p>
            <a:pPr algn="ctr"/>
            <a:r>
              <a:rPr lang="en-US" sz="1200" b="1" dirty="0">
                <a:latin typeface="Arial Narrow" panose="020B0606020202030204" pitchFamily="34" charset="0"/>
              </a:rPr>
              <a:t>TCO difference: $(169,000)</a:t>
            </a:r>
          </a:p>
        </p:txBody>
      </p:sp>
      <p:graphicFrame>
        <p:nvGraphicFramePr>
          <p:cNvPr id="12" name="Table 36">
            <a:extLst>
              <a:ext uri="{FF2B5EF4-FFF2-40B4-BE49-F238E27FC236}">
                <a16:creationId xmlns:a16="http://schemas.microsoft.com/office/drawing/2014/main" id="{D0D1A427-6D61-9C1F-2152-8A1E9B5DE2B5}"/>
              </a:ext>
            </a:extLst>
          </p:cNvPr>
          <p:cNvGraphicFramePr>
            <a:graphicFrameLocks noGrp="1"/>
          </p:cNvGraphicFramePr>
          <p:nvPr>
            <p:extLst>
              <p:ext uri="{D42A27DB-BD31-4B8C-83A1-F6EECF244321}">
                <p14:modId xmlns:p14="http://schemas.microsoft.com/office/powerpoint/2010/main" val="4013991301"/>
              </p:ext>
            </p:extLst>
          </p:nvPr>
        </p:nvGraphicFramePr>
        <p:xfrm>
          <a:off x="552451" y="1719859"/>
          <a:ext cx="4572000" cy="2545445"/>
        </p:xfrm>
        <a:graphic>
          <a:graphicData uri="http://schemas.openxmlformats.org/drawingml/2006/table">
            <a:tbl>
              <a:tblPr firstRow="1" bandRow="1">
                <a:tableStyleId>{68D230F3-CF80-4859-8CE7-A43EE81993B5}</a:tableStyleId>
              </a:tblPr>
              <a:tblGrid>
                <a:gridCol w="1524000">
                  <a:extLst>
                    <a:ext uri="{9D8B030D-6E8A-4147-A177-3AD203B41FA5}">
                      <a16:colId xmlns:a16="http://schemas.microsoft.com/office/drawing/2014/main" val="1737064809"/>
                    </a:ext>
                  </a:extLst>
                </a:gridCol>
                <a:gridCol w="1524000">
                  <a:extLst>
                    <a:ext uri="{9D8B030D-6E8A-4147-A177-3AD203B41FA5}">
                      <a16:colId xmlns:a16="http://schemas.microsoft.com/office/drawing/2014/main" val="3678649538"/>
                    </a:ext>
                  </a:extLst>
                </a:gridCol>
                <a:gridCol w="1524000">
                  <a:extLst>
                    <a:ext uri="{9D8B030D-6E8A-4147-A177-3AD203B41FA5}">
                      <a16:colId xmlns:a16="http://schemas.microsoft.com/office/drawing/2014/main" val="3697906521"/>
                    </a:ext>
                  </a:extLst>
                </a:gridCol>
              </a:tblGrid>
              <a:tr h="234299">
                <a:tc>
                  <a:txBody>
                    <a:bodyPr/>
                    <a:lstStyle/>
                    <a:p>
                      <a:r>
                        <a:rPr lang="en-US" sz="1200" dirty="0">
                          <a:latin typeface="Arial Narrow" panose="020B0606020202030204" pitchFamily="34" charset="0"/>
                        </a:rPr>
                        <a:t>Key Parameters</a:t>
                      </a:r>
                    </a:p>
                  </a:txBody>
                  <a:tcPr/>
                </a:tc>
                <a:tc>
                  <a:txBody>
                    <a:bodyPr/>
                    <a:lstStyle/>
                    <a:p>
                      <a:pPr algn="ctr"/>
                      <a:r>
                        <a:rPr lang="en-US" sz="1200">
                          <a:latin typeface="Arial Narrow" panose="020B0606020202030204" pitchFamily="34" charset="0"/>
                        </a:rPr>
                        <a:t>New Electric</a:t>
                      </a:r>
                    </a:p>
                  </a:txBody>
                  <a:tcPr/>
                </a:tc>
                <a:tc>
                  <a:txBody>
                    <a:bodyPr/>
                    <a:lstStyle/>
                    <a:p>
                      <a:pPr algn="ctr"/>
                      <a:r>
                        <a:rPr lang="en-US" sz="1200">
                          <a:latin typeface="Arial Narrow" panose="020B0606020202030204" pitchFamily="34" charset="0"/>
                        </a:rPr>
                        <a:t>New Diesel (ICE)</a:t>
                      </a:r>
                    </a:p>
                  </a:txBody>
                  <a:tcPr/>
                </a:tc>
                <a:extLst>
                  <a:ext uri="{0D108BD9-81ED-4DB2-BD59-A6C34878D82A}">
                    <a16:rowId xmlns:a16="http://schemas.microsoft.com/office/drawing/2014/main" val="3612964745"/>
                  </a:ext>
                </a:extLst>
              </a:tr>
              <a:tr h="454225">
                <a:tc>
                  <a:txBody>
                    <a:bodyPr/>
                    <a:lstStyle/>
                    <a:p>
                      <a:r>
                        <a:rPr lang="en-US" sz="1200">
                          <a:latin typeface="Arial Narrow" panose="020B0606020202030204" pitchFamily="34" charset="0"/>
                        </a:rPr>
                        <a:t>Upfront MSRP</a:t>
                      </a:r>
                    </a:p>
                  </a:txBody>
                  <a:tcPr anchor="ctr"/>
                </a:tc>
                <a:tc>
                  <a:txBody>
                    <a:bodyPr/>
                    <a:lstStyle/>
                    <a:p>
                      <a:pPr algn="ctr"/>
                      <a:r>
                        <a:rPr lang="en-US" sz="1200" dirty="0">
                          <a:latin typeface="Arial Narrow" panose="020B0606020202030204" pitchFamily="34" charset="0"/>
                        </a:rPr>
                        <a:t>$330,000</a:t>
                      </a:r>
                    </a:p>
                  </a:txBody>
                  <a:tcPr anchor="ctr"/>
                </a:tc>
                <a:tc>
                  <a:txBody>
                    <a:bodyPr/>
                    <a:lstStyle/>
                    <a:p>
                      <a:pPr algn="ctr"/>
                      <a:r>
                        <a:rPr lang="en-US" sz="1200">
                          <a:latin typeface="Arial Narrow" panose="020B0606020202030204" pitchFamily="34" charset="0"/>
                        </a:rPr>
                        <a:t>$110,000</a:t>
                      </a:r>
                    </a:p>
                  </a:txBody>
                  <a:tcPr anchor="ctr"/>
                </a:tc>
                <a:extLst>
                  <a:ext uri="{0D108BD9-81ED-4DB2-BD59-A6C34878D82A}">
                    <a16:rowId xmlns:a16="http://schemas.microsoft.com/office/drawing/2014/main" val="3842354987"/>
                  </a:ext>
                </a:extLst>
              </a:tr>
              <a:tr h="454225">
                <a:tc>
                  <a:txBody>
                    <a:bodyPr/>
                    <a:lstStyle/>
                    <a:p>
                      <a:r>
                        <a:rPr lang="en-US" sz="1200">
                          <a:latin typeface="Arial Narrow" panose="020B0606020202030204" pitchFamily="34" charset="0"/>
                        </a:rPr>
                        <a:t>Fuel price</a:t>
                      </a:r>
                    </a:p>
                  </a:txBody>
                  <a:tcPr anchor="ctr"/>
                </a:tc>
                <a:tc>
                  <a:txBody>
                    <a:bodyPr/>
                    <a:lstStyle/>
                    <a:p>
                      <a:pPr algn="ctr"/>
                      <a:r>
                        <a:rPr lang="en-US" sz="1200">
                          <a:latin typeface="Arial Narrow" panose="020B0606020202030204" pitchFamily="34" charset="0"/>
                        </a:rPr>
                        <a:t>$0.078/kWh</a:t>
                      </a:r>
                    </a:p>
                  </a:txBody>
                  <a:tcPr anchor="ctr"/>
                </a:tc>
                <a:tc>
                  <a:txBody>
                    <a:bodyPr/>
                    <a:lstStyle/>
                    <a:p>
                      <a:pPr algn="ctr"/>
                      <a:r>
                        <a:rPr lang="en-US" sz="1200" dirty="0">
                          <a:latin typeface="Arial Narrow" panose="020B0606020202030204" pitchFamily="34" charset="0"/>
                        </a:rPr>
                        <a:t>$2.81/Gallon</a:t>
                      </a:r>
                    </a:p>
                  </a:txBody>
                  <a:tcPr anchor="ctr"/>
                </a:tc>
                <a:extLst>
                  <a:ext uri="{0D108BD9-81ED-4DB2-BD59-A6C34878D82A}">
                    <a16:rowId xmlns:a16="http://schemas.microsoft.com/office/drawing/2014/main" val="3139662324"/>
                  </a:ext>
                </a:extLst>
              </a:tr>
              <a:tr h="454225">
                <a:tc>
                  <a:txBody>
                    <a:bodyPr/>
                    <a:lstStyle/>
                    <a:p>
                      <a:r>
                        <a:rPr lang="en-US" sz="1200">
                          <a:latin typeface="Arial Narrow" panose="020B0606020202030204" pitchFamily="34" charset="0"/>
                        </a:rPr>
                        <a:t>Fueling infrastructure</a:t>
                      </a:r>
                    </a:p>
                  </a:txBody>
                  <a:tcPr anchor="ctr"/>
                </a:tc>
                <a:tc>
                  <a:txBody>
                    <a:bodyPr/>
                    <a:lstStyle/>
                    <a:p>
                      <a:pPr algn="ctr"/>
                      <a:r>
                        <a:rPr lang="en-US" sz="1200">
                          <a:latin typeface="Arial Narrow" panose="020B0606020202030204" pitchFamily="34" charset="0"/>
                        </a:rPr>
                        <a:t>Level 2 charger</a:t>
                      </a:r>
                    </a:p>
                  </a:txBody>
                  <a:tcPr anchor="ctr"/>
                </a:tc>
                <a:tc>
                  <a:txBody>
                    <a:bodyPr/>
                    <a:lstStyle/>
                    <a:p>
                      <a:pPr algn="ctr"/>
                      <a:r>
                        <a:rPr lang="en-US" sz="1200" dirty="0">
                          <a:latin typeface="Arial Narrow" panose="020B0606020202030204" pitchFamily="34" charset="0"/>
                        </a:rPr>
                        <a:t>n/a</a:t>
                      </a:r>
                    </a:p>
                  </a:txBody>
                  <a:tcPr anchor="ctr"/>
                </a:tc>
                <a:extLst>
                  <a:ext uri="{0D108BD9-81ED-4DB2-BD59-A6C34878D82A}">
                    <a16:rowId xmlns:a16="http://schemas.microsoft.com/office/drawing/2014/main" val="3257162362"/>
                  </a:ext>
                </a:extLst>
              </a:tr>
              <a:tr h="454225">
                <a:tc>
                  <a:txBody>
                    <a:bodyPr/>
                    <a:lstStyle/>
                    <a:p>
                      <a:r>
                        <a:rPr lang="en-US" sz="1200">
                          <a:latin typeface="Arial Narrow" panose="020B0606020202030204" pitchFamily="34" charset="0"/>
                        </a:rPr>
                        <a:t>Annual mileage</a:t>
                      </a:r>
                    </a:p>
                  </a:txBody>
                  <a:tcPr anchor="ctr"/>
                </a:tc>
                <a:tc gridSpan="2">
                  <a:txBody>
                    <a:bodyPr/>
                    <a:lstStyle/>
                    <a:p>
                      <a:pPr algn="ctr"/>
                      <a:r>
                        <a:rPr lang="en-US" sz="1200" dirty="0">
                          <a:latin typeface="Arial Narrow" panose="020B0606020202030204" pitchFamily="34" charset="0"/>
                        </a:rPr>
                        <a:t>15,000</a:t>
                      </a:r>
                    </a:p>
                  </a:txBody>
                  <a:tcPr anchor="ctr"/>
                </a:tc>
                <a:tc hMerge="1">
                  <a:txBody>
                    <a:bodyPr/>
                    <a:lstStyle/>
                    <a:p>
                      <a:endParaRPr lang="en-US"/>
                    </a:p>
                  </a:txBody>
                  <a:tcPr/>
                </a:tc>
                <a:extLst>
                  <a:ext uri="{0D108BD9-81ED-4DB2-BD59-A6C34878D82A}">
                    <a16:rowId xmlns:a16="http://schemas.microsoft.com/office/drawing/2014/main" val="1012176067"/>
                  </a:ext>
                </a:extLst>
              </a:tr>
              <a:tr h="454225">
                <a:tc>
                  <a:txBody>
                    <a:bodyPr/>
                    <a:lstStyle/>
                    <a:p>
                      <a:r>
                        <a:rPr lang="en-US" sz="1200">
                          <a:latin typeface="Arial Narrow" panose="020B0606020202030204" pitchFamily="34" charset="0"/>
                        </a:rPr>
                        <a:t>Vehicle lifetime</a:t>
                      </a:r>
                    </a:p>
                  </a:txBody>
                  <a:tcPr anchor="ctr"/>
                </a:tc>
                <a:tc gridSpan="2">
                  <a:txBody>
                    <a:bodyPr/>
                    <a:lstStyle/>
                    <a:p>
                      <a:pPr algn="ctr"/>
                      <a:r>
                        <a:rPr lang="en-US" sz="1200" dirty="0">
                          <a:latin typeface="Arial Narrow" panose="020B0606020202030204" pitchFamily="34" charset="0"/>
                        </a:rPr>
                        <a:t>15 years</a:t>
                      </a:r>
                    </a:p>
                  </a:txBody>
                  <a:tcPr anchor="ctr"/>
                </a:tc>
                <a:tc hMerge="1">
                  <a:txBody>
                    <a:bodyPr/>
                    <a:lstStyle/>
                    <a:p>
                      <a:pPr algn="ctr"/>
                      <a:endParaRPr lang="en-US"/>
                    </a:p>
                  </a:txBody>
                  <a:tcPr anchor="ctr"/>
                </a:tc>
                <a:extLst>
                  <a:ext uri="{0D108BD9-81ED-4DB2-BD59-A6C34878D82A}">
                    <a16:rowId xmlns:a16="http://schemas.microsoft.com/office/drawing/2014/main" val="654656805"/>
                  </a:ext>
                </a:extLst>
              </a:tr>
            </a:tbl>
          </a:graphicData>
        </a:graphic>
      </p:graphicFrame>
      <p:sp>
        <p:nvSpPr>
          <p:cNvPr id="13" name="Rectangle 12">
            <a:extLst>
              <a:ext uri="{FF2B5EF4-FFF2-40B4-BE49-F238E27FC236}">
                <a16:creationId xmlns:a16="http://schemas.microsoft.com/office/drawing/2014/main" id="{494ECC74-9B88-D3D7-2054-74115D9E1C2F}"/>
              </a:ext>
            </a:extLst>
          </p:cNvPr>
          <p:cNvSpPr/>
          <p:nvPr/>
        </p:nvSpPr>
        <p:spPr>
          <a:xfrm>
            <a:off x="2364316" y="2132091"/>
            <a:ext cx="905933" cy="196834"/>
          </a:xfrm>
          <a:prstGeom prst="rect">
            <a:avLst/>
          </a:prstGeom>
          <a:solidFill>
            <a:srgbClr val="FFFF00">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027DED4-F210-8AFA-E535-EB914352FA11}"/>
              </a:ext>
            </a:extLst>
          </p:cNvPr>
          <p:cNvSpPr/>
          <p:nvPr/>
        </p:nvSpPr>
        <p:spPr>
          <a:xfrm>
            <a:off x="3903598" y="2132091"/>
            <a:ext cx="905933" cy="196834"/>
          </a:xfrm>
          <a:prstGeom prst="rect">
            <a:avLst/>
          </a:prstGeom>
          <a:solidFill>
            <a:srgbClr val="FFFF00">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31FC3BD-D0BF-3934-4516-EF139F0EA173}"/>
              </a:ext>
            </a:extLst>
          </p:cNvPr>
          <p:cNvSpPr/>
          <p:nvPr/>
        </p:nvSpPr>
        <p:spPr>
          <a:xfrm>
            <a:off x="2364316" y="2572902"/>
            <a:ext cx="1075267" cy="196834"/>
          </a:xfrm>
          <a:prstGeom prst="rect">
            <a:avLst/>
          </a:prstGeom>
          <a:solidFill>
            <a:srgbClr val="FFFF00">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AF39EE2-3B71-5AFD-582D-F34436FCA3B4}"/>
              </a:ext>
            </a:extLst>
          </p:cNvPr>
          <p:cNvSpPr/>
          <p:nvPr/>
        </p:nvSpPr>
        <p:spPr>
          <a:xfrm>
            <a:off x="3138640" y="3476005"/>
            <a:ext cx="905933" cy="196834"/>
          </a:xfrm>
          <a:prstGeom prst="rect">
            <a:avLst/>
          </a:prstGeom>
          <a:solidFill>
            <a:srgbClr val="FFFF00">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EB8BC56-A3A8-153F-ACC9-77C14C2F4277}"/>
              </a:ext>
            </a:extLst>
          </p:cNvPr>
          <p:cNvSpPr txBox="1"/>
          <p:nvPr/>
        </p:nvSpPr>
        <p:spPr>
          <a:xfrm>
            <a:off x="6302320" y="2829674"/>
            <a:ext cx="984199" cy="646331"/>
          </a:xfrm>
          <a:prstGeom prst="rect">
            <a:avLst/>
          </a:prstGeom>
          <a:solidFill>
            <a:schemeClr val="bg1"/>
          </a:solidFill>
        </p:spPr>
        <p:txBody>
          <a:bodyPr wrap="square" rtlCol="0">
            <a:spAutoFit/>
          </a:bodyPr>
          <a:lstStyle/>
          <a:p>
            <a:pPr algn="ctr"/>
            <a:r>
              <a:rPr lang="en-US" sz="1200" b="1" dirty="0">
                <a:latin typeface="Arial Narrow" panose="020B0606020202030204" pitchFamily="34" charset="0"/>
              </a:rPr>
              <a:t>Upfront difference: $(225,000</a:t>
            </a:r>
            <a:r>
              <a:rPr lang="en-US" sz="1200" b="1" dirty="0"/>
              <a:t>)</a:t>
            </a:r>
          </a:p>
        </p:txBody>
      </p:sp>
      <p:sp>
        <p:nvSpPr>
          <p:cNvPr id="18" name="TextBox 17">
            <a:extLst>
              <a:ext uri="{FF2B5EF4-FFF2-40B4-BE49-F238E27FC236}">
                <a16:creationId xmlns:a16="http://schemas.microsoft.com/office/drawing/2014/main" id="{BEEE8AC1-8FC2-B0B7-3441-FA17AF76214E}"/>
              </a:ext>
            </a:extLst>
          </p:cNvPr>
          <p:cNvSpPr txBox="1"/>
          <p:nvPr/>
        </p:nvSpPr>
        <p:spPr>
          <a:xfrm>
            <a:off x="5919153" y="1237717"/>
            <a:ext cx="2734733" cy="276999"/>
          </a:xfrm>
          <a:prstGeom prst="rect">
            <a:avLst/>
          </a:prstGeom>
          <a:noFill/>
        </p:spPr>
        <p:txBody>
          <a:bodyPr wrap="square" rtlCol="0">
            <a:spAutoFit/>
          </a:bodyPr>
          <a:lstStyle/>
          <a:p>
            <a:pPr algn="ctr"/>
            <a:r>
              <a:rPr lang="en-US" sz="1200" b="1">
                <a:solidFill>
                  <a:schemeClr val="bg1">
                    <a:lumMod val="75000"/>
                    <a:lumOff val="25000"/>
                  </a:schemeClr>
                </a:solidFill>
              </a:rPr>
              <a:t>Lifetime TCO, New Jersey</a:t>
            </a:r>
          </a:p>
        </p:txBody>
      </p:sp>
      <p:sp>
        <p:nvSpPr>
          <p:cNvPr id="20" name="TextBox 19">
            <a:extLst>
              <a:ext uri="{FF2B5EF4-FFF2-40B4-BE49-F238E27FC236}">
                <a16:creationId xmlns:a16="http://schemas.microsoft.com/office/drawing/2014/main" id="{C1D665A8-E764-9F3C-09F7-74E7629C62E0}"/>
              </a:ext>
            </a:extLst>
          </p:cNvPr>
          <p:cNvSpPr txBox="1"/>
          <p:nvPr/>
        </p:nvSpPr>
        <p:spPr>
          <a:xfrm>
            <a:off x="6044724" y="1204937"/>
            <a:ext cx="2734733" cy="276999"/>
          </a:xfrm>
          <a:prstGeom prst="rect">
            <a:avLst/>
          </a:prstGeom>
          <a:noFill/>
        </p:spPr>
        <p:txBody>
          <a:bodyPr wrap="square" rtlCol="0">
            <a:spAutoFit/>
          </a:bodyPr>
          <a:lstStyle/>
          <a:p>
            <a:pPr algn="ctr"/>
            <a:r>
              <a:rPr lang="en-US" sz="1200" b="1" dirty="0">
                <a:solidFill>
                  <a:srgbClr val="000000">
                    <a:lumMod val="75000"/>
                    <a:lumOff val="25000"/>
                  </a:srgbClr>
                </a:solidFill>
                <a:latin typeface="Arial Narrow" panose="020B0606020202030204" pitchFamily="34" charset="0"/>
              </a:rPr>
              <a:t>Lifetime TCO, New Jersey</a:t>
            </a:r>
          </a:p>
        </p:txBody>
      </p:sp>
    </p:spTree>
    <p:extLst>
      <p:ext uri="{BB962C8B-B14F-4D97-AF65-F5344CB8AC3E}">
        <p14:creationId xmlns:p14="http://schemas.microsoft.com/office/powerpoint/2010/main" val="371147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301C8-9E1B-7845-6F3A-4AA1D7ABA5CE}"/>
              </a:ext>
            </a:extLst>
          </p:cNvPr>
          <p:cNvSpPr>
            <a:spLocks noGrp="1"/>
          </p:cNvSpPr>
          <p:nvPr>
            <p:ph type="title"/>
          </p:nvPr>
        </p:nvSpPr>
        <p:spPr>
          <a:xfrm>
            <a:off x="457200" y="205979"/>
            <a:ext cx="8229600" cy="1144649"/>
          </a:xfrm>
        </p:spPr>
        <p:txBody>
          <a:bodyPr>
            <a:normAutofit fontScale="90000"/>
          </a:bodyPr>
          <a:lstStyle/>
          <a:p>
            <a:r>
              <a:rPr lang="en-US" sz="4400" cap="none" dirty="0"/>
              <a:t>The subsidized costs of ESBs (is lower than you may think!)</a:t>
            </a:r>
            <a:endParaRPr lang="en-US" dirty="0"/>
          </a:p>
        </p:txBody>
      </p:sp>
      <p:sp>
        <p:nvSpPr>
          <p:cNvPr id="36" name="Rectangle 35">
            <a:extLst>
              <a:ext uri="{FF2B5EF4-FFF2-40B4-BE49-F238E27FC236}">
                <a16:creationId xmlns:a16="http://schemas.microsoft.com/office/drawing/2014/main" id="{679805E7-DD4F-68C1-C250-A34F96E7D300}"/>
              </a:ext>
            </a:extLst>
          </p:cNvPr>
          <p:cNvSpPr/>
          <p:nvPr/>
        </p:nvSpPr>
        <p:spPr>
          <a:xfrm rot="5400000">
            <a:off x="226814" y="419243"/>
            <a:ext cx="556023" cy="95251"/>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descr="A yellow logo with a white background&#10;&#10;Description automatically generated">
            <a:extLst>
              <a:ext uri="{FF2B5EF4-FFF2-40B4-BE49-F238E27FC236}">
                <a16:creationId xmlns:a16="http://schemas.microsoft.com/office/drawing/2014/main" id="{899DC59B-ADBB-3D99-CA1C-1A842B2D7C6A}"/>
              </a:ext>
            </a:extLst>
          </p:cNvPr>
          <p:cNvPicPr>
            <a:picLocks noChangeAspect="1"/>
          </p:cNvPicPr>
          <p:nvPr/>
        </p:nvPicPr>
        <p:blipFill>
          <a:blip r:embed="rId3"/>
          <a:stretch>
            <a:fillRect/>
          </a:stretch>
        </p:blipFill>
        <p:spPr>
          <a:xfrm>
            <a:off x="6854544" y="4424022"/>
            <a:ext cx="2118696" cy="513103"/>
          </a:xfrm>
          <a:prstGeom prst="rect">
            <a:avLst/>
          </a:prstGeom>
        </p:spPr>
      </p:pic>
      <p:sp>
        <p:nvSpPr>
          <p:cNvPr id="9" name="TextBox 8">
            <a:extLst>
              <a:ext uri="{FF2B5EF4-FFF2-40B4-BE49-F238E27FC236}">
                <a16:creationId xmlns:a16="http://schemas.microsoft.com/office/drawing/2014/main" id="{6ED82F2F-AF26-C240-6D85-751D91A46D5E}"/>
              </a:ext>
            </a:extLst>
          </p:cNvPr>
          <p:cNvSpPr txBox="1"/>
          <p:nvPr/>
        </p:nvSpPr>
        <p:spPr>
          <a:xfrm>
            <a:off x="5766753" y="1085317"/>
            <a:ext cx="2734733" cy="276999"/>
          </a:xfrm>
          <a:prstGeom prst="rect">
            <a:avLst/>
          </a:prstGeom>
          <a:noFill/>
        </p:spPr>
        <p:txBody>
          <a:bodyPr wrap="square" rtlCol="0">
            <a:spAutoFit/>
          </a:bodyPr>
          <a:lstStyle/>
          <a:p>
            <a:pPr algn="ctr"/>
            <a:r>
              <a:rPr lang="en-US" sz="1200" b="1">
                <a:solidFill>
                  <a:schemeClr val="bg1">
                    <a:lumMod val="75000"/>
                    <a:lumOff val="25000"/>
                  </a:schemeClr>
                </a:solidFill>
              </a:rPr>
              <a:t>Lifetime TCO, Maryland</a:t>
            </a:r>
          </a:p>
        </p:txBody>
      </p:sp>
      <p:pic>
        <p:nvPicPr>
          <p:cNvPr id="5" name="Picture 4">
            <a:extLst>
              <a:ext uri="{FF2B5EF4-FFF2-40B4-BE49-F238E27FC236}">
                <a16:creationId xmlns:a16="http://schemas.microsoft.com/office/drawing/2014/main" id="{E12EF062-06A8-2D69-6336-3EC80ED79DEE}"/>
              </a:ext>
            </a:extLst>
          </p:cNvPr>
          <p:cNvPicPr>
            <a:picLocks noChangeAspect="1"/>
          </p:cNvPicPr>
          <p:nvPr/>
        </p:nvPicPr>
        <p:blipFill>
          <a:blip r:embed="rId4"/>
          <a:stretch>
            <a:fillRect/>
          </a:stretch>
        </p:blipFill>
        <p:spPr>
          <a:xfrm>
            <a:off x="903890" y="1459835"/>
            <a:ext cx="3152206" cy="3152206"/>
          </a:xfrm>
          <a:prstGeom prst="rect">
            <a:avLst/>
          </a:prstGeom>
        </p:spPr>
      </p:pic>
      <p:sp>
        <p:nvSpPr>
          <p:cNvPr id="7" name="TextBox 6">
            <a:extLst>
              <a:ext uri="{FF2B5EF4-FFF2-40B4-BE49-F238E27FC236}">
                <a16:creationId xmlns:a16="http://schemas.microsoft.com/office/drawing/2014/main" id="{BDDE02BF-A000-AD63-6F21-20749A1914D8}"/>
              </a:ext>
            </a:extLst>
          </p:cNvPr>
          <p:cNvSpPr txBox="1"/>
          <p:nvPr/>
        </p:nvSpPr>
        <p:spPr>
          <a:xfrm>
            <a:off x="2821444" y="2114379"/>
            <a:ext cx="1015288" cy="461665"/>
          </a:xfrm>
          <a:prstGeom prst="rect">
            <a:avLst/>
          </a:prstGeom>
          <a:solidFill>
            <a:schemeClr val="tx2"/>
          </a:solidFill>
        </p:spPr>
        <p:txBody>
          <a:bodyPr wrap="square" rtlCol="0">
            <a:spAutoFit/>
          </a:bodyPr>
          <a:lstStyle/>
          <a:p>
            <a:pPr algn="ctr"/>
            <a:r>
              <a:rPr lang="en-US" sz="1200" b="1">
                <a:solidFill>
                  <a:schemeClr val="bg1">
                    <a:lumMod val="65000"/>
                    <a:lumOff val="35000"/>
                  </a:schemeClr>
                </a:solidFill>
              </a:rPr>
              <a:t>TCO delta: $(169,000)</a:t>
            </a:r>
          </a:p>
        </p:txBody>
      </p:sp>
      <p:pic>
        <p:nvPicPr>
          <p:cNvPr id="8" name="Picture 7">
            <a:extLst>
              <a:ext uri="{FF2B5EF4-FFF2-40B4-BE49-F238E27FC236}">
                <a16:creationId xmlns:a16="http://schemas.microsoft.com/office/drawing/2014/main" id="{A87F1959-334A-0D76-CB19-61CEE7B64EAB}"/>
              </a:ext>
            </a:extLst>
          </p:cNvPr>
          <p:cNvPicPr>
            <a:picLocks noChangeAspect="1"/>
          </p:cNvPicPr>
          <p:nvPr/>
        </p:nvPicPr>
        <p:blipFill>
          <a:blip r:embed="rId5"/>
          <a:stretch>
            <a:fillRect/>
          </a:stretch>
        </p:blipFill>
        <p:spPr>
          <a:xfrm>
            <a:off x="4141049" y="1459835"/>
            <a:ext cx="3692659" cy="2870427"/>
          </a:xfrm>
          <a:prstGeom prst="rect">
            <a:avLst/>
          </a:prstGeom>
        </p:spPr>
      </p:pic>
      <p:pic>
        <p:nvPicPr>
          <p:cNvPr id="19" name="Graphic 18" descr="Pin outline">
            <a:extLst>
              <a:ext uri="{FF2B5EF4-FFF2-40B4-BE49-F238E27FC236}">
                <a16:creationId xmlns:a16="http://schemas.microsoft.com/office/drawing/2014/main" id="{BD8E9D23-2AC0-F01A-8424-FAD7F49A45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5337030" y="1591306"/>
            <a:ext cx="650348" cy="650348"/>
          </a:xfrm>
          <a:prstGeom prst="rect">
            <a:avLst/>
          </a:prstGeom>
        </p:spPr>
      </p:pic>
      <p:sp>
        <p:nvSpPr>
          <p:cNvPr id="10" name="Text Placeholder 9">
            <a:extLst>
              <a:ext uri="{FF2B5EF4-FFF2-40B4-BE49-F238E27FC236}">
                <a16:creationId xmlns:a16="http://schemas.microsoft.com/office/drawing/2014/main" id="{2E87562A-0410-D1EA-7340-1F3EFEE2C968}"/>
              </a:ext>
            </a:extLst>
          </p:cNvPr>
          <p:cNvSpPr>
            <a:spLocks noGrp="1"/>
          </p:cNvSpPr>
          <p:nvPr>
            <p:ph type="body" sz="quarter" idx="10"/>
          </p:nvPr>
        </p:nvSpPr>
        <p:spPr/>
        <p:txBody>
          <a:bodyPr/>
          <a:lstStyle/>
          <a:p>
            <a:r>
              <a:rPr lang="en-US" dirty="0"/>
              <a:t>Source: WRI calculations (February 2022), illustrative grant program details</a:t>
            </a:r>
          </a:p>
        </p:txBody>
      </p:sp>
    </p:spTree>
    <p:extLst>
      <p:ext uri="{BB962C8B-B14F-4D97-AF65-F5344CB8AC3E}">
        <p14:creationId xmlns:p14="http://schemas.microsoft.com/office/powerpoint/2010/main" val="133611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WRI-temp">
  <a:themeElements>
    <a:clrScheme name="ESB Initiative">
      <a:dk1>
        <a:sysClr val="windowText" lastClr="000000"/>
      </a:dk1>
      <a:lt1>
        <a:sysClr val="window" lastClr="FFFFFF"/>
      </a:lt1>
      <a:dk2>
        <a:srgbClr val="3755A5"/>
      </a:dk2>
      <a:lt2>
        <a:srgbClr val="EEECE1"/>
      </a:lt2>
      <a:accent1>
        <a:srgbClr val="4F81BD"/>
      </a:accent1>
      <a:accent2>
        <a:srgbClr val="891824"/>
      </a:accent2>
      <a:accent3>
        <a:srgbClr val="32864B"/>
      </a:accent3>
      <a:accent4>
        <a:srgbClr val="9C226D"/>
      </a:accent4>
      <a:accent5>
        <a:srgbClr val="1D808D"/>
      </a:accent5>
      <a:accent6>
        <a:srgbClr val="F0AB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32674071E8124E8D9BDE8D57EB69C3" ma:contentTypeVersion="20" ma:contentTypeDescription="Create a new document." ma:contentTypeScope="" ma:versionID="7175eb20b760be64aabeac35122ee697">
  <xsd:schema xmlns:xsd="http://www.w3.org/2001/XMLSchema" xmlns:xs="http://www.w3.org/2001/XMLSchema" xmlns:p="http://schemas.microsoft.com/office/2006/metadata/properties" xmlns:ns1="http://schemas.microsoft.com/sharepoint/v3" xmlns:ns2="0ae751c7-c84d-4e5e-bdfa-ba58d750902c" xmlns:ns3="75f981a7-23dc-40a7-a4a4-2b3b55694f88" xmlns:ns4="http://schemas.microsoft.com/sharepoint/v4" targetNamespace="http://schemas.microsoft.com/office/2006/metadata/properties" ma:root="true" ma:fieldsID="a6c193035cf0b8c9849f7db59d43ee89" ns1:_="" ns2:_="" ns3:_="" ns4:_="">
    <xsd:import namespace="http://schemas.microsoft.com/sharepoint/v3"/>
    <xsd:import namespace="0ae751c7-c84d-4e5e-bdfa-ba58d750902c"/>
    <xsd:import namespace="75f981a7-23dc-40a7-a4a4-2b3b55694f88"/>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1:_ip_UnifiedCompliancePolicyProperties" minOccurs="0"/>
                <xsd:element ref="ns1:_ip_UnifiedCompliancePolicyUIAction" minOccurs="0"/>
                <xsd:element ref="ns2:lcf76f155ced4ddcb4097134ff3c332f" minOccurs="0"/>
                <xsd:element ref="ns3:TaxCatchAll" minOccurs="0"/>
                <xsd:element ref="ns4:IconOverlay"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e751c7-c84d-4e5e-bdfa-ba58d75090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ddb06df0-9a10-4f13-b01c-4547ef3a4f3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f981a7-23dc-40a7-a4a4-2b3b55694f8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6fccb704-fc3d-4c81-ae8f-cb35393d897a}" ma:internalName="TaxCatchAll" ma:showField="CatchAllData" ma:web="75f981a7-23dc-40a7-a4a4-2b3b55694f8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6"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5f981a7-23dc-40a7-a4a4-2b3b55694f88">
      <UserInfo>
        <DisplayName>Madlyn McAuliffe</DisplayName>
        <AccountId>200</AccountId>
        <AccountType/>
      </UserInfo>
      <UserInfo>
        <DisplayName>Becca Warner</DisplayName>
        <AccountId>60</AccountId>
        <AccountType/>
      </UserInfo>
      <UserInfo>
        <DisplayName>Tini Tran</DisplayName>
        <AccountId>34</AccountId>
        <AccountType/>
      </UserInfo>
      <UserInfo>
        <DisplayName>Schuyler Null</DisplayName>
        <AccountId>54</AccountId>
        <AccountType/>
      </UserInfo>
      <UserInfo>
        <DisplayName>Michelle Levinson</DisplayName>
        <AccountId>1803</AccountId>
        <AccountType/>
      </UserInfo>
    </SharedWithUsers>
    <_ip_UnifiedCompliancePolicyUIAction xmlns="http://schemas.microsoft.com/sharepoint/v3" xsi:nil="true"/>
    <_ip_UnifiedCompliancePolicyProperties xmlns="http://schemas.microsoft.com/sharepoint/v3" xsi:nil="true"/>
    <TaxCatchAll xmlns="75f981a7-23dc-40a7-a4a4-2b3b55694f88" xsi:nil="true"/>
    <lcf76f155ced4ddcb4097134ff3c332f xmlns="0ae751c7-c84d-4e5e-bdfa-ba58d750902c">
      <Terms xmlns="http://schemas.microsoft.com/office/infopath/2007/PartnerControls"/>
    </lcf76f155ced4ddcb4097134ff3c332f>
    <IconOverlay xmlns="http://schemas.microsoft.com/sharepoint/v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3FCF57-5DD3-419D-B9AC-62CA8CFDE10B}">
  <ds:schemaRefs>
    <ds:schemaRef ds:uri="0ae751c7-c84d-4e5e-bdfa-ba58d750902c"/>
    <ds:schemaRef ds:uri="75f981a7-23dc-40a7-a4a4-2b3b55694f8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4"/>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84253B0-B97B-4859-8753-0CC7DFA1C145}">
  <ds:schemaRefs>
    <ds:schemaRef ds:uri="0ae751c7-c84d-4e5e-bdfa-ba58d750902c"/>
    <ds:schemaRef ds:uri="75f981a7-23dc-40a7-a4a4-2b3b55694f8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4"/>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6E521A6-9BF8-4EEA-B703-50679247BF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2988</TotalTime>
  <Words>5840</Words>
  <Application>Microsoft Office PowerPoint</Application>
  <PresentationFormat>On-screen Show (16:9)</PresentationFormat>
  <Paragraphs>944</Paragraphs>
  <Slides>47</Slides>
  <Notes>46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Arial,Sans-Serif</vt:lpstr>
      <vt:lpstr>Arial</vt:lpstr>
      <vt:lpstr>Arial Narrow</vt:lpstr>
      <vt:lpstr>Calibri</vt:lpstr>
      <vt:lpstr>Courier New</vt:lpstr>
      <vt:lpstr>Georgia</vt:lpstr>
      <vt:lpstr>Wingdings</vt:lpstr>
      <vt:lpstr>1_WRI-temp</vt:lpstr>
      <vt:lpstr>Considering An Electric School Bus?</vt:lpstr>
      <vt:lpstr>There are still barriers for this transition</vt:lpstr>
      <vt:lpstr>There are still barriers for this transition</vt:lpstr>
      <vt:lpstr>GLOSSARY &amp; KEY FINANCIAL TERMS</vt:lpstr>
      <vt:lpstr>GLOSSARY &amp; KEY FINANCIAL TERMS</vt:lpstr>
      <vt:lpstr>The costs of ESBs are declining</vt:lpstr>
      <vt:lpstr>Unsubsidized ESBs are currently more costly than ICE buses</vt:lpstr>
      <vt:lpstr>These costs vary by state and underlying assumptions</vt:lpstr>
      <vt:lpstr>The subsidized costs of ESBs (is lower than you may think!)</vt:lpstr>
      <vt:lpstr>WHEN ALL DOLLARS NOT EQUAL</vt:lpstr>
      <vt:lpstr>TYPES OF FUNDING: GRANT</vt:lpstr>
      <vt:lpstr>TYPES OF FUNDING: GRANT</vt:lpstr>
      <vt:lpstr>TYPES OF FUNDING: REBATES</vt:lpstr>
      <vt:lpstr>TYPES OF FUNDING: REBATES</vt:lpstr>
      <vt:lpstr>TYPES OF FUNDING: VOUCHERS</vt:lpstr>
      <vt:lpstr>Public funding alone will not solve the upfront cost gap </vt:lpstr>
      <vt:lpstr>Public funds can be a significant aid</vt:lpstr>
      <vt:lpstr>Financing provides capital today, for future repayment </vt:lpstr>
      <vt:lpstr>Finance can leverage public funds to increase project scale</vt:lpstr>
      <vt:lpstr>Funding &amp; financing have complementary roles</vt:lpstr>
      <vt:lpstr>MORTGAGE PARALLEL: 30-YEAR LOAN</vt:lpstr>
      <vt:lpstr>Financing provides capital today for future repayment </vt:lpstr>
      <vt:lpstr>Rate of return varies across lenders</vt:lpstr>
      <vt:lpstr>Expected return varies by capital source</vt:lpstr>
      <vt:lpstr>Expected return varies by capital source</vt:lpstr>
      <vt:lpstr>Expected return varies by capital source</vt:lpstr>
      <vt:lpstr>Expected return varies by capital source</vt:lpstr>
      <vt:lpstr>Expected return varies by capital source</vt:lpstr>
      <vt:lpstr>Expected return varies by capital source</vt:lpstr>
      <vt:lpstr>Expected return varies by capital source</vt:lpstr>
      <vt:lpstr>Types of Financing: VENTURE CAPITAL</vt:lpstr>
      <vt:lpstr>Types of Financing: VENTURE CAPITAL</vt:lpstr>
      <vt:lpstr>Types of Financing: COMMERCIAL DEBT</vt:lpstr>
      <vt:lpstr>Types of Financing: COMMERCIAL DEBT</vt:lpstr>
      <vt:lpstr>Types of Financing: COMMERCIAL DEBT</vt:lpstr>
      <vt:lpstr>Types of Financing: COMMERCIAL DEBT (IUIs)</vt:lpstr>
      <vt:lpstr>Debt: Commercial – Utility Financing</vt:lpstr>
      <vt:lpstr>Types of Financing: COMMERCIAL DEBT</vt:lpstr>
      <vt:lpstr>Types of Financing: COMMERCIAL DEBT</vt:lpstr>
      <vt:lpstr>Types of Financing: PUBLIC DEBT</vt:lpstr>
      <vt:lpstr>Types of Financing: PUBLIC DEBT</vt:lpstr>
      <vt:lpstr>Types of Financing: PUBLIC OR COMMERCIAL DEBT</vt:lpstr>
      <vt:lpstr>Types of Financing: PUBLIC OR COMMERCIAL DEBT</vt:lpstr>
      <vt:lpstr>KEY TAKEAWAYS</vt:lpstr>
      <vt:lpstr>TOOLS &amp; RESOURCES</vt:lpstr>
      <vt:lpstr>Appendix</vt:lpstr>
      <vt:lpstr>CHARGING INFRASTRUCTURE DETAILS</vt:lpstr>
    </vt:vector>
  </TitlesOfParts>
  <Company>WRI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school bus project</dc:title>
  <dc:creator>Lydia Freehafer</dc:creator>
  <cp:lastModifiedBy>Tom Meyer (He/Him/His)</cp:lastModifiedBy>
  <cp:revision>139</cp:revision>
  <dcterms:created xsi:type="dcterms:W3CDTF">2021-02-03T19:12:55Z</dcterms:created>
  <dcterms:modified xsi:type="dcterms:W3CDTF">2023-12-20T15:51:22Z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0x010100FC32674071E8124E8D9BDE8D57EB69C3</vt:lpwstr>
  </property>
  <property fmtid="{D5CDD505-2E9C-101B-9397-08002B2CF9AE}" pid="3" name="MediaServiceImageTags">
    <vt:lpwstr/>
  </property>
</Properties>
</file>