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ags/tag1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745" r:id="rId5"/>
  </p:sldMasterIdLst>
  <p:notesMasterIdLst>
    <p:notesMasterId r:id="rId41"/>
  </p:notesMasterIdLst>
  <p:sldIdLst>
    <p:sldId id="257" r:id="rId6"/>
    <p:sldId id="4172" r:id="rId7"/>
    <p:sldId id="4173" r:id="rId8"/>
    <p:sldId id="4174" r:id="rId9"/>
    <p:sldId id="4175" r:id="rId10"/>
    <p:sldId id="4176" r:id="rId11"/>
    <p:sldId id="4177" r:id="rId12"/>
    <p:sldId id="4178" r:id="rId13"/>
    <p:sldId id="4179" r:id="rId14"/>
    <p:sldId id="4180" r:id="rId15"/>
    <p:sldId id="4226" r:id="rId16"/>
    <p:sldId id="4204" r:id="rId17"/>
    <p:sldId id="4201" r:id="rId18"/>
    <p:sldId id="4205" r:id="rId19"/>
    <p:sldId id="4206" r:id="rId20"/>
    <p:sldId id="4207" r:id="rId21"/>
    <p:sldId id="4208" r:id="rId22"/>
    <p:sldId id="4209" r:id="rId23"/>
    <p:sldId id="4184" r:id="rId24"/>
    <p:sldId id="4210" r:id="rId25"/>
    <p:sldId id="4211" r:id="rId26"/>
    <p:sldId id="4212" r:id="rId27"/>
    <p:sldId id="4213" r:id="rId28"/>
    <p:sldId id="4214" r:id="rId29"/>
    <p:sldId id="4215" r:id="rId30"/>
    <p:sldId id="4216" r:id="rId31"/>
    <p:sldId id="4217" r:id="rId32"/>
    <p:sldId id="4218" r:id="rId33"/>
    <p:sldId id="4219" r:id="rId34"/>
    <p:sldId id="4220" r:id="rId35"/>
    <p:sldId id="4221" r:id="rId36"/>
    <p:sldId id="4222" r:id="rId37"/>
    <p:sldId id="4223" r:id="rId38"/>
    <p:sldId id="4224" r:id="rId39"/>
    <p:sldId id="4225" r:id="rId40"/>
  </p:sldIdLst>
  <p:sldSz cx="9144000" cy="5143500" type="screen16x9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0E9C21-DC40-37D6-531F-6DB805F13BEC}" name="Sue Gander" initials="SG" userId="S::sue.gander@wri.org::4580c627-3bdb-497f-b603-68cb44601a9c" providerId="AD"/>
  <p188:author id="{6BF80D4C-A1BD-669B-F043-3C7DD42116FF}" name="Michelle Levinson" initials="ML" userId="S::Michelle.Levinson@wri.org::4e58d54c-0f13-441d-87ca-df22d2a29ad3" providerId="AD"/>
  <p188:author id="{AF47FF5C-52BA-33B1-1A13-96C1688970FF}" name="Katherine Roboff" initials="KR" userId="S::katherine.roboff@wri.org::6eb33d05-b7f5-4281-aa1f-3c16ecc092fa" providerId="AD"/>
  <p188:author id="{9F7BB096-E665-03CC-565C-A46E57579A8E}" name="Alyssa Curran" initials="AC" userId="S::alyssa.curran@wri.org::c9241729-aa80-42f5-87cd-c1c289266279" providerId="AD"/>
  <p188:author id="{2225FDBD-8EF8-0A9B-41FF-9450DC1C2790}" name="Tom Meyer (He/Him/His)" initials="TM(" userId="S::Tom.Meyer@wri.org::fba2e944-b234-499d-a59b-946c08936516" providerId="AD"/>
  <p188:author id="{D4F984CB-8AF0-0C15-FA6A-06A3E3000EC3}" name="Michelle Levinson" initials="ML" userId="S::michelle.levinson@wri.org::4e58d54c-0f13-441d-87ca-df22d2a29ad3" providerId="AD"/>
  <p188:author id="{2D76F9E8-0A40-3E41-0718-81CEE1319FDC}" name="Katherine Roboff" initials="KR" userId="S::Katherine.Roboff@wri.org::6eb33d05-b7f5-4281-aa1f-3c16ecc092f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dia Freehafer" initials="LF" lastIdx="16" clrIdx="0">
    <p:extLst>
      <p:ext uri="{19B8F6BF-5375-455C-9EA6-DF929625EA0E}">
        <p15:presenceInfo xmlns:p15="http://schemas.microsoft.com/office/powerpoint/2012/main" userId="S::Lydia.Freehafer@wri.org::86e3f99c-77c8-4487-8db4-63c313e6d882" providerId="AD"/>
      </p:ext>
    </p:extLst>
  </p:cmAuthor>
  <p:cmAuthor id="2" name="Ryan Sclar" initials="RS" lastIdx="9" clrIdx="1">
    <p:extLst>
      <p:ext uri="{19B8F6BF-5375-455C-9EA6-DF929625EA0E}">
        <p15:presenceInfo xmlns:p15="http://schemas.microsoft.com/office/powerpoint/2012/main" userId="S::Ryan.Sclar@wri.org::a62f2c21-7608-44ad-87b3-7b4f17af86e9" providerId="AD"/>
      </p:ext>
    </p:extLst>
  </p:cmAuthor>
  <p:cmAuthor id="3" name="Emmett Werthmann" initials="EW" lastIdx="6" clrIdx="2">
    <p:extLst>
      <p:ext uri="{19B8F6BF-5375-455C-9EA6-DF929625EA0E}">
        <p15:presenceInfo xmlns:p15="http://schemas.microsoft.com/office/powerpoint/2012/main" userId="S::emmett.werthmann@wri.org::a77618b9-4666-48d3-9068-f2669c3f3df1" providerId="AD"/>
      </p:ext>
    </p:extLst>
  </p:cmAuthor>
  <p:cmAuthor id="4" name="Sebastian Castellanos" initials="SC" lastIdx="11" clrIdx="3">
    <p:extLst>
      <p:ext uri="{19B8F6BF-5375-455C-9EA6-DF929625EA0E}">
        <p15:presenceInfo xmlns:p15="http://schemas.microsoft.com/office/powerpoint/2012/main" userId="S::sebastian.castellanos@wri.org::d6b92596-699e-421c-80ed-0675198bc300" providerId="AD"/>
      </p:ext>
    </p:extLst>
  </p:cmAuthor>
  <p:cmAuthor id="5" name="Lacey Shaver" initials="LS" lastIdx="23" clrIdx="4">
    <p:extLst>
      <p:ext uri="{19B8F6BF-5375-455C-9EA6-DF929625EA0E}">
        <p15:presenceInfo xmlns:p15="http://schemas.microsoft.com/office/powerpoint/2012/main" userId="S::Lacey.Shaver@wri.org::b59f18bb-73a9-44da-a5b2-1969205be1da" providerId="AD"/>
      </p:ext>
    </p:extLst>
  </p:cmAuthor>
  <p:cmAuthor id="6" name="Madlyn McAuliffe" initials="MM" lastIdx="19" clrIdx="5">
    <p:extLst>
      <p:ext uri="{19B8F6BF-5375-455C-9EA6-DF929625EA0E}">
        <p15:presenceInfo xmlns:p15="http://schemas.microsoft.com/office/powerpoint/2012/main" userId="S::madlyn.mcauliffe@wri.org::e0ce25b2-9f00-4429-a05c-18406a35c11c" providerId="AD"/>
      </p:ext>
    </p:extLst>
  </p:cmAuthor>
  <p:cmAuthor id="7" name="Schuyler Null" initials="SN" lastIdx="2" clrIdx="6">
    <p:extLst>
      <p:ext uri="{19B8F6BF-5375-455C-9EA6-DF929625EA0E}">
        <p15:presenceInfo xmlns:p15="http://schemas.microsoft.com/office/powerpoint/2012/main" userId="Schuyler Null" providerId="None"/>
      </p:ext>
    </p:extLst>
  </p:cmAuthor>
  <p:cmAuthor id="8" name="Erika Myers" initials="EM" lastIdx="1" clrIdx="7">
    <p:extLst>
      <p:ext uri="{19B8F6BF-5375-455C-9EA6-DF929625EA0E}">
        <p15:presenceInfo xmlns:p15="http://schemas.microsoft.com/office/powerpoint/2012/main" userId="S::erika.myers@wri.org::00484bd2-28a8-4ef5-a058-c4cfaeefcf6f" providerId="AD"/>
      </p:ext>
    </p:extLst>
  </p:cmAuthor>
  <p:cmAuthor id="9" name="Stephanie Ly" initials="SL" lastIdx="4" clrIdx="8">
    <p:extLst>
      <p:ext uri="{19B8F6BF-5375-455C-9EA6-DF929625EA0E}">
        <p15:presenceInfo xmlns:p15="http://schemas.microsoft.com/office/powerpoint/2012/main" userId="S::Stephanie.Ly@wri.org::4b522817-1541-4cd9-9cb9-07d1a36b09b5" providerId="AD"/>
      </p:ext>
    </p:extLst>
  </p:cmAuthor>
  <p:cmAuthor id="10" name="Vishant Kothari" initials="VK" lastIdx="2" clrIdx="9">
    <p:extLst>
      <p:ext uri="{19B8F6BF-5375-455C-9EA6-DF929625EA0E}">
        <p15:presenceInfo xmlns:p15="http://schemas.microsoft.com/office/powerpoint/2012/main" userId="S::vishant.kothari@wri.org::c56c37b8-3f07-40d8-ac72-a21124256f77" providerId="AD"/>
      </p:ext>
    </p:extLst>
  </p:cmAuthor>
  <p:cmAuthor id="11" name="Michelle" initials="M" lastIdx="9" clrIdx="10">
    <p:extLst>
      <p:ext uri="{19B8F6BF-5375-455C-9EA6-DF929625EA0E}">
        <p15:presenceInfo xmlns:p15="http://schemas.microsoft.com/office/powerpoint/2012/main" userId="S::Michelle.Levinson@wri.org::4e58d54c-0f13-441d-87ca-df22d2a29ad3" providerId="AD"/>
      </p:ext>
    </p:extLst>
  </p:cmAuthor>
  <p:cmAuthor id="12" name="Tim Farquer" initials="TF" lastIdx="3" clrIdx="11">
    <p:extLst>
      <p:ext uri="{19B8F6BF-5375-455C-9EA6-DF929625EA0E}">
        <p15:presenceInfo xmlns:p15="http://schemas.microsoft.com/office/powerpoint/2012/main" userId="S::tim.farquer@wri.org::4296ede8-9779-424a-b512-908912fd8105" providerId="AD"/>
      </p:ext>
    </p:extLst>
  </p:cmAuthor>
  <p:cmAuthor id="13" name="Greggory" initials="G" lastIdx="19" clrIdx="12">
    <p:extLst>
      <p:ext uri="{19B8F6BF-5375-455C-9EA6-DF929625EA0E}">
        <p15:presenceInfo xmlns:p15="http://schemas.microsoft.com/office/powerpoint/2012/main" userId="S::Gregg.Kresge@wri.org::a5709e38-b8ef-4600-94ed-62b609bb22bc" providerId="AD"/>
      </p:ext>
    </p:extLst>
  </p:cmAuthor>
  <p:cmAuthor id="14" name="Alissa Huntington" initials="AH" lastIdx="4" clrIdx="13">
    <p:extLst>
      <p:ext uri="{19B8F6BF-5375-455C-9EA6-DF929625EA0E}">
        <p15:presenceInfo xmlns:p15="http://schemas.microsoft.com/office/powerpoint/2012/main" userId="S::Alissa.Huntington@wri.org::ade4bc94-6605-42c9-ad52-f37b6a902252" providerId="AD"/>
      </p:ext>
    </p:extLst>
  </p:cmAuthor>
  <p:cmAuthor id="15" name="Brittany Barrett" initials="BB" lastIdx="9" clrIdx="14">
    <p:extLst>
      <p:ext uri="{19B8F6BF-5375-455C-9EA6-DF929625EA0E}">
        <p15:presenceInfo xmlns:p15="http://schemas.microsoft.com/office/powerpoint/2012/main" userId="S::brittany.barrett@wri.org::f7b98ee2-0864-4f8d-bf40-f55bb1fd3f9c" providerId="AD"/>
      </p:ext>
    </p:extLst>
  </p:cmAuthor>
  <p:cmAuthor id="16" name="Margarita Parra" initials="MP" lastIdx="15" clrIdx="15">
    <p:extLst>
      <p:ext uri="{19B8F6BF-5375-455C-9EA6-DF929625EA0E}">
        <p15:presenceInfo xmlns:p15="http://schemas.microsoft.com/office/powerpoint/2012/main" userId="S::margarita.parra_cleanenergyworks.org#ext#@wri.org::85f14f30-a1a3-4bba-bb2c-d9707e9b098e" providerId="AD"/>
      </p:ext>
    </p:extLst>
  </p:cmAuthor>
  <p:cmAuthor id="17" name="Alyssa Curran" initials="AC" lastIdx="28" clrIdx="16">
    <p:extLst>
      <p:ext uri="{19B8F6BF-5375-455C-9EA6-DF929625EA0E}">
        <p15:presenceInfo xmlns:p15="http://schemas.microsoft.com/office/powerpoint/2012/main" userId="S::alyssa.curran@wri.org::c9241729-aa80-42f5-87cd-c1c2892662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0AB00"/>
    <a:srgbClr val="FBF505"/>
    <a:srgbClr val="F06D24"/>
    <a:srgbClr val="FFFF00"/>
    <a:srgbClr val="00B050"/>
    <a:srgbClr val="FF3300"/>
    <a:srgbClr val="FFDB81"/>
    <a:srgbClr val="CD0034"/>
    <a:srgbClr val="009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FEC14F-D0E9-438E-886F-53D55AA6380A}" v="5" dt="2023-11-30T20:18:56.866"/>
    <p1510:client id="{347FAF6A-F216-1910-61C7-552B1D8EC5FB}" v="3" dt="2023-12-13T14:40:37.597"/>
    <p1510:client id="{4F524890-9DE5-7D2E-74ED-E04C23B326E7}" v="137" dt="2023-12-19T14:38:14.492"/>
    <p1510:client id="{5377D3C3-2ADB-9F72-3108-DE36EB32F1EC}" v="41" dt="2023-12-13T15:45:57.713"/>
    <p1510:client id="{65A9B960-E9B2-69E1-D6AB-35A782EE883F}" v="16" dt="2023-12-15T20:04:37.202"/>
    <p1510:client id="{9CDAE913-16F4-444A-E99B-8B5F76F4D3CE}" v="64" dt="2023-11-30T20:12:39.563"/>
    <p1510:client id="{BD8B3EF1-0E73-4E36-A01C-EAEF6CA37736}" v="121" dt="2023-11-30T18:42:06.5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55B5C11-D0F1-1F46-B28E-9084657905D0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7A0329C-91F7-CD43-B485-EB526DB26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24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baseline="0" noProof="0"/>
              <a:t>Drawing on our </a:t>
            </a:r>
            <a:r>
              <a:rPr lang="en-US" baseline="0" noProof="0" err="1"/>
              <a:t>etransit</a:t>
            </a:r>
            <a:r>
              <a:rPr lang="en-US" baseline="0" noProof="0"/>
              <a:t> work around the world, we find there are 4 main barriers for implementation, </a:t>
            </a:r>
          </a:p>
          <a:p>
            <a:pPr marL="641600" lvl="1" indent="-174982">
              <a:buFont typeface="Arial" panose="020B0604020202020204" pitchFamily="34" charset="0"/>
              <a:buChar char="•"/>
            </a:pPr>
            <a:r>
              <a:rPr lang="en-US" baseline="0" noProof="0"/>
              <a:t>Barrier 1: Higher upfront costs </a:t>
            </a:r>
          </a:p>
          <a:p>
            <a:pPr marL="641600" lvl="1" indent="-174982">
              <a:buFont typeface="Arial" panose="020B0604020202020204" pitchFamily="34" charset="0"/>
              <a:buChar char="•"/>
            </a:pPr>
            <a:r>
              <a:rPr lang="en-US" baseline="0" noProof="0"/>
              <a:t>Barrier 2: Fear of change and unfamiliar technology</a:t>
            </a:r>
          </a:p>
          <a:p>
            <a:pPr marL="641600" lvl="1" indent="-174982">
              <a:buFont typeface="Arial" panose="020B0604020202020204" pitchFamily="34" charset="0"/>
              <a:buChar char="•"/>
            </a:pPr>
            <a:r>
              <a:rPr lang="en-US" baseline="0" noProof="0"/>
              <a:t>Barrier 3: Technology is more of a perceived barrier, since there are plenty of routes districts could electrify today.</a:t>
            </a:r>
          </a:p>
          <a:p>
            <a:pPr marL="641600" lvl="1" indent="-174982">
              <a:buFont typeface="Arial" panose="020B0604020202020204" pitchFamily="34" charset="0"/>
              <a:buChar char="•"/>
            </a:pPr>
            <a:r>
              <a:rPr lang="en-US" baseline="0" noProof="0"/>
              <a:t>Barrier 4: New business models to consider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endParaRPr lang="en-US" baseline="0" noProof="0"/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baseline="0" noProof="0"/>
              <a:t>These Barriers disproportionately impact disadvantaged communities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endParaRPr lang="en-US" baseline="0" noProof="0"/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cap="none"/>
              <a:t>This presentation focuses on the final farrier, and in doing so touches on some of the others as well.</a:t>
            </a:r>
            <a:endParaRPr lang="en-US" baseline="0" noProof="0"/>
          </a:p>
          <a:p>
            <a:pPr marL="174982" indent="-174982">
              <a:buFont typeface="Arial" panose="020B0604020202020204" pitchFamily="34" charset="0"/>
              <a:buChar char="•"/>
            </a:pPr>
            <a:endParaRPr lang="en-US" baseline="0" noProof="0"/>
          </a:p>
          <a:p>
            <a:pPr marL="174982" indent="-174982">
              <a:buFont typeface="Arial" panose="020B0604020202020204" pitchFamily="34" charset="0"/>
              <a:buChar char="•"/>
            </a:pPr>
            <a:endParaRPr lang="en-US" baseline="0" noProof="0"/>
          </a:p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E9BB0-6137-4AF6-BFAE-755EF2CA322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224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A0329C-91F7-CD43-B485-EB526DB269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828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90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10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Each business model will be made up of elements codified through contracts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8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41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1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pPr marL="174982" indent="-174982">
              <a:buFont typeface="Arial,Sans-Serif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44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pPr marL="174982" indent="-174982">
              <a:buFont typeface="Arial,Sans-Serif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38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54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Electric buses hit balance sheets differently than diesel buses do, with higher capital costs and lower operating costs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TCO delta is in real dollars (NPV of costs)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46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Price parity projected by 2033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TCO parity projected by 2029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/>
          </a:p>
          <a:p>
            <a:r>
              <a:rPr lang="en-US" b="0" dirty="0"/>
              <a:t>Subsidies today will not last forever, so now is the time!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A0329C-91F7-CD43-B485-EB526DB269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49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Fleets transitioning today utilize public funding to improve purchase economics of ESBs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Electrification will generate overall savings for procurements in years after TCO parity is achieved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While the Total cost of ownership of buses is higher for electrics than for diesels, there will be a role for public funding. Fleets transitioning today utilize public funding to improve purchase economics of ESBs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 these upfront prices decline over the next few years, Electrification will generate overall savings for procurements. For some time, however, we can expect financing to play a role in helping districts fit the different cost profile of electric buses to their existing budgeting practices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en-US">
              <a:solidFill>
                <a:srgbClr val="FFFFFF"/>
              </a:solidFill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A0329C-91F7-CD43-B485-EB526DB269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32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See the financeable portion of the upfront cost in ORANGE</a:t>
            </a:r>
          </a:p>
          <a:p>
            <a:r>
              <a:rPr lang="en-US"/>
              <a:t>We’re sticking a pin in that and will return later</a:t>
            </a:r>
          </a:p>
          <a:p>
            <a:endParaRPr lang="en-US" sz="1200" b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A0329C-91F7-CD43-B485-EB526DB269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43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25"/>
              </a:spcAft>
            </a:pPr>
            <a:r>
              <a:rPr lang="en-US"/>
              <a:t>Bus owner: the entity that holds the bus on its books as a capital asset</a:t>
            </a:r>
          </a:p>
          <a:p>
            <a:r>
              <a:rPr lang="en-US"/>
              <a:t>Charger owner: the entity that holds charger on its books as a capital asset</a:t>
            </a:r>
            <a:endParaRPr lang="en-US">
              <a:cs typeface="Calibri"/>
            </a:endParaRPr>
          </a:p>
          <a:p>
            <a:pPr marL="758255" lvl="1" indent="-291636">
              <a:buFont typeface="Courier New" panose="02070309020205020404" pitchFamily="49" charset="0"/>
              <a:buChar char="o"/>
            </a:pPr>
            <a:r>
              <a:rPr lang="en-US"/>
              <a:t>The owner of the customer-side infrastructure may be a distinct entity from the owner of the charger, such as a utility</a:t>
            </a:r>
            <a:endParaRPr lang="en-US">
              <a:cs typeface="Calibri"/>
            </a:endParaRPr>
          </a:p>
          <a:p>
            <a:pPr marL="758255" lvl="1" indent="-291636">
              <a:spcAft>
                <a:spcPts val="1225"/>
              </a:spcAft>
              <a:buFont typeface="Courier New" panose="02070309020205020404" pitchFamily="49" charset="0"/>
              <a:buChar char="o"/>
            </a:pPr>
            <a:r>
              <a:rPr lang="en-US"/>
              <a:t>The entity responsible for charger maintenance may be a distinct entity from the owner of the charger, such as an energy/fuel manager (see below)</a:t>
            </a:r>
            <a:endParaRPr lang="en-US">
              <a:cs typeface="Calibri"/>
            </a:endParaRPr>
          </a:p>
          <a:p>
            <a:pPr>
              <a:spcAft>
                <a:spcPts val="1225"/>
              </a:spcAft>
            </a:pPr>
            <a:r>
              <a:rPr lang="en-US"/>
              <a:t>Bus operator: the entity that operates the buses (aka provides drivers)</a:t>
            </a:r>
            <a:endParaRPr lang="en-US">
              <a:cs typeface="Calibri"/>
            </a:endParaRPr>
          </a:p>
          <a:p>
            <a:pPr>
              <a:spcAft>
                <a:spcPts val="1225"/>
              </a:spcAft>
            </a:pPr>
            <a:r>
              <a:rPr lang="en-US"/>
              <a:t>Bus maintenance provider: the entity responsible for scheduled and unscheduled service of the vehicles to enable optimal performance and extend lifetime</a:t>
            </a:r>
            <a:endParaRPr lang="en-US">
              <a:cs typeface="Calibri"/>
            </a:endParaRPr>
          </a:p>
          <a:p>
            <a:pPr>
              <a:spcAft>
                <a:spcPts val="1225"/>
              </a:spcAft>
            </a:pPr>
            <a:r>
              <a:rPr lang="en-US"/>
              <a:t>Energy/fuel manager: the entity that provides charging and energy management services including load management, monitoring state of charge, scheduling vehicle charging needs, sending/receiving grid signals, providing V2X energy flows</a:t>
            </a:r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48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A43F22A-E64A-40D2-B167-CD8EC15C6BEC}"/>
              </a:ext>
            </a:extLst>
          </p:cNvPr>
          <p:cNvGrpSpPr/>
          <p:nvPr userDrawn="1"/>
        </p:nvGrpSpPr>
        <p:grpSpPr>
          <a:xfrm>
            <a:off x="0" y="3222006"/>
            <a:ext cx="9144000" cy="1648934"/>
            <a:chOff x="0" y="4482750"/>
            <a:chExt cx="12192000" cy="23752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A39DA7-9C35-4AEB-A59B-BD0B9C02E916}"/>
                </a:ext>
              </a:extLst>
            </p:cNvPr>
            <p:cNvSpPr/>
            <p:nvPr/>
          </p:nvSpPr>
          <p:spPr>
            <a:xfrm>
              <a:off x="0" y="4600646"/>
              <a:ext cx="12192000" cy="2257354"/>
            </a:xfrm>
            <a:prstGeom prst="rect">
              <a:avLst/>
            </a:prstGeom>
            <a:solidFill>
              <a:srgbClr val="F0AB00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F2F533-8879-483B-901D-45311DB74349}"/>
                </a:ext>
              </a:extLst>
            </p:cNvPr>
            <p:cNvSpPr/>
            <p:nvPr/>
          </p:nvSpPr>
          <p:spPr>
            <a:xfrm>
              <a:off x="0" y="4482750"/>
              <a:ext cx="12192000" cy="117896"/>
            </a:xfrm>
            <a:prstGeom prst="rect">
              <a:avLst/>
            </a:prstGeom>
            <a:solidFill>
              <a:srgbClr val="FFC943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8" name="Straight Connector 7"/>
          <p:cNvCxnSpPr/>
          <p:nvPr userDrawn="1"/>
        </p:nvCxnSpPr>
        <p:spPr>
          <a:xfrm>
            <a:off x="440598" y="4317480"/>
            <a:ext cx="8319500" cy="0"/>
          </a:xfrm>
          <a:prstGeom prst="line">
            <a:avLst/>
          </a:prstGeom>
          <a:ln w="317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598" y="3314962"/>
            <a:ext cx="8319500" cy="1301465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algn="l">
              <a:defRPr sz="4000" b="1" i="0" cap="all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two line title, lorem ipsum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598" y="4616427"/>
            <a:ext cx="8319500" cy="379707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kern="1000" cap="none" spc="-50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Authors names go here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97" y="-1959"/>
            <a:ext cx="2963333" cy="103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55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Dark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F882-0C95-40A4-8A70-1FC40CF34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74639"/>
            <a:ext cx="8760097" cy="531697"/>
          </a:xfrm>
          <a:prstGeom prst="rect">
            <a:avLst/>
          </a:prstGeom>
          <a:solidFill>
            <a:srgbClr val="F0AB00"/>
          </a:solidFill>
        </p:spPr>
        <p:txBody>
          <a:bodyPr lIns="438912" anchor="ctr" anchorCtr="0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headline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127443-83E0-4A53-B29D-89687549219B}"/>
              </a:ext>
            </a:extLst>
          </p:cNvPr>
          <p:cNvCxnSpPr/>
          <p:nvPr userDrawn="1"/>
        </p:nvCxnSpPr>
        <p:spPr>
          <a:xfrm>
            <a:off x="440598" y="4743450"/>
            <a:ext cx="8319500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Gold-Black.png">
            <a:extLst>
              <a:ext uri="{FF2B5EF4-FFF2-40B4-BE49-F238E27FC236}">
                <a16:creationId xmlns:a16="http://schemas.microsoft.com/office/drawing/2014/main" id="{1F17D58B-3A3A-4E93-91CD-E476CC0E38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713" y="4844192"/>
            <a:ext cx="2056384" cy="16662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26DFAA8-9869-431C-9EE9-C08FA38E23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B4CEEA-F76B-4ECB-914E-DB8EA8A09AD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1326" y="999244"/>
            <a:ext cx="8318500" cy="3568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844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Dark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F882-0C95-40A4-8A70-1FC40CF34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74639"/>
            <a:ext cx="8760097" cy="531697"/>
          </a:xfrm>
          <a:prstGeom prst="rect">
            <a:avLst/>
          </a:prstGeom>
          <a:solidFill>
            <a:srgbClr val="F0AB00"/>
          </a:solidFill>
        </p:spPr>
        <p:txBody>
          <a:bodyPr lIns="438912" anchor="ctr" anchorCtr="0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headline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127443-83E0-4A53-B29D-89687549219B}"/>
              </a:ext>
            </a:extLst>
          </p:cNvPr>
          <p:cNvCxnSpPr/>
          <p:nvPr userDrawn="1"/>
        </p:nvCxnSpPr>
        <p:spPr>
          <a:xfrm>
            <a:off x="440598" y="4743450"/>
            <a:ext cx="8319500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Gold-Black.png">
            <a:extLst>
              <a:ext uri="{FF2B5EF4-FFF2-40B4-BE49-F238E27FC236}">
                <a16:creationId xmlns:a16="http://schemas.microsoft.com/office/drawing/2014/main" id="{1F17D58B-3A3A-4E93-91CD-E476CC0E38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713" y="4844192"/>
            <a:ext cx="2056384" cy="16662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26DFAA8-9869-431C-9EE9-C08FA38E23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</p:spTree>
    <p:extLst>
      <p:ext uri="{BB962C8B-B14F-4D97-AF65-F5344CB8AC3E}">
        <p14:creationId xmlns:p14="http://schemas.microsoft.com/office/powerpoint/2010/main" val="369033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No Content Dark Background no bran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F882-0C95-40A4-8A70-1FC40CF34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74639"/>
            <a:ext cx="8760097" cy="531697"/>
          </a:xfrm>
          <a:prstGeom prst="rect">
            <a:avLst/>
          </a:prstGeom>
          <a:solidFill>
            <a:srgbClr val="F0AB00"/>
          </a:solidFill>
        </p:spPr>
        <p:txBody>
          <a:bodyPr lIns="438912" anchor="ctr" anchorCtr="0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26DFAA8-9869-431C-9EE9-C08FA38E23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</p:spTree>
    <p:extLst>
      <p:ext uri="{BB962C8B-B14F-4D97-AF65-F5344CB8AC3E}">
        <p14:creationId xmlns:p14="http://schemas.microsoft.com/office/powerpoint/2010/main" val="1407272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 Final Slide">
    <p:bg>
      <p:bgPr>
        <a:gradFill>
          <a:gsLst>
            <a:gs pos="0">
              <a:srgbClr val="F0AB00">
                <a:alpha val="80000"/>
              </a:srgbClr>
            </a:gs>
            <a:gs pos="100000">
              <a:srgbClr val="E98300">
                <a:alpha val="99000"/>
              </a:srgb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0598" y="1119452"/>
            <a:ext cx="8017603" cy="176228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subhead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598" y="2924812"/>
            <a:ext cx="7331803" cy="15455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subhead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2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9" name="Picture 8" descr="Gold-Black.png">
            <a:extLst>
              <a:ext uri="{FF2B5EF4-FFF2-40B4-BE49-F238E27FC236}">
                <a16:creationId xmlns:a16="http://schemas.microsoft.com/office/drawing/2014/main" id="{C3F5260B-B63B-4E89-9F1E-CF92C1D60F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713" y="4844192"/>
            <a:ext cx="2056384" cy="16662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26413D-D3C1-4D10-BAB1-F73B647184EE}"/>
              </a:ext>
            </a:extLst>
          </p:cNvPr>
          <p:cNvCxnSpPr/>
          <p:nvPr userDrawn="1"/>
        </p:nvCxnSpPr>
        <p:spPr>
          <a:xfrm>
            <a:off x="440598" y="4743450"/>
            <a:ext cx="8319500" cy="0"/>
          </a:xfrm>
          <a:prstGeom prst="line">
            <a:avLst/>
          </a:prstGeom>
          <a:ln w="317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8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or Final Slide no branding">
    <p:bg>
      <p:bgPr>
        <a:gradFill>
          <a:gsLst>
            <a:gs pos="0">
              <a:srgbClr val="F0AB00">
                <a:alpha val="80000"/>
              </a:srgbClr>
            </a:gs>
            <a:gs pos="100000">
              <a:srgbClr val="E98300">
                <a:alpha val="99000"/>
              </a:srgb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0598" y="1119452"/>
            <a:ext cx="8017603" cy="176228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subhead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598" y="2924812"/>
            <a:ext cx="7331803" cy="15455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subhead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2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</p:spTree>
    <p:extLst>
      <p:ext uri="{BB962C8B-B14F-4D97-AF65-F5344CB8AC3E}">
        <p14:creationId xmlns:p14="http://schemas.microsoft.com/office/powerpoint/2010/main" val="1424441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297FA01E-24AC-49D4-8C41-C51389DC6FF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9525" cy="9525"/>
          </a:xfrm>
          <a:prstGeom prst="octagon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29568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24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789552"/>
            <a:ext cx="8229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697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 2">
    <p:bg>
      <p:bgPr>
        <a:solidFill>
          <a:srgbClr val="CD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7" y="474345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8053388" cy="242888"/>
          </a:xfrm>
        </p:spPr>
        <p:txBody>
          <a:bodyPr lIns="0">
            <a:normAutofit/>
          </a:bodyPr>
          <a:lstStyle>
            <a:lvl1pPr marL="0" indent="0" algn="l">
              <a:buNone/>
              <a:defRPr sz="900" b="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Author names go here, author name, author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97" y="1638301"/>
            <a:ext cx="8054116" cy="2425700"/>
          </a:xfrm>
        </p:spPr>
        <p:txBody>
          <a:bodyPr anchor="b" anchorCtr="0">
            <a:noAutofit/>
          </a:bodyPr>
          <a:lstStyle>
            <a:lvl1pPr algn="l">
              <a:defRPr sz="5400"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597" y="4127500"/>
            <a:ext cx="8054116" cy="539243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i="1" kern="1000" cap="none" spc="-5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Reversed-Gold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8" y="-1"/>
            <a:ext cx="2130704" cy="100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28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versed-GoldBackgroun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8" y="-1"/>
            <a:ext cx="2130704" cy="1004407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40597" y="474345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8053388" cy="24288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900" b="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Author names go here, author name, author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97" y="2025651"/>
            <a:ext cx="8054116" cy="18716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597" y="4133850"/>
            <a:ext cx="8054116" cy="4572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kern="1000" cap="none" spc="-5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7011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2">
    <p:bg>
      <p:bgPr>
        <a:solidFill>
          <a:srgbClr val="007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7" y="474345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8053388" cy="24288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900" b="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Author names go here, author name, author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97" y="1638301"/>
            <a:ext cx="8054116" cy="24257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400"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597" y="4127500"/>
            <a:ext cx="8054116" cy="539243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i="1" kern="1000" cap="none" spc="-5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Reversed-Gold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8" y="-1"/>
            <a:ext cx="2130704" cy="100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55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2">
    <p:bg>
      <p:bgPr>
        <a:solidFill>
          <a:srgbClr val="007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7" y="474345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8053388" cy="24288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900" b="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Author names go here, author name, author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97" y="1638301"/>
            <a:ext cx="8054116" cy="24257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400"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597" y="4127500"/>
            <a:ext cx="8054116" cy="539243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i="1" kern="1000" cap="none" spc="-5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Reversed-Gold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8" y="-1"/>
            <a:ext cx="2130704" cy="100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23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rgbClr val="007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8" y="431748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97" y="-1959"/>
            <a:ext cx="2963333" cy="103489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532101-29D0-4BE2-9C93-298534AA0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598" y="3016016"/>
            <a:ext cx="8319500" cy="1301465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algn="l">
              <a:defRPr sz="4000" b="1" i="0" cap="all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4D07143-1B57-44CD-A56E-E07358EBAD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0598" y="4317481"/>
            <a:ext cx="8319500" cy="379707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kern="1000" cap="none" spc="-5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Authors names go here</a:t>
            </a:r>
          </a:p>
        </p:txBody>
      </p:sp>
    </p:spTree>
    <p:extLst>
      <p:ext uri="{BB962C8B-B14F-4D97-AF65-F5344CB8AC3E}">
        <p14:creationId xmlns:p14="http://schemas.microsoft.com/office/powerpoint/2010/main" val="1556143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2">
    <p:bg>
      <p:bgPr>
        <a:solidFill>
          <a:srgbClr val="7110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7" y="474345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8053388" cy="24288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900" b="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Author names go here, author name, author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97" y="1638301"/>
            <a:ext cx="8054116" cy="24257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400"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597" y="4127500"/>
            <a:ext cx="8054116" cy="539243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i="1" kern="1000" cap="none" spc="-5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Reversed-Gold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8" y="-1"/>
            <a:ext cx="2130704" cy="100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7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05978"/>
            <a:ext cx="8686800" cy="42267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lIns="457200" anchor="t">
            <a:normAutofit/>
          </a:bodyPr>
          <a:lstStyle>
            <a:lvl1pPr algn="l">
              <a:defRPr sz="2800" b="1">
                <a:solidFill>
                  <a:srgbClr val="F0AB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0597" y="474345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old-Blac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3713" y="4844191"/>
            <a:ext cx="2056384" cy="1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20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oi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1" y="1244202"/>
            <a:ext cx="3344333" cy="256579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1" y="1244203"/>
            <a:ext cx="3166533" cy="2286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40597" y="474345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Gold-Blac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3713" y="4844191"/>
            <a:ext cx="2056384" cy="166624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</p:spTree>
    <p:extLst>
      <p:ext uri="{BB962C8B-B14F-4D97-AF65-F5344CB8AC3E}">
        <p14:creationId xmlns:p14="http://schemas.microsoft.com/office/powerpoint/2010/main" val="2833707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05978"/>
            <a:ext cx="8686800" cy="42267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lIns="457200" anchor="t">
            <a:normAutofit/>
          </a:bodyPr>
          <a:lstStyle>
            <a:lvl1pPr algn="l">
              <a:defRPr sz="2800" b="1">
                <a:solidFill>
                  <a:srgbClr val="F0AB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0597" y="474345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Gold-Blac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3713" y="4844191"/>
            <a:ext cx="2056384" cy="1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1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6703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 b="1" cap="all">
                <a:solidFill>
                  <a:srgbClr val="F0AB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0597" y="4762289"/>
            <a:ext cx="8319500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9" name="Picture 8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00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="1" cap="all">
                <a:solidFill>
                  <a:srgbClr val="F0AB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40597" y="4762289"/>
            <a:ext cx="8319500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11" name="Picture 10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37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="1" cap="all">
                <a:solidFill>
                  <a:srgbClr val="F0AB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0597" y="4762289"/>
            <a:ext cx="8319500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7" name="Picture 6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001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40597" y="4762289"/>
            <a:ext cx="8319500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6" name="Picture 5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75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65393"/>
            <a:ext cx="6400800" cy="12050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0597" y="4762289"/>
            <a:ext cx="8319500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7" name="Picture 6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11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No Content Light Background no brand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F882-0C95-40A4-8A70-1FC40CF34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74638"/>
            <a:ext cx="8760097" cy="531697"/>
          </a:xfrm>
          <a:prstGeom prst="rect">
            <a:avLst/>
          </a:prstGeom>
          <a:solidFill>
            <a:srgbClr val="F0AB00"/>
          </a:solidFill>
        </p:spPr>
        <p:txBody>
          <a:bodyPr lIns="438912" anchor="ctr" anchorCtr="0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D78A047-A430-4902-B9E3-ED3AF4F5DD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</p:spTree>
    <p:extLst>
      <p:ext uri="{BB962C8B-B14F-4D97-AF65-F5344CB8AC3E}">
        <p14:creationId xmlns:p14="http://schemas.microsoft.com/office/powerpoint/2010/main" val="13349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rgbClr val="CD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8" y="431748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97" y="-1959"/>
            <a:ext cx="2963333" cy="103489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7DF17E3-D1A9-41DE-A854-76C17E337A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598" y="3016016"/>
            <a:ext cx="8319500" cy="1301465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algn="l">
              <a:defRPr sz="4000" b="1" i="0" cap="all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0036089-2A26-4182-8C26-E84171ECDCD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0598" y="4317481"/>
            <a:ext cx="8319500" cy="379707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kern="1000" cap="none" spc="-5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Authors names go here</a:t>
            </a:r>
          </a:p>
        </p:txBody>
      </p:sp>
    </p:spTree>
    <p:extLst>
      <p:ext uri="{BB962C8B-B14F-4D97-AF65-F5344CB8AC3E}">
        <p14:creationId xmlns:p14="http://schemas.microsoft.com/office/powerpoint/2010/main" val="130040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Content Light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F882-0C95-40A4-8A70-1FC40CF34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74640"/>
            <a:ext cx="8760097" cy="531697"/>
          </a:xfrm>
          <a:prstGeom prst="rect">
            <a:avLst/>
          </a:prstGeom>
          <a:solidFill>
            <a:srgbClr val="F0AB00"/>
          </a:solidFill>
        </p:spPr>
        <p:txBody>
          <a:bodyPr lIns="438912"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headline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4DD2B5-163C-4AE3-A2E5-4A770A7EF2F3}"/>
              </a:ext>
            </a:extLst>
          </p:cNvPr>
          <p:cNvCxnSpPr/>
          <p:nvPr userDrawn="1"/>
        </p:nvCxnSpPr>
        <p:spPr>
          <a:xfrm>
            <a:off x="440599" y="4762289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D78A047-A430-4902-B9E3-ED3AF4F5DD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3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1"/>
                </a:solidFill>
              </a:defRPr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15" name="Picture 14" descr="Gold-Black.png">
            <a:extLst>
              <a:ext uri="{FF2B5EF4-FFF2-40B4-BE49-F238E27FC236}">
                <a16:creationId xmlns:a16="http://schemas.microsoft.com/office/drawing/2014/main" id="{D5F9E80E-5B57-48F9-BD3C-D11D62E5B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C1AB1CF-6E99-4AE2-B3F8-6F51CA060A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1326" y="999244"/>
            <a:ext cx="8318500" cy="3568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7775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 Lines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A43F22A-E64A-40D2-B167-CD8EC15C6BEC}"/>
              </a:ext>
            </a:extLst>
          </p:cNvPr>
          <p:cNvGrpSpPr/>
          <p:nvPr userDrawn="1"/>
        </p:nvGrpSpPr>
        <p:grpSpPr>
          <a:xfrm>
            <a:off x="0" y="3222006"/>
            <a:ext cx="9144000" cy="1648934"/>
            <a:chOff x="0" y="4482750"/>
            <a:chExt cx="12192000" cy="23752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A39DA7-9C35-4AEB-A59B-BD0B9C02E916}"/>
                </a:ext>
              </a:extLst>
            </p:cNvPr>
            <p:cNvSpPr/>
            <p:nvPr/>
          </p:nvSpPr>
          <p:spPr>
            <a:xfrm>
              <a:off x="0" y="4600646"/>
              <a:ext cx="12192000" cy="2257354"/>
            </a:xfrm>
            <a:prstGeom prst="rect">
              <a:avLst/>
            </a:prstGeom>
            <a:solidFill>
              <a:srgbClr val="F0AB00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F2F533-8879-483B-901D-45311DB74349}"/>
                </a:ext>
              </a:extLst>
            </p:cNvPr>
            <p:cNvSpPr/>
            <p:nvPr/>
          </p:nvSpPr>
          <p:spPr>
            <a:xfrm>
              <a:off x="0" y="4482750"/>
              <a:ext cx="12192000" cy="117896"/>
            </a:xfrm>
            <a:prstGeom prst="rect">
              <a:avLst/>
            </a:prstGeom>
            <a:solidFill>
              <a:srgbClr val="FFC943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8" name="Straight Connector 7"/>
          <p:cNvCxnSpPr/>
          <p:nvPr userDrawn="1"/>
        </p:nvCxnSpPr>
        <p:spPr>
          <a:xfrm>
            <a:off x="440598" y="4317480"/>
            <a:ext cx="8319500" cy="0"/>
          </a:xfrm>
          <a:prstGeom prst="line">
            <a:avLst/>
          </a:prstGeom>
          <a:ln w="317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598" y="3314962"/>
            <a:ext cx="8319500" cy="1301465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algn="l">
              <a:defRPr sz="4000" b="1" i="0" cap="all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two line title, lorem ipsum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598" y="4616427"/>
            <a:ext cx="8319500" cy="379707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kern="1000" cap="none" spc="-50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Authors names go here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97" y="-1959"/>
            <a:ext cx="2963333" cy="103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53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2">
    <p:bg>
      <p:bgPr>
        <a:solidFill>
          <a:srgbClr val="007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8" y="431748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97" y="-1959"/>
            <a:ext cx="2963333" cy="103489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532101-29D0-4BE2-9C93-298534AA0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598" y="3016016"/>
            <a:ext cx="8319500" cy="1301465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algn="l">
              <a:defRPr sz="4000" b="1" i="0" cap="all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4D07143-1B57-44CD-A56E-E07358EBAD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0598" y="4317481"/>
            <a:ext cx="8319500" cy="379707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kern="1000" cap="none" spc="-5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Authors names go here</a:t>
            </a:r>
          </a:p>
        </p:txBody>
      </p:sp>
    </p:spTree>
    <p:extLst>
      <p:ext uri="{BB962C8B-B14F-4D97-AF65-F5344CB8AC3E}">
        <p14:creationId xmlns:p14="http://schemas.microsoft.com/office/powerpoint/2010/main" val="960947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2">
    <p:bg>
      <p:bgPr>
        <a:solidFill>
          <a:srgbClr val="CD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8" y="431748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97" y="-1959"/>
            <a:ext cx="2963333" cy="103489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7DF17E3-D1A9-41DE-A854-76C17E337A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598" y="3016016"/>
            <a:ext cx="8319500" cy="1301465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algn="l">
              <a:defRPr sz="4000" b="1" i="0" cap="all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0036089-2A26-4182-8C26-E84171ECDCD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0598" y="4317481"/>
            <a:ext cx="8319500" cy="379707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kern="1000" cap="none" spc="-5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Authors names go here</a:t>
            </a:r>
          </a:p>
        </p:txBody>
      </p:sp>
    </p:spTree>
    <p:extLst>
      <p:ext uri="{BB962C8B-B14F-4D97-AF65-F5344CB8AC3E}">
        <p14:creationId xmlns:p14="http://schemas.microsoft.com/office/powerpoint/2010/main" val="2879791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8" y="431748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97" y="-1959"/>
            <a:ext cx="2963333" cy="103489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31ADECB-565C-46FC-A79B-2924684BF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598" y="3016016"/>
            <a:ext cx="8319500" cy="1301465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algn="l">
              <a:defRPr sz="4000" b="1" i="0" cap="all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F0E464C-1925-4ADB-A1B9-B4105B5C08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0598" y="4317481"/>
            <a:ext cx="8319500" cy="379707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kern="1000" cap="none" spc="-5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Authors names go here</a:t>
            </a:r>
          </a:p>
        </p:txBody>
      </p:sp>
    </p:spTree>
    <p:extLst>
      <p:ext uri="{BB962C8B-B14F-4D97-AF65-F5344CB8AC3E}">
        <p14:creationId xmlns:p14="http://schemas.microsoft.com/office/powerpoint/2010/main" val="3789653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 2">
    <p:bg>
      <p:bgPr>
        <a:solidFill>
          <a:srgbClr val="7110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8" y="431748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97" y="-1959"/>
            <a:ext cx="2963333" cy="103489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252C680-06CF-4AC2-A797-36299096BF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598" y="3016016"/>
            <a:ext cx="8319500" cy="1301465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algn="l">
              <a:defRPr sz="4000" b="1" i="0" cap="all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8D3B75-BBF8-4002-A0DA-E859C62C41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0598" y="4317481"/>
            <a:ext cx="8319500" cy="379707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kern="1000" cap="none" spc="-5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Authors names go here</a:t>
            </a:r>
          </a:p>
        </p:txBody>
      </p:sp>
    </p:spTree>
    <p:extLst>
      <p:ext uri="{BB962C8B-B14F-4D97-AF65-F5344CB8AC3E}">
        <p14:creationId xmlns:p14="http://schemas.microsoft.com/office/powerpoint/2010/main" val="1378292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Content Light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F882-0C95-40A4-8A70-1FC40CF34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74639"/>
            <a:ext cx="8760097" cy="531697"/>
          </a:xfrm>
          <a:prstGeom prst="rect">
            <a:avLst/>
          </a:prstGeom>
          <a:solidFill>
            <a:srgbClr val="F0AB00"/>
          </a:solidFill>
        </p:spPr>
        <p:txBody>
          <a:bodyPr lIns="438912" anchor="ctr" anchorCtr="0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headline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4DD2B5-163C-4AE3-A2E5-4A770A7EF2F3}"/>
              </a:ext>
            </a:extLst>
          </p:cNvPr>
          <p:cNvCxnSpPr/>
          <p:nvPr userDrawn="1"/>
        </p:nvCxnSpPr>
        <p:spPr>
          <a:xfrm>
            <a:off x="440598" y="4762289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D78A047-A430-4902-B9E3-ED3AF4F5DD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15" name="Picture 14" descr="Gold-Black.png">
            <a:extLst>
              <a:ext uri="{FF2B5EF4-FFF2-40B4-BE49-F238E27FC236}">
                <a16:creationId xmlns:a16="http://schemas.microsoft.com/office/drawing/2014/main" id="{D5F9E80E-5B57-48F9-BD3C-D11D62E5B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C1AB1CF-6E99-4AE2-B3F8-6F51CA060A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1326" y="999244"/>
            <a:ext cx="8318500" cy="3568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3207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No Content Light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F882-0C95-40A4-8A70-1FC40CF34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74639"/>
            <a:ext cx="8760097" cy="531697"/>
          </a:xfrm>
          <a:prstGeom prst="rect">
            <a:avLst/>
          </a:prstGeom>
          <a:solidFill>
            <a:srgbClr val="F0AB00"/>
          </a:solidFill>
        </p:spPr>
        <p:txBody>
          <a:bodyPr lIns="438912" anchor="ctr" anchorCtr="0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headline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4DD2B5-163C-4AE3-A2E5-4A770A7EF2F3}"/>
              </a:ext>
            </a:extLst>
          </p:cNvPr>
          <p:cNvCxnSpPr/>
          <p:nvPr userDrawn="1"/>
        </p:nvCxnSpPr>
        <p:spPr>
          <a:xfrm>
            <a:off x="440598" y="4762289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D78A047-A430-4902-B9E3-ED3AF4F5DD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15" name="Picture 14" descr="Gold-Black.png">
            <a:extLst>
              <a:ext uri="{FF2B5EF4-FFF2-40B4-BE49-F238E27FC236}">
                <a16:creationId xmlns:a16="http://schemas.microsoft.com/office/drawing/2014/main" id="{D5F9E80E-5B57-48F9-BD3C-D11D62E5B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50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No Content Light Background no brand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F882-0C95-40A4-8A70-1FC40CF34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74639"/>
            <a:ext cx="8760097" cy="531697"/>
          </a:xfrm>
          <a:prstGeom prst="rect">
            <a:avLst/>
          </a:prstGeom>
          <a:solidFill>
            <a:srgbClr val="F0AB00"/>
          </a:solidFill>
        </p:spPr>
        <p:txBody>
          <a:bodyPr lIns="438912" anchor="ctr" anchorCtr="0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D78A047-A430-4902-B9E3-ED3AF4F5DD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</p:spTree>
    <p:extLst>
      <p:ext uri="{BB962C8B-B14F-4D97-AF65-F5344CB8AC3E}">
        <p14:creationId xmlns:p14="http://schemas.microsoft.com/office/powerpoint/2010/main" val="3667636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ontent Dark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F882-0C95-40A4-8A70-1FC40CF34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74639"/>
            <a:ext cx="8760097" cy="531697"/>
          </a:xfrm>
          <a:prstGeom prst="rect">
            <a:avLst/>
          </a:prstGeom>
          <a:solidFill>
            <a:srgbClr val="F0AB00"/>
          </a:solidFill>
        </p:spPr>
        <p:txBody>
          <a:bodyPr lIns="438912" anchor="ctr" anchorCtr="0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headline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127443-83E0-4A53-B29D-89687549219B}"/>
              </a:ext>
            </a:extLst>
          </p:cNvPr>
          <p:cNvCxnSpPr/>
          <p:nvPr userDrawn="1"/>
        </p:nvCxnSpPr>
        <p:spPr>
          <a:xfrm>
            <a:off x="440598" y="4743450"/>
            <a:ext cx="8319500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Gold-Black.png">
            <a:extLst>
              <a:ext uri="{FF2B5EF4-FFF2-40B4-BE49-F238E27FC236}">
                <a16:creationId xmlns:a16="http://schemas.microsoft.com/office/drawing/2014/main" id="{1F17D58B-3A3A-4E93-91CD-E476CC0E38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713" y="4844192"/>
            <a:ext cx="2056384" cy="16662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26DFAA8-9869-431C-9EE9-C08FA38E23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B4CEEA-F76B-4ECB-914E-DB8EA8A09AD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1326" y="999244"/>
            <a:ext cx="8318500" cy="3568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4566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8" y="431748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97" y="-1959"/>
            <a:ext cx="2963333" cy="103489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31ADECB-565C-46FC-A79B-2924684BF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598" y="3016016"/>
            <a:ext cx="8319500" cy="1301465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algn="l">
              <a:defRPr sz="4000" b="1" i="0" cap="all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F0E464C-1925-4ADB-A1B9-B4105B5C08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0598" y="4317481"/>
            <a:ext cx="8319500" cy="379707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kern="1000" cap="none" spc="-5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Authors names go here</a:t>
            </a:r>
          </a:p>
        </p:txBody>
      </p:sp>
    </p:spTree>
    <p:extLst>
      <p:ext uri="{BB962C8B-B14F-4D97-AF65-F5344CB8AC3E}">
        <p14:creationId xmlns:p14="http://schemas.microsoft.com/office/powerpoint/2010/main" val="24974999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No Content Dark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F882-0C95-40A4-8A70-1FC40CF34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74639"/>
            <a:ext cx="8760097" cy="531697"/>
          </a:xfrm>
          <a:prstGeom prst="rect">
            <a:avLst/>
          </a:prstGeom>
          <a:solidFill>
            <a:srgbClr val="F0AB00"/>
          </a:solidFill>
        </p:spPr>
        <p:txBody>
          <a:bodyPr lIns="438912" anchor="ctr" anchorCtr="0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headline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127443-83E0-4A53-B29D-89687549219B}"/>
              </a:ext>
            </a:extLst>
          </p:cNvPr>
          <p:cNvCxnSpPr/>
          <p:nvPr userDrawn="1"/>
        </p:nvCxnSpPr>
        <p:spPr>
          <a:xfrm>
            <a:off x="440598" y="4743450"/>
            <a:ext cx="8319500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Gold-Black.png">
            <a:extLst>
              <a:ext uri="{FF2B5EF4-FFF2-40B4-BE49-F238E27FC236}">
                <a16:creationId xmlns:a16="http://schemas.microsoft.com/office/drawing/2014/main" id="{1F17D58B-3A3A-4E93-91CD-E476CC0E38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713" y="4844192"/>
            <a:ext cx="2056384" cy="16662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26DFAA8-9869-431C-9EE9-C08FA38E23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</p:spTree>
    <p:extLst>
      <p:ext uri="{BB962C8B-B14F-4D97-AF65-F5344CB8AC3E}">
        <p14:creationId xmlns:p14="http://schemas.microsoft.com/office/powerpoint/2010/main" val="1831984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No Content Dark Background no bran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F882-0C95-40A4-8A70-1FC40CF34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74639"/>
            <a:ext cx="8760097" cy="531697"/>
          </a:xfrm>
          <a:prstGeom prst="rect">
            <a:avLst/>
          </a:prstGeom>
          <a:solidFill>
            <a:srgbClr val="F0AB00"/>
          </a:solidFill>
        </p:spPr>
        <p:txBody>
          <a:bodyPr lIns="438912" anchor="ctr" anchorCtr="0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26DFAA8-9869-431C-9EE9-C08FA38E23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</p:spTree>
    <p:extLst>
      <p:ext uri="{BB962C8B-B14F-4D97-AF65-F5344CB8AC3E}">
        <p14:creationId xmlns:p14="http://schemas.microsoft.com/office/powerpoint/2010/main" val="1523738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or Final Slide">
    <p:bg>
      <p:bgPr>
        <a:gradFill>
          <a:gsLst>
            <a:gs pos="0">
              <a:srgbClr val="F0AB00">
                <a:alpha val="80000"/>
              </a:srgbClr>
            </a:gs>
            <a:gs pos="100000">
              <a:srgbClr val="E98300">
                <a:alpha val="99000"/>
              </a:srgb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0598" y="1119452"/>
            <a:ext cx="8017603" cy="176228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subhead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598" y="2924812"/>
            <a:ext cx="7331803" cy="15455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subhead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2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9" name="Picture 8" descr="Gold-Black.png">
            <a:extLst>
              <a:ext uri="{FF2B5EF4-FFF2-40B4-BE49-F238E27FC236}">
                <a16:creationId xmlns:a16="http://schemas.microsoft.com/office/drawing/2014/main" id="{C3F5260B-B63B-4E89-9F1E-CF92C1D60F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713" y="4844192"/>
            <a:ext cx="2056384" cy="16662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26413D-D3C1-4D10-BAB1-F73B647184EE}"/>
              </a:ext>
            </a:extLst>
          </p:cNvPr>
          <p:cNvCxnSpPr/>
          <p:nvPr userDrawn="1"/>
        </p:nvCxnSpPr>
        <p:spPr>
          <a:xfrm>
            <a:off x="440598" y="4743450"/>
            <a:ext cx="8319500" cy="0"/>
          </a:xfrm>
          <a:prstGeom prst="line">
            <a:avLst/>
          </a:prstGeom>
          <a:ln w="317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9116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or Final Slide no branding">
    <p:bg>
      <p:bgPr>
        <a:gradFill>
          <a:gsLst>
            <a:gs pos="0">
              <a:srgbClr val="F0AB00">
                <a:alpha val="80000"/>
              </a:srgbClr>
            </a:gs>
            <a:gs pos="100000">
              <a:srgbClr val="E98300">
                <a:alpha val="99000"/>
              </a:srgb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0598" y="1119452"/>
            <a:ext cx="8017603" cy="176228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subhead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598" y="2924812"/>
            <a:ext cx="7331803" cy="15455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subhead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2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</p:spTree>
    <p:extLst>
      <p:ext uri="{BB962C8B-B14F-4D97-AF65-F5344CB8AC3E}">
        <p14:creationId xmlns:p14="http://schemas.microsoft.com/office/powerpoint/2010/main" val="4029340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322531-CBFE-4A2C-A18F-C8F242D2E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326231"/>
          </a:xfrm>
        </p:spPr>
        <p:txBody>
          <a:bodyPr>
            <a:normAutofit/>
          </a:bodyPr>
          <a:lstStyle>
            <a:lvl1pPr algn="ctr">
              <a:defRPr sz="1800">
                <a:latin typeface="Raleway SemiBold" panose="020B0703030101060003" pitchFamily="34" charset="0"/>
              </a:defRPr>
            </a:lvl1pPr>
          </a:lstStyle>
          <a:p>
            <a:endParaRPr lang="id-ID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C2923FC-9EA0-4280-9718-928D3F75A5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650081"/>
            <a:ext cx="7886700" cy="142875"/>
          </a:xfrm>
        </p:spPr>
        <p:txBody>
          <a:bodyPr>
            <a:noAutofit/>
          </a:bodyPr>
          <a:lstStyle>
            <a:lvl1pPr marL="0" indent="0" algn="ctr">
              <a:buNone/>
              <a:defRPr sz="825">
                <a:solidFill>
                  <a:schemeClr val="tx1"/>
                </a:solidFill>
                <a:latin typeface="Raleway Thin" panose="020B0203030101060003" pitchFamily="34" charset="0"/>
              </a:defRPr>
            </a:lvl1pPr>
          </a:lstStyle>
          <a:p>
            <a:pPr lv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17301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F61CF6-9206-486D-BF4F-771782EA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4A75-BAF8-4F63-AABE-AE132E8653C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025BA-79BE-44B2-B08D-FC4A0C830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10992-4FD9-4945-A9EF-A5E4B0FD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0DCC2-CC12-4DA2-92EB-D30F41D53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98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595436"/>
          </a:xfrm>
        </p:spPr>
        <p:txBody>
          <a:bodyPr anchor="t">
            <a:normAutofit/>
          </a:bodyPr>
          <a:lstStyle>
            <a:lvl1pPr algn="l">
              <a:defRPr sz="2100" b="1">
                <a:solidFill>
                  <a:srgbClr val="F0AB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Gold-Blac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99" y="4843522"/>
            <a:ext cx="2774933" cy="16997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40597" y="4762289"/>
            <a:ext cx="8319500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675" b="0" cap="none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</p:spTree>
    <p:extLst>
      <p:ext uri="{BB962C8B-B14F-4D97-AF65-F5344CB8AC3E}">
        <p14:creationId xmlns:p14="http://schemas.microsoft.com/office/powerpoint/2010/main" val="2752450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9316AC-0E24-44E1-B0F5-9911BAA31DF0}"/>
              </a:ext>
            </a:extLst>
          </p:cNvPr>
          <p:cNvSpPr/>
          <p:nvPr userDrawn="1"/>
        </p:nvSpPr>
        <p:spPr>
          <a:xfrm>
            <a:off x="0" y="3225248"/>
            <a:ext cx="9144000" cy="1728492"/>
          </a:xfrm>
          <a:prstGeom prst="rect">
            <a:avLst/>
          </a:prstGeom>
          <a:solidFill>
            <a:srgbClr val="007A4D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Reversed-GoldBackgroun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8" y="-1"/>
            <a:ext cx="2130704" cy="1004407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40597" y="4591328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653239"/>
            <a:ext cx="8053388" cy="242888"/>
          </a:xfrm>
        </p:spPr>
        <p:txBody>
          <a:bodyPr lIns="0">
            <a:normAutofit/>
          </a:bodyPr>
          <a:lstStyle>
            <a:lvl1pPr marL="0" indent="0" algn="l">
              <a:buNone/>
              <a:defRPr sz="900" b="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Author names go here, author name, author name,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97" y="3289182"/>
            <a:ext cx="8054116" cy="1240236"/>
          </a:xfrm>
        </p:spPr>
        <p:txBody>
          <a:bodyPr tIns="0" anchor="t" anchorCtr="0">
            <a:noAutofit/>
          </a:bodyPr>
          <a:lstStyle>
            <a:lvl1pPr algn="l">
              <a:defRPr sz="4000" b="1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31160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 2">
    <p:bg>
      <p:bgPr>
        <a:solidFill>
          <a:srgbClr val="007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7" y="474345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8053388" cy="24288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900" b="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Author names go here, author name, author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97" y="1638301"/>
            <a:ext cx="8054116" cy="24257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400"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597" y="4127500"/>
            <a:ext cx="8054116" cy="539243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i="1" kern="1000" cap="none" spc="-5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Reversed-Gold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8" y="-1"/>
            <a:ext cx="2130704" cy="100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377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 2">
    <p:bg>
      <p:bgPr>
        <a:solidFill>
          <a:srgbClr val="CD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7" y="474345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8053388" cy="24288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900" b="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Author names go here, author name, author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97" y="1638301"/>
            <a:ext cx="8054116" cy="24257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400"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597" y="4127500"/>
            <a:ext cx="8054116" cy="539243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i="1" kern="1000" cap="none" spc="-5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Reversed-Gold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8" y="-1"/>
            <a:ext cx="2130704" cy="100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81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2">
    <p:bg>
      <p:bgPr>
        <a:solidFill>
          <a:srgbClr val="7110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8" y="431748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97" y="-1959"/>
            <a:ext cx="2963333" cy="103489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252C680-06CF-4AC2-A797-36299096BF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598" y="3016016"/>
            <a:ext cx="8319500" cy="1301465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algn="l">
              <a:defRPr sz="4000" b="1" i="0" cap="all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8D3B75-BBF8-4002-A0DA-E859C62C41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0598" y="4317481"/>
            <a:ext cx="8319500" cy="379707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kern="1000" cap="none" spc="-5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Authors names go here</a:t>
            </a:r>
          </a:p>
        </p:txBody>
      </p:sp>
    </p:spTree>
    <p:extLst>
      <p:ext uri="{BB962C8B-B14F-4D97-AF65-F5344CB8AC3E}">
        <p14:creationId xmlns:p14="http://schemas.microsoft.com/office/powerpoint/2010/main" val="25924510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 2">
    <p:bg>
      <p:bgPr>
        <a:solidFill>
          <a:srgbClr val="007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7" y="474345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8053388" cy="24288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900" b="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Author names go here, author name, author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97" y="1638301"/>
            <a:ext cx="8054116" cy="24257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400"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597" y="4127500"/>
            <a:ext cx="8054116" cy="539243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i="1" kern="1000" cap="none" spc="-5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Reversed-Gold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8" y="-1"/>
            <a:ext cx="2130704" cy="100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141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 2">
    <p:bg>
      <p:bgPr>
        <a:solidFill>
          <a:srgbClr val="7110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7" y="474345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8053388" cy="24288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900" b="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Author names go here, author name, author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97" y="1638301"/>
            <a:ext cx="8054116" cy="24257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400"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597" y="4127500"/>
            <a:ext cx="8054116" cy="539243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i="1" kern="1000" cap="none" spc="-5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Reversed-Gold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8" y="-1"/>
            <a:ext cx="2130704" cy="100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602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59543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F0AB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40597" y="4762289"/>
            <a:ext cx="8319500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</p:spTree>
    <p:extLst>
      <p:ext uri="{BB962C8B-B14F-4D97-AF65-F5344CB8AC3E}">
        <p14:creationId xmlns:p14="http://schemas.microsoft.com/office/powerpoint/2010/main" val="15167950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05978"/>
            <a:ext cx="8686800" cy="42267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lIns="457200" anchor="t">
            <a:normAutofit/>
          </a:bodyPr>
          <a:lstStyle>
            <a:lvl1pPr algn="l">
              <a:defRPr sz="2800" b="1">
                <a:solidFill>
                  <a:srgbClr val="F0AB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0597" y="474345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old-Blac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3713" y="4844191"/>
            <a:ext cx="2056384" cy="1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181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actoi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1" y="1244202"/>
            <a:ext cx="3344333" cy="256579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1" y="1244203"/>
            <a:ext cx="3166533" cy="2286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40597" y="474345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Gold-Blac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3713" y="4844191"/>
            <a:ext cx="2056384" cy="166624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</p:spTree>
    <p:extLst>
      <p:ext uri="{BB962C8B-B14F-4D97-AF65-F5344CB8AC3E}">
        <p14:creationId xmlns:p14="http://schemas.microsoft.com/office/powerpoint/2010/main" val="8787025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05978"/>
            <a:ext cx="8686800" cy="42267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lIns="457200" anchor="t">
            <a:normAutofit/>
          </a:bodyPr>
          <a:lstStyle>
            <a:lvl1pPr algn="l">
              <a:defRPr sz="2800" b="1">
                <a:solidFill>
                  <a:srgbClr val="F0AB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0597" y="474345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Gold-Blac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3713" y="4844191"/>
            <a:ext cx="2056384" cy="1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786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6703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 b="1" cap="all">
                <a:solidFill>
                  <a:srgbClr val="F0AB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0597" y="4762289"/>
            <a:ext cx="8319500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9" name="Picture 8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547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="1" cap="all">
                <a:solidFill>
                  <a:srgbClr val="F0AB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40597" y="4762289"/>
            <a:ext cx="8319500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11" name="Picture 10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190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="1" cap="all">
                <a:solidFill>
                  <a:srgbClr val="F0AB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0597" y="4762289"/>
            <a:ext cx="8319500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7" name="Picture 6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427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40597" y="4762289"/>
            <a:ext cx="8319500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6" name="Picture 5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0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Light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F882-0C95-40A4-8A70-1FC40CF34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74639"/>
            <a:ext cx="8760097" cy="531697"/>
          </a:xfrm>
          <a:prstGeom prst="rect">
            <a:avLst/>
          </a:prstGeom>
          <a:solidFill>
            <a:srgbClr val="F0AB00"/>
          </a:solidFill>
        </p:spPr>
        <p:txBody>
          <a:bodyPr lIns="438912" anchor="ctr" anchorCtr="0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headline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4DD2B5-163C-4AE3-A2E5-4A770A7EF2F3}"/>
              </a:ext>
            </a:extLst>
          </p:cNvPr>
          <p:cNvCxnSpPr/>
          <p:nvPr userDrawn="1"/>
        </p:nvCxnSpPr>
        <p:spPr>
          <a:xfrm>
            <a:off x="440598" y="4762289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D78A047-A430-4902-B9E3-ED3AF4F5DD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15" name="Picture 14" descr="Gold-Black.png">
            <a:extLst>
              <a:ext uri="{FF2B5EF4-FFF2-40B4-BE49-F238E27FC236}">
                <a16:creationId xmlns:a16="http://schemas.microsoft.com/office/drawing/2014/main" id="{D5F9E80E-5B57-48F9-BD3C-D11D62E5B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C1AB1CF-6E99-4AE2-B3F8-6F51CA060A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1326" y="999244"/>
            <a:ext cx="8318500" cy="3568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2829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65393"/>
            <a:ext cx="6400800" cy="12050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0597" y="4762289"/>
            <a:ext cx="8319500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7" name="Picture 6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937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Content Light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F882-0C95-40A4-8A70-1FC40CF34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74639"/>
            <a:ext cx="8760097" cy="531697"/>
          </a:xfrm>
          <a:prstGeom prst="rect">
            <a:avLst/>
          </a:prstGeom>
          <a:solidFill>
            <a:srgbClr val="F0AB00"/>
          </a:solidFill>
        </p:spPr>
        <p:txBody>
          <a:bodyPr lIns="438912" anchor="ctr" anchorCtr="0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headline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4DD2B5-163C-4AE3-A2E5-4A770A7EF2F3}"/>
              </a:ext>
            </a:extLst>
          </p:cNvPr>
          <p:cNvCxnSpPr/>
          <p:nvPr userDrawn="1"/>
        </p:nvCxnSpPr>
        <p:spPr>
          <a:xfrm>
            <a:off x="440598" y="4762289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D78A047-A430-4902-B9E3-ED3AF4F5DD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15" name="Picture 14" descr="Gold-Black.png">
            <a:extLst>
              <a:ext uri="{FF2B5EF4-FFF2-40B4-BE49-F238E27FC236}">
                <a16:creationId xmlns:a16="http://schemas.microsoft.com/office/drawing/2014/main" id="{D5F9E80E-5B57-48F9-BD3C-D11D62E5B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C1AB1CF-6E99-4AE2-B3F8-6F51CA060A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1326" y="999244"/>
            <a:ext cx="8318500" cy="3568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1336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Content Dark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F882-0C95-40A4-8A70-1FC40CF34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74639"/>
            <a:ext cx="8760097" cy="531697"/>
          </a:xfrm>
          <a:prstGeom prst="rect">
            <a:avLst/>
          </a:prstGeom>
          <a:solidFill>
            <a:srgbClr val="F0AB00"/>
          </a:solidFill>
        </p:spPr>
        <p:txBody>
          <a:bodyPr lIns="438912" anchor="ctr" anchorCtr="0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headline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127443-83E0-4A53-B29D-89687549219B}"/>
              </a:ext>
            </a:extLst>
          </p:cNvPr>
          <p:cNvCxnSpPr/>
          <p:nvPr userDrawn="1"/>
        </p:nvCxnSpPr>
        <p:spPr>
          <a:xfrm>
            <a:off x="440598" y="4743450"/>
            <a:ext cx="8319500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Gold-Black.png">
            <a:extLst>
              <a:ext uri="{FF2B5EF4-FFF2-40B4-BE49-F238E27FC236}">
                <a16:creationId xmlns:a16="http://schemas.microsoft.com/office/drawing/2014/main" id="{1F17D58B-3A3A-4E93-91CD-E476CC0E38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713" y="4844192"/>
            <a:ext cx="2056384" cy="16662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26DFAA8-9869-431C-9EE9-C08FA38E23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B4CEEA-F76B-4ECB-914E-DB8EA8A09AD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1326" y="999244"/>
            <a:ext cx="8318500" cy="3568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6620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No Content Light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F882-0C95-40A4-8A70-1FC40CF34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74639"/>
            <a:ext cx="8760097" cy="531697"/>
          </a:xfrm>
          <a:prstGeom prst="rect">
            <a:avLst/>
          </a:prstGeom>
          <a:solidFill>
            <a:srgbClr val="F0AB00"/>
          </a:solidFill>
        </p:spPr>
        <p:txBody>
          <a:bodyPr lIns="438912" anchor="ctr" anchorCtr="0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headline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4DD2B5-163C-4AE3-A2E5-4A770A7EF2F3}"/>
              </a:ext>
            </a:extLst>
          </p:cNvPr>
          <p:cNvCxnSpPr/>
          <p:nvPr userDrawn="1"/>
        </p:nvCxnSpPr>
        <p:spPr>
          <a:xfrm>
            <a:off x="440598" y="4762289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D78A047-A430-4902-B9E3-ED3AF4F5DD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15" name="Picture 14" descr="Gold-Black.png">
            <a:extLst>
              <a:ext uri="{FF2B5EF4-FFF2-40B4-BE49-F238E27FC236}">
                <a16:creationId xmlns:a16="http://schemas.microsoft.com/office/drawing/2014/main" id="{D5F9E80E-5B57-48F9-BD3C-D11D62E5B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47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8053388" cy="242888"/>
          </a:xfrm>
        </p:spPr>
        <p:txBody>
          <a:bodyPr lIns="0">
            <a:normAutofit/>
          </a:bodyPr>
          <a:lstStyle>
            <a:lvl1pPr marL="0" indent="0" algn="l">
              <a:buNone/>
              <a:defRPr sz="900" b="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Author names go here, author name, author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597" y="1951311"/>
            <a:ext cx="8054116" cy="1871663"/>
          </a:xfrm>
          <a:prstGeom prst="rect">
            <a:avLst/>
          </a:prstGeom>
          <a:noFill/>
        </p:spPr>
        <p:txBody>
          <a:bodyPr lIns="0" rIns="182880" anchor="ctr" anchorCtr="0">
            <a:noAutofit/>
          </a:bodyPr>
          <a:lstStyle>
            <a:lvl1pPr algn="l">
              <a:defRPr sz="5400" b="1" i="0" cap="all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597" y="4133850"/>
            <a:ext cx="6782051" cy="457200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kern="1000" cap="none" spc="-5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EED489-5E2A-4483-9227-1C1FD21AE7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8543" y="225087"/>
            <a:ext cx="1467076" cy="1100918"/>
          </a:xfrm>
          <a:prstGeom prst="rect">
            <a:avLst/>
          </a:prstGeom>
        </p:spPr>
      </p:pic>
      <p:pic>
        <p:nvPicPr>
          <p:cNvPr id="11" name="Picture 10" descr="Gold-Black.png">
            <a:extLst>
              <a:ext uri="{FF2B5EF4-FFF2-40B4-BE49-F238E27FC236}">
                <a16:creationId xmlns:a16="http://schemas.microsoft.com/office/drawing/2014/main" id="{744D053B-80C4-42ED-9736-0555A7E863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03713" y="4844191"/>
            <a:ext cx="2056384" cy="1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475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597" y="1951311"/>
            <a:ext cx="8054116" cy="1871663"/>
          </a:xfrm>
          <a:prstGeom prst="rect">
            <a:avLst/>
          </a:prstGeom>
          <a:solidFill>
            <a:srgbClr val="EEECE1">
              <a:alpha val="80000"/>
            </a:srgbClr>
          </a:solidFill>
        </p:spPr>
        <p:txBody>
          <a:bodyPr lIns="182880" rIns="182880" anchor="ctr" anchorCtr="0">
            <a:noAutofit/>
          </a:bodyPr>
          <a:lstStyle>
            <a:lvl1pPr algn="l">
              <a:defRPr sz="5400" b="1" i="0" cap="all">
                <a:solidFill>
                  <a:schemeClr val="tx1"/>
                </a:solidFill>
                <a:latin typeface="Arial Narrow" panose="020B0606020202030204" pitchFamily="34" charset="0"/>
                <a:cs typeface="Arial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597" y="4133850"/>
            <a:ext cx="6782051" cy="457200"/>
          </a:xfrm>
          <a:solidFill>
            <a:srgbClr val="EEECE1">
              <a:alpha val="80000"/>
            </a:srgbClr>
          </a:solidFill>
        </p:spPr>
        <p:txBody>
          <a:bodyPr lIns="18288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kern="1000" cap="none" spc="-50">
                <a:solidFill>
                  <a:schemeClr val="tx1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8DACD7-2749-47F3-BB8A-6DCE389735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8543" y="225087"/>
            <a:ext cx="1467076" cy="1100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090A8-B6AF-1C5A-E73D-BA1ABFE4EB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83299" y="4799427"/>
            <a:ext cx="2211414" cy="33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89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7" y="474345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6925961" cy="242888"/>
          </a:xfrm>
        </p:spPr>
        <p:txBody>
          <a:bodyPr lIns="0">
            <a:normAutofit/>
          </a:bodyPr>
          <a:lstStyle>
            <a:lvl1pPr marL="0" indent="0" algn="l">
              <a:buNone/>
              <a:defRPr sz="900" b="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Author names go here, author name, author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597" y="2639837"/>
            <a:ext cx="8054116" cy="1183137"/>
          </a:xfrm>
          <a:prstGeom prst="rect">
            <a:avLst/>
          </a:prstGeom>
          <a:solidFill>
            <a:srgbClr val="EEECE1">
              <a:alpha val="80000"/>
            </a:srgbClr>
          </a:solidFill>
        </p:spPr>
        <p:txBody>
          <a:bodyPr lIns="182880" rIns="182880" anchor="ctr" anchorCtr="0">
            <a:noAutofit/>
          </a:bodyPr>
          <a:lstStyle>
            <a:lvl1pPr algn="l">
              <a:defRPr sz="5400" b="1" i="0" cap="all">
                <a:solidFill>
                  <a:schemeClr val="tx1"/>
                </a:solidFill>
                <a:latin typeface="Arial Narrow" panose="020B0606020202030204" pitchFamily="34" charset="0"/>
                <a:cs typeface="Arial"/>
              </a:defRPr>
            </a:lvl1pPr>
          </a:lstStyle>
          <a:p>
            <a:r>
              <a:rPr lang="en-US"/>
              <a:t>One line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597" y="4133850"/>
            <a:ext cx="6782051" cy="457200"/>
          </a:xfrm>
          <a:solidFill>
            <a:schemeClr val="bg2">
              <a:alpha val="80000"/>
            </a:schemeClr>
          </a:solidFill>
        </p:spPr>
        <p:txBody>
          <a:bodyPr lIns="18288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kern="1000" cap="none" spc="-50">
                <a:solidFill>
                  <a:schemeClr val="tx1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goes here</a:t>
            </a:r>
          </a:p>
        </p:txBody>
      </p:sp>
      <p:pic>
        <p:nvPicPr>
          <p:cNvPr id="7" name="Picture 6" descr="Gold-Black.png">
            <a:extLst>
              <a:ext uri="{FF2B5EF4-FFF2-40B4-BE49-F238E27FC236}">
                <a16:creationId xmlns:a16="http://schemas.microsoft.com/office/drawing/2014/main" id="{ED0D488B-C3C3-4B00-A59E-4ED5B6DE00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3713" y="4843493"/>
            <a:ext cx="2056384" cy="1666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7DCCCF-8DEC-46D2-A1A8-565CDFF4A3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8543" y="225087"/>
            <a:ext cx="1467076" cy="110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001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2">
    <p:bg>
      <p:bgPr>
        <a:solidFill>
          <a:srgbClr val="3286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8053388" cy="242888"/>
          </a:xfrm>
        </p:spPr>
        <p:txBody>
          <a:bodyPr lIns="0">
            <a:normAutofit/>
          </a:bodyPr>
          <a:lstStyle>
            <a:lvl1pPr marL="0" indent="0" algn="l">
              <a:buNone/>
              <a:defRPr sz="900" b="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Author names go here, author name, author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597" y="1638301"/>
            <a:ext cx="8054116" cy="24257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400" b="1" i="0" cap="all">
                <a:solidFill>
                  <a:schemeClr val="bg1"/>
                </a:solidFill>
                <a:latin typeface="Arial Narrow" panose="020B0606020202030204" pitchFamily="34" charset="0"/>
                <a:cs typeface="Arial"/>
              </a:defRPr>
            </a:lvl1pPr>
          </a:lstStyle>
          <a:p>
            <a:r>
              <a:rPr lang="en-US"/>
              <a:t>PRESENTATION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597" y="4127500"/>
            <a:ext cx="8054116" cy="539243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i="1" kern="1000" cap="none" spc="-5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goes here</a:t>
            </a:r>
          </a:p>
        </p:txBody>
      </p:sp>
      <p:pic>
        <p:nvPicPr>
          <p:cNvPr id="9" name="Picture 8" descr="Gold-Black.png">
            <a:extLst>
              <a:ext uri="{FF2B5EF4-FFF2-40B4-BE49-F238E27FC236}">
                <a16:creationId xmlns:a16="http://schemas.microsoft.com/office/drawing/2014/main" id="{737B1D32-0C45-47D1-BBF9-E01CE514B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3713" y="4844191"/>
            <a:ext cx="2056384" cy="166624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B06425A2-E891-41E1-9421-F00456785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362" t="15511"/>
          <a:stretch/>
        </p:blipFill>
        <p:spPr>
          <a:xfrm>
            <a:off x="440597" y="400049"/>
            <a:ext cx="1312876" cy="93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432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solidFill>
          <a:srgbClr val="F0A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8053388" cy="242888"/>
          </a:xfrm>
        </p:spPr>
        <p:txBody>
          <a:bodyPr lIns="0">
            <a:normAutofit/>
          </a:bodyPr>
          <a:lstStyle>
            <a:lvl1pPr marL="0" indent="0" algn="l">
              <a:buNone/>
              <a:defRPr sz="9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Author names go here, author name, author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597" y="1638301"/>
            <a:ext cx="8054116" cy="24257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400" b="1" i="0" cap="all">
                <a:solidFill>
                  <a:schemeClr val="tx1"/>
                </a:solidFill>
                <a:latin typeface="Arial Narrow" panose="020B0606020202030204" pitchFamily="34" charset="0"/>
                <a:cs typeface="Arial"/>
              </a:defRPr>
            </a:lvl1pPr>
          </a:lstStyle>
          <a:p>
            <a:r>
              <a:rPr lang="en-US"/>
              <a:t>SECTION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597" y="4127500"/>
            <a:ext cx="8054116" cy="539243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i="1" kern="1000" cap="none" spc="-50">
                <a:solidFill>
                  <a:schemeClr val="tx1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goes here</a:t>
            </a:r>
          </a:p>
        </p:txBody>
      </p:sp>
      <p:pic>
        <p:nvPicPr>
          <p:cNvPr id="10" name="Picture 9" descr="Gold-Black.png">
            <a:extLst>
              <a:ext uri="{FF2B5EF4-FFF2-40B4-BE49-F238E27FC236}">
                <a16:creationId xmlns:a16="http://schemas.microsoft.com/office/drawing/2014/main" id="{B35725EA-F00C-44F5-A236-7C45ADC90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3713" y="4844191"/>
            <a:ext cx="2056384" cy="166624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EC3FF892-1113-4EF0-A058-F5DBE9459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362" t="15511"/>
          <a:stretch/>
        </p:blipFill>
        <p:spPr>
          <a:xfrm>
            <a:off x="440597" y="400049"/>
            <a:ext cx="1312876" cy="93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402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oken 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cs typeface="Arial"/>
              </a:defRPr>
            </a:lvl1pPr>
            <a:lvl2pPr>
              <a:defRPr>
                <a:latin typeface="Arial Narrow" panose="020B0606020202030204" pitchFamily="34" charset="0"/>
                <a:cs typeface="Arial"/>
              </a:defRPr>
            </a:lvl2pPr>
            <a:lvl3pPr>
              <a:defRPr>
                <a:latin typeface="Arial Narrow" panose="020B0606020202030204" pitchFamily="34" charset="0"/>
                <a:cs typeface="Arial"/>
              </a:defRPr>
            </a:lvl3pPr>
            <a:lvl4pPr>
              <a:defRPr>
                <a:latin typeface="Arial Narrow" panose="020B0606020202030204" pitchFamily="34" charset="0"/>
                <a:cs typeface="Arial"/>
              </a:defRPr>
            </a:lvl4pPr>
            <a:lvl5pPr>
              <a:defRPr>
                <a:latin typeface="Arial Narrow" panose="020B0606020202030204" pitchFamily="34" charset="0"/>
                <a:cs typeface="Arial"/>
              </a:defRPr>
            </a:lvl5pPr>
          </a:lstStyle>
          <a:p>
            <a:pPr lvl="0"/>
            <a:r>
              <a:rPr lang="en-US"/>
              <a:t>Body 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r>
              <a:rPr lang="en-US" b="1">
                <a:solidFill>
                  <a:srgbClr val="007A4D"/>
                </a:solidFill>
              </a:rPr>
              <a:t>Emphasis text</a:t>
            </a:r>
          </a:p>
          <a:p>
            <a:pPr lvl="1"/>
            <a:r>
              <a:rPr lang="en-US" b="1">
                <a:solidFill>
                  <a:srgbClr val="007A4D"/>
                </a:solidFill>
              </a:rPr>
              <a:t>Second level</a:t>
            </a:r>
          </a:p>
          <a:p>
            <a:pPr lvl="2"/>
            <a:r>
              <a:rPr lang="en-US" b="1">
                <a:solidFill>
                  <a:srgbClr val="007A4D"/>
                </a:solidFill>
              </a:rPr>
              <a:t>Third level</a:t>
            </a:r>
          </a:p>
          <a:p>
            <a:pPr lvl="3"/>
            <a:r>
              <a:rPr lang="en-US" b="1">
                <a:solidFill>
                  <a:srgbClr val="007A4D"/>
                </a:solidFill>
              </a:rPr>
              <a:t>Fourth level</a:t>
            </a:r>
          </a:p>
          <a:p>
            <a:pPr lvl="4"/>
            <a:r>
              <a:rPr lang="en-US" b="1">
                <a:solidFill>
                  <a:srgbClr val="007A4D"/>
                </a:solidFill>
              </a:rPr>
              <a:t>Fifth level</a:t>
            </a:r>
          </a:p>
          <a:p>
            <a:pPr lvl="4"/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3124CBB4-412C-4DC5-88D1-9CF8268091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59726" y="205978"/>
            <a:ext cx="827074" cy="621683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CD9A09C-7E6D-6EF7-DF15-404127D80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/>
          </a:bodyPr>
          <a:lstStyle/>
          <a:p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79242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Content Light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F882-0C95-40A4-8A70-1FC40CF34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74639"/>
            <a:ext cx="8760097" cy="531697"/>
          </a:xfrm>
          <a:prstGeom prst="rect">
            <a:avLst/>
          </a:prstGeom>
          <a:solidFill>
            <a:srgbClr val="F0AB00"/>
          </a:solidFill>
        </p:spPr>
        <p:txBody>
          <a:bodyPr lIns="438912" anchor="ctr" anchorCtr="0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D78A047-A430-4902-B9E3-ED3AF4F5DD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15" name="Picture 14" descr="Gold-Black.png">
            <a:extLst>
              <a:ext uri="{FF2B5EF4-FFF2-40B4-BE49-F238E27FC236}">
                <a16:creationId xmlns:a16="http://schemas.microsoft.com/office/drawing/2014/main" id="{D5F9E80E-5B57-48F9-BD3C-D11D62E5B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C1AB1CF-6E99-4AE2-B3F8-6F51CA060A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1326" y="999244"/>
            <a:ext cx="8318500" cy="3568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8580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03F27B-94F7-4DC4-AC19-343F8D6B40E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1644649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Arial"/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Arial"/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Arial"/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Arial"/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Arial"/>
              </a:defRPr>
            </a:lvl5pPr>
          </a:lstStyle>
          <a:p>
            <a:pPr lvl="0"/>
            <a:r>
              <a:rPr lang="en-US"/>
              <a:t>Body 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1929C60-BD38-17CD-A206-93C4EB88C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1DB6B8-F306-4C63-95DC-8E2E8C4972C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7200" y="2918884"/>
            <a:ext cx="8229600" cy="1644649"/>
          </a:xfrm>
        </p:spPr>
        <p:txBody>
          <a:bodyPr/>
          <a:lstStyle>
            <a:lvl1pPr>
              <a:defRPr b="1">
                <a:solidFill>
                  <a:srgbClr val="81C67B"/>
                </a:solidFill>
                <a:latin typeface="Arial Narrow" panose="020B0606020202030204" pitchFamily="34" charset="0"/>
                <a:cs typeface="Arial"/>
              </a:defRPr>
            </a:lvl1pPr>
            <a:lvl2pPr>
              <a:defRPr b="1">
                <a:solidFill>
                  <a:srgbClr val="81C67B"/>
                </a:solidFill>
                <a:latin typeface="Arial Narrow" panose="020B0606020202030204" pitchFamily="34" charset="0"/>
                <a:cs typeface="Arial"/>
              </a:defRPr>
            </a:lvl2pPr>
            <a:lvl3pPr>
              <a:defRPr b="1">
                <a:solidFill>
                  <a:srgbClr val="81C67B"/>
                </a:solidFill>
                <a:latin typeface="Arial Narrow" panose="020B0606020202030204" pitchFamily="34" charset="0"/>
                <a:cs typeface="Arial"/>
              </a:defRPr>
            </a:lvl3pPr>
            <a:lvl4pPr>
              <a:defRPr b="1">
                <a:solidFill>
                  <a:srgbClr val="81C67B"/>
                </a:solidFill>
                <a:latin typeface="Arial Narrow" panose="020B0606020202030204" pitchFamily="34" charset="0"/>
                <a:cs typeface="Arial"/>
              </a:defRPr>
            </a:lvl4pPr>
            <a:lvl5pPr>
              <a:defRPr b="1">
                <a:solidFill>
                  <a:srgbClr val="81C67B"/>
                </a:solidFill>
                <a:latin typeface="Arial Narrow" panose="020B0606020202030204" pitchFamily="34" charset="0"/>
                <a:cs typeface="Arial"/>
              </a:defRPr>
            </a:lvl5pPr>
          </a:lstStyle>
          <a:p>
            <a:pPr lvl="0"/>
            <a:r>
              <a:rPr lang="en-US"/>
              <a:t>Emphasis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pic>
        <p:nvPicPr>
          <p:cNvPr id="3" name="Picture 2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EE10CB76-963A-C8D2-FEB3-42B0E4E55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5912" y="4663829"/>
            <a:ext cx="1770888" cy="42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05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latin typeface="Arial Narrow" panose="020B06060202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latin typeface="Arial Narrow" panose="020B0606020202030204" pitchFamily="34" charset="0"/>
              </a:defRPr>
            </a:lvl1pPr>
            <a:lvl2pPr>
              <a:defRPr sz="2000">
                <a:latin typeface="Arial Narrow" panose="020B0606020202030204" pitchFamily="34" charset="0"/>
              </a:defRPr>
            </a:lvl2pPr>
            <a:lvl3pPr>
              <a:defRPr sz="1800">
                <a:latin typeface="Arial Narrow" panose="020B0606020202030204" pitchFamily="34" charset="0"/>
              </a:defRPr>
            </a:lvl3pPr>
            <a:lvl4pPr>
              <a:defRPr sz="1600">
                <a:latin typeface="Arial Narrow" panose="020B0606020202030204" pitchFamily="34" charset="0"/>
              </a:defRPr>
            </a:lvl4pPr>
            <a:lvl5pPr>
              <a:defRPr sz="1600">
                <a:latin typeface="Arial Narrow" panose="020B0606020202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Body 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r>
              <a:rPr lang="en-US" b="1">
                <a:solidFill>
                  <a:srgbClr val="007A4D"/>
                </a:solidFill>
              </a:rPr>
              <a:t>Emphasis text</a:t>
            </a:r>
          </a:p>
          <a:p>
            <a:pPr lvl="1"/>
            <a:r>
              <a:rPr lang="en-US" b="1">
                <a:solidFill>
                  <a:srgbClr val="007A4D"/>
                </a:solidFill>
              </a:rPr>
              <a:t>Second level</a:t>
            </a:r>
          </a:p>
          <a:p>
            <a:pPr lvl="2"/>
            <a:r>
              <a:rPr lang="en-US" b="1">
                <a:solidFill>
                  <a:srgbClr val="007A4D"/>
                </a:solidFill>
              </a:rPr>
              <a:t>Third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latin typeface="Arial Narrow" panose="020B06060202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>
                <a:latin typeface="Arial Narrow" panose="020B0606020202030204" pitchFamily="34" charset="0"/>
              </a:defRPr>
            </a:lvl1pPr>
            <a:lvl2pPr>
              <a:defRPr sz="2000">
                <a:latin typeface="Arial Narrow" panose="020B0606020202030204" pitchFamily="34" charset="0"/>
              </a:defRPr>
            </a:lvl2pPr>
            <a:lvl3pPr>
              <a:defRPr sz="1800">
                <a:latin typeface="Arial Narrow" panose="020B0606020202030204" pitchFamily="34" charset="0"/>
              </a:defRPr>
            </a:lvl3pPr>
            <a:lvl4pPr>
              <a:defRPr sz="1600">
                <a:latin typeface="Arial Narrow" panose="020B0606020202030204" pitchFamily="34" charset="0"/>
              </a:defRPr>
            </a:lvl4pPr>
            <a:lvl5pPr>
              <a:defRPr sz="1600">
                <a:latin typeface="Arial Narrow" panose="020B0606020202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Body 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r>
              <a:rPr lang="en-US" b="1">
                <a:solidFill>
                  <a:srgbClr val="007A4D"/>
                </a:solidFill>
              </a:rPr>
              <a:t>Emphasis text</a:t>
            </a:r>
          </a:p>
          <a:p>
            <a:pPr lvl="1"/>
            <a:r>
              <a:rPr lang="en-US" b="1">
                <a:solidFill>
                  <a:srgbClr val="007A4D"/>
                </a:solidFill>
              </a:rPr>
              <a:t>Second level</a:t>
            </a:r>
          </a:p>
          <a:p>
            <a:pPr lvl="2"/>
            <a:r>
              <a:rPr lang="en-US" b="1">
                <a:solidFill>
                  <a:srgbClr val="007A4D"/>
                </a:solidFill>
              </a:rPr>
              <a:t>Third level</a:t>
            </a:r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D4BF526-CAB3-8D9D-9223-7F85EEF62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/>
          </a:bodyPr>
          <a:lstStyle/>
          <a:p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3147720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800">
                <a:latin typeface="Arial Narrow" panose="020B0606020202030204" pitchFamily="34" charset="0"/>
                <a:cs typeface="Arial"/>
              </a:defRPr>
            </a:lvl1pPr>
          </a:lstStyle>
          <a:p>
            <a:r>
              <a:rPr lang="en-US"/>
              <a:t>End slide 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65393"/>
            <a:ext cx="6400800" cy="120500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 Narrow" panose="020B0606020202030204" pitchFamily="34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Subhead or contact information goes here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02231C-9AB4-47B9-88E9-AED840D5E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8559" y="-3517"/>
            <a:ext cx="1467076" cy="110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79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326847"/>
            <a:ext cx="7772400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8000">
                <a:latin typeface="Arial Narrow" panose="020B0606020202030204" pitchFamily="34" charset="0"/>
                <a:cs typeface="Arial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99947" y="2914160"/>
            <a:ext cx="6400800" cy="1205009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  <a:latin typeface="Arial Narrow" panose="020B0606020202030204" pitchFamily="34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electricschoolbusinitiative.org</a:t>
            </a:r>
            <a:br>
              <a:rPr lang="en-US"/>
            </a:br>
            <a:r>
              <a:rPr lang="en-US"/>
              <a:t>twitter.com/</a:t>
            </a:r>
            <a:r>
              <a:rPr lang="en-US" err="1"/>
              <a:t>ESBInitiative</a:t>
            </a:r>
            <a:br>
              <a:rPr lang="en-US"/>
            </a:br>
            <a:r>
              <a:rPr lang="en-US"/>
              <a:t>facebook.com/</a:t>
            </a:r>
            <a:r>
              <a:rPr lang="en-US" err="1"/>
              <a:t>ESBInitiative</a:t>
            </a:r>
            <a:br>
              <a:rPr lang="en-US"/>
            </a:br>
            <a:r>
              <a:rPr lang="en-US"/>
              <a:t>linkedin.com/showcase/wri-electric-school-bus-initiative/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712BC8-E75B-4EA3-B12D-2A1B86FAC6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8559" y="-3517"/>
            <a:ext cx="1467076" cy="110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901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cs typeface="Arial"/>
              </a:defRPr>
            </a:lvl1pPr>
            <a:lvl2pPr>
              <a:defRPr>
                <a:latin typeface="Arial Narrow" panose="020B0606020202030204" pitchFamily="34" charset="0"/>
                <a:cs typeface="Arial"/>
              </a:defRPr>
            </a:lvl2pPr>
            <a:lvl3pPr>
              <a:defRPr>
                <a:latin typeface="Arial Narrow" panose="020B0606020202030204" pitchFamily="34" charset="0"/>
                <a:cs typeface="Arial"/>
              </a:defRPr>
            </a:lvl3pPr>
            <a:lvl4pPr>
              <a:defRPr>
                <a:latin typeface="Arial Narrow" panose="020B0606020202030204" pitchFamily="34" charset="0"/>
                <a:cs typeface="Arial"/>
              </a:defRPr>
            </a:lvl4pPr>
            <a:lvl5pPr>
              <a:defRPr>
                <a:latin typeface="Arial Narrow" panose="020B0606020202030204" pitchFamily="34" charset="0"/>
                <a:cs typeface="Arial"/>
              </a:defRPr>
            </a:lvl5pPr>
          </a:lstStyle>
          <a:p>
            <a:pPr lvl="0"/>
            <a:r>
              <a:rPr lang="en-US"/>
              <a:t>Body 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r>
              <a:rPr lang="en-US" b="1">
                <a:solidFill>
                  <a:srgbClr val="007A4D"/>
                </a:solidFill>
              </a:rPr>
              <a:t>Emphasis text</a:t>
            </a:r>
          </a:p>
          <a:p>
            <a:pPr lvl="1"/>
            <a:r>
              <a:rPr lang="en-US" b="1">
                <a:solidFill>
                  <a:srgbClr val="007A4D"/>
                </a:solidFill>
              </a:rPr>
              <a:t>Second level</a:t>
            </a:r>
          </a:p>
          <a:p>
            <a:pPr lvl="2"/>
            <a:r>
              <a:rPr lang="en-US" b="1">
                <a:solidFill>
                  <a:srgbClr val="007A4D"/>
                </a:solidFill>
              </a:rPr>
              <a:t>Third level</a:t>
            </a:r>
          </a:p>
          <a:p>
            <a:pPr lvl="3"/>
            <a:r>
              <a:rPr lang="en-US" b="1">
                <a:solidFill>
                  <a:srgbClr val="007A4D"/>
                </a:solidFill>
              </a:rPr>
              <a:t>Fourth level</a:t>
            </a:r>
          </a:p>
          <a:p>
            <a:pPr lvl="4"/>
            <a:r>
              <a:rPr lang="en-US" b="1">
                <a:solidFill>
                  <a:srgbClr val="007A4D"/>
                </a:solidFill>
              </a:rPr>
              <a:t>Fifth level</a:t>
            </a:r>
          </a:p>
          <a:p>
            <a:pPr lvl="4"/>
            <a:endParaRPr lang="en-US"/>
          </a:p>
        </p:txBody>
      </p:sp>
      <p:pic>
        <p:nvPicPr>
          <p:cNvPr id="7" name="Picture 6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40597" y="4762289"/>
            <a:ext cx="8319500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1162169-324D-046A-1EE3-48CBC4F3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/>
          </a:bodyPr>
          <a:lstStyle/>
          <a:p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124422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latin typeface="Arial Narrow" panose="020B0606020202030204" pitchFamily="34" charset="0"/>
              </a:defRPr>
            </a:lvl1pPr>
            <a:lvl2pPr>
              <a:defRPr sz="2400">
                <a:latin typeface="Arial Narrow" panose="020B0606020202030204" pitchFamily="34" charset="0"/>
              </a:defRPr>
            </a:lvl2pPr>
            <a:lvl3pPr>
              <a:defRPr sz="2000">
                <a:latin typeface="Arial Narrow" panose="020B0606020202030204" pitchFamily="34" charset="0"/>
              </a:defRPr>
            </a:lvl3pPr>
            <a:lvl4pPr>
              <a:defRPr sz="1800">
                <a:latin typeface="Arial Narrow" panose="020B0606020202030204" pitchFamily="34" charset="0"/>
              </a:defRPr>
            </a:lvl4pPr>
            <a:lvl5pPr>
              <a:defRPr sz="1800">
                <a:latin typeface="Arial Narrow" panose="020B0606020202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r>
              <a:rPr lang="en-US" b="1">
                <a:solidFill>
                  <a:srgbClr val="007A4D"/>
                </a:solidFill>
              </a:rPr>
              <a:t>Emphasis text</a:t>
            </a:r>
          </a:p>
          <a:p>
            <a:pPr lvl="1"/>
            <a:r>
              <a:rPr lang="en-US" b="1">
                <a:solidFill>
                  <a:srgbClr val="007A4D"/>
                </a:solidFill>
              </a:rPr>
              <a:t>Second level</a:t>
            </a:r>
          </a:p>
          <a:p>
            <a:pPr lvl="2"/>
            <a:r>
              <a:rPr lang="en-US" b="1">
                <a:solidFill>
                  <a:srgbClr val="007A4D"/>
                </a:solidFill>
              </a:rPr>
              <a:t>Third level</a:t>
            </a:r>
            <a:endParaRPr lang="en-US"/>
          </a:p>
          <a:p>
            <a:pPr lvl="4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latin typeface="Arial Narrow" panose="020B0606020202030204" pitchFamily="34" charset="0"/>
              </a:defRPr>
            </a:lvl1pPr>
            <a:lvl2pPr>
              <a:defRPr sz="2400">
                <a:latin typeface="Arial Narrow" panose="020B0606020202030204" pitchFamily="34" charset="0"/>
              </a:defRPr>
            </a:lvl2pPr>
            <a:lvl3pPr>
              <a:defRPr sz="2000">
                <a:latin typeface="Arial Narrow" panose="020B0606020202030204" pitchFamily="34" charset="0"/>
              </a:defRPr>
            </a:lvl3pPr>
            <a:lvl4pPr>
              <a:defRPr sz="1800">
                <a:latin typeface="Arial Narrow" panose="020B0606020202030204" pitchFamily="34" charset="0"/>
              </a:defRPr>
            </a:lvl4pPr>
            <a:lvl5pPr>
              <a:defRPr sz="1800">
                <a:latin typeface="Arial Narrow" panose="020B0606020202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Body 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r>
              <a:rPr lang="en-US" b="1">
                <a:solidFill>
                  <a:srgbClr val="007A4D"/>
                </a:solidFill>
              </a:rPr>
              <a:t>Emphasis text</a:t>
            </a:r>
          </a:p>
          <a:p>
            <a:pPr lvl="1"/>
            <a:r>
              <a:rPr lang="en-US" b="1">
                <a:solidFill>
                  <a:srgbClr val="007A4D"/>
                </a:solidFill>
              </a:rPr>
              <a:t>Second level</a:t>
            </a:r>
          </a:p>
          <a:p>
            <a:pPr lvl="2"/>
            <a:r>
              <a:rPr lang="en-US" b="1">
                <a:solidFill>
                  <a:srgbClr val="007A4D"/>
                </a:solidFill>
              </a:rPr>
              <a:t>Third level</a:t>
            </a:r>
            <a:endParaRPr lang="en-US"/>
          </a:p>
          <a:p>
            <a:pPr lvl="4"/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4805361"/>
            <a:ext cx="4579408" cy="28733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B93E022-8300-C7D9-CF52-AE6BAFA09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/>
          </a:bodyPr>
          <a:lstStyle/>
          <a:p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744097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Light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F882-0C95-40A4-8A70-1FC40CF34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74639"/>
            <a:ext cx="8760097" cy="531697"/>
          </a:xfrm>
          <a:prstGeom prst="rect">
            <a:avLst/>
          </a:prstGeom>
          <a:solidFill>
            <a:srgbClr val="F0AB00"/>
          </a:solidFill>
        </p:spPr>
        <p:txBody>
          <a:bodyPr lIns="438912" anchor="ctr" anchorCtr="0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headline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4DD2B5-163C-4AE3-A2E5-4A770A7EF2F3}"/>
              </a:ext>
            </a:extLst>
          </p:cNvPr>
          <p:cNvCxnSpPr/>
          <p:nvPr userDrawn="1"/>
        </p:nvCxnSpPr>
        <p:spPr>
          <a:xfrm>
            <a:off x="440598" y="4762289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D78A047-A430-4902-B9E3-ED3AF4F5DD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  <p:pic>
        <p:nvPicPr>
          <p:cNvPr id="15" name="Picture 14" descr="Gold-Black.png">
            <a:extLst>
              <a:ext uri="{FF2B5EF4-FFF2-40B4-BE49-F238E27FC236}">
                <a16:creationId xmlns:a16="http://schemas.microsoft.com/office/drawing/2014/main" id="{D5F9E80E-5B57-48F9-BD3C-D11D62E5B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523" y="4843522"/>
            <a:ext cx="2054574" cy="1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50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No Content Light Background no brand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F882-0C95-40A4-8A70-1FC40CF34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74639"/>
            <a:ext cx="8760097" cy="531697"/>
          </a:xfrm>
          <a:prstGeom prst="rect">
            <a:avLst/>
          </a:prstGeom>
          <a:solidFill>
            <a:srgbClr val="F0AB00"/>
          </a:solidFill>
        </p:spPr>
        <p:txBody>
          <a:bodyPr lIns="438912" anchor="ctr" anchorCtr="0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D78A047-A430-4902-B9E3-ED3AF4F5DD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26" y="4805362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buNone/>
              <a:defRPr sz="900" b="0" cap="none" baseline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NOTES AND SOURCE go here</a:t>
            </a:r>
          </a:p>
        </p:txBody>
      </p:sp>
    </p:spTree>
    <p:extLst>
      <p:ext uri="{BB962C8B-B14F-4D97-AF65-F5344CB8AC3E}">
        <p14:creationId xmlns:p14="http://schemas.microsoft.com/office/powerpoint/2010/main" val="1062121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900" cap="all" baseline="0">
                <a:solidFill>
                  <a:schemeClr val="tx1"/>
                </a:solidFill>
                <a:latin typeface=""/>
              </a:defRPr>
            </a:lvl1pPr>
          </a:lstStyle>
          <a:p>
            <a:fld id="{3C2743F4-50CA-E04D-8465-7927D6A2DDB5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FB0FA-1F4E-0144-8AFC-60E32D3AB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1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23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9" r:id="rId15"/>
    <p:sldLayoutId id="2147483720" r:id="rId16"/>
    <p:sldLayoutId id="2147483651" r:id="rId17"/>
    <p:sldLayoutId id="2147483662" r:id="rId18"/>
    <p:sldLayoutId id="2147483664" r:id="rId19"/>
    <p:sldLayoutId id="2147483665" r:id="rId20"/>
    <p:sldLayoutId id="2147483650" r:id="rId21"/>
    <p:sldLayoutId id="2147483668" r:id="rId22"/>
    <p:sldLayoutId id="2147483667" r:id="rId23"/>
    <p:sldLayoutId id="2147483652" r:id="rId24"/>
    <p:sldLayoutId id="2147483653" r:id="rId25"/>
    <p:sldLayoutId id="2147483654" r:id="rId26"/>
    <p:sldLayoutId id="2147483655" r:id="rId27"/>
    <p:sldLayoutId id="2147483649" r:id="rId28"/>
    <p:sldLayoutId id="2147483669" r:id="rId29"/>
    <p:sldLayoutId id="2147483719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39" r:id="rId45"/>
    <p:sldLayoutId id="2147483743" r:id="rId46"/>
    <p:sldLayoutId id="2147483744" r:id="rId47"/>
    <p:sldLayoutId id="2147483726" r:id="rId48"/>
    <p:sldLayoutId id="2147483727" r:id="rId49"/>
    <p:sldLayoutId id="2147483728" r:id="rId50"/>
    <p:sldLayoutId id="2147483729" r:id="rId51"/>
    <p:sldLayoutId id="2147483730" r:id="rId52"/>
    <p:sldLayoutId id="2147483731" r:id="rId53"/>
    <p:sldLayoutId id="2147483732" r:id="rId54"/>
    <p:sldLayoutId id="2147483733" r:id="rId55"/>
    <p:sldLayoutId id="2147483734" r:id="rId56"/>
    <p:sldLayoutId id="2147483735" r:id="rId57"/>
    <p:sldLayoutId id="2147483736" r:id="rId58"/>
    <p:sldLayoutId id="2147483737" r:id="rId59"/>
    <p:sldLayoutId id="2147483738" r:id="rId60"/>
    <p:sldLayoutId id="2147483740" r:id="rId61"/>
    <p:sldLayoutId id="2147483741" r:id="rId62"/>
    <p:sldLayoutId id="2147483742" r:id="rId63"/>
  </p:sldLayoutIdLst>
  <p:txStyles>
    <p:titleStyle>
      <a:lvl1pPr algn="l" defTabSz="457189" rtl="0" eaLnBrk="1" latinLnBrk="0" hangingPunct="1">
        <a:spcBef>
          <a:spcPct val="0"/>
        </a:spcBef>
        <a:buNone/>
        <a:defRPr sz="2800" b="1" kern="1200" cap="all">
          <a:solidFill>
            <a:srgbClr val="F0AB00"/>
          </a:solidFill>
          <a:latin typeface="Arial"/>
          <a:ea typeface="+mj-ea"/>
          <a:cs typeface="Arial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 Narrow" panose="020B0606020202030204" pitchFamily="34" charset="0"/>
          <a:ea typeface="+mn-ea"/>
          <a:cs typeface="Arial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 Narrow" panose="020B0606020202030204" pitchFamily="34" charset="0"/>
          <a:ea typeface="+mn-ea"/>
          <a:cs typeface="Arial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Arial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Arial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/>
          </a:bodyPr>
          <a:lstStyle/>
          <a:p>
            <a:r>
              <a:rPr lang="en-US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2133"/>
            <a:ext cx="8229600" cy="3612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Body 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r>
              <a:rPr lang="en-US" b="1">
                <a:solidFill>
                  <a:srgbClr val="007A4D"/>
                </a:solidFill>
              </a:rPr>
              <a:t>Emphasis text</a:t>
            </a:r>
          </a:p>
          <a:p>
            <a:pPr lvl="1"/>
            <a:r>
              <a:rPr lang="en-US" b="1">
                <a:solidFill>
                  <a:srgbClr val="007A4D"/>
                </a:solidFill>
              </a:rPr>
              <a:t>Second level</a:t>
            </a:r>
          </a:p>
          <a:p>
            <a:pPr lvl="2"/>
            <a:r>
              <a:rPr lang="en-US" b="1">
                <a:solidFill>
                  <a:srgbClr val="007A4D"/>
                </a:solidFill>
              </a:rPr>
              <a:t>Third level</a:t>
            </a:r>
          </a:p>
          <a:p>
            <a:pPr lvl="3"/>
            <a:r>
              <a:rPr lang="en-US" b="1">
                <a:solidFill>
                  <a:srgbClr val="007A4D"/>
                </a:solidFill>
              </a:rPr>
              <a:t>Fourth level</a:t>
            </a:r>
          </a:p>
          <a:p>
            <a:pPr lvl="4"/>
            <a:r>
              <a:rPr lang="en-US" b="1">
                <a:solidFill>
                  <a:srgbClr val="007A4D"/>
                </a:solidFill>
              </a:rPr>
              <a:t>Fifth level</a:t>
            </a:r>
          </a:p>
          <a:p>
            <a:pPr lvl="1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B00D5-3AAB-37DA-CF37-BFCC11177D7F}"/>
              </a:ext>
            </a:extLst>
          </p:cNvPr>
          <p:cNvSpPr/>
          <p:nvPr userDrawn="1"/>
        </p:nvSpPr>
        <p:spPr>
          <a:xfrm rot="5400000">
            <a:off x="226811" y="436365"/>
            <a:ext cx="556023" cy="95251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yellow symbol on a black background&#10;&#10;Description automatically generated">
            <a:extLst>
              <a:ext uri="{FF2B5EF4-FFF2-40B4-BE49-F238E27FC236}">
                <a16:creationId xmlns:a16="http://schemas.microsoft.com/office/drawing/2014/main" id="{E986991A-FF68-0166-FBEE-3077E384F45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865748" y="4608070"/>
            <a:ext cx="1821051" cy="441019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94167F1-5FB4-4853-A472-6F91BF877151}"/>
              </a:ext>
            </a:extLst>
          </p:cNvPr>
          <p:cNvSpPr txBox="1">
            <a:spLocks/>
          </p:cNvSpPr>
          <p:nvPr userDrawn="1"/>
        </p:nvSpPr>
        <p:spPr>
          <a:xfrm>
            <a:off x="441325" y="4805361"/>
            <a:ext cx="4579408" cy="28733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b="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NOTES AND SOURCE go here</a:t>
            </a:r>
          </a:p>
        </p:txBody>
      </p:sp>
    </p:spTree>
    <p:extLst>
      <p:ext uri="{BB962C8B-B14F-4D97-AF65-F5344CB8AC3E}">
        <p14:creationId xmlns:p14="http://schemas.microsoft.com/office/powerpoint/2010/main" val="247961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4200" b="1" kern="1200" cap="all">
          <a:solidFill>
            <a:schemeClr val="tx1"/>
          </a:solidFill>
          <a:latin typeface="Arial Narrow" panose="020B0606020202030204" pitchFamily="34" charset="0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 Narrow" panose="020B0606020202030204" pitchFamily="34" charset="0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Arial Narrow" panose="020B0606020202030204" pitchFamily="34" charset="0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 Narrow" panose="020B0606020202030204" pitchFamily="34" charset="0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 Narrow" panose="020B0606020202030204" pitchFamily="34" charset="0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>
              <a:lumMod val="75000"/>
              <a:lumOff val="25000"/>
            </a:schemeClr>
          </a:solidFill>
          <a:latin typeface="Arial Narrow" panose="020B0606020202030204" pitchFamily="34" charset="0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2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17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68.sv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5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1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zippia.com/school-bus-attendant-jobs/demographics/" TargetMode="External"/><Relationship Id="rId5" Type="http://schemas.openxmlformats.org/officeDocument/2006/relationships/hyperlink" Target="https://www.zippia.com/school-bus-monitor-jobs/demographics/" TargetMode="External"/><Relationship Id="rId4" Type="http://schemas.openxmlformats.org/officeDocument/2006/relationships/hyperlink" Target="https://www.zippia.com/school-bus-driver-jobs/demographics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7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zippia.com/bus-mechanic-jobs/demographics/" TargetMode="External"/><Relationship Id="rId4" Type="http://schemas.openxmlformats.org/officeDocument/2006/relationships/image" Target="../media/image7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15.jpe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s://comptroller.texas.gov/programs/seco/resources/espc.php" TargetMode="External"/><Relationship Id="rId7" Type="http://schemas.openxmlformats.org/officeDocument/2006/relationships/image" Target="../media/image8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hyperlink" Target="https://www.lawdepot.com/contracts/vehicle-lease-agreement-form/?loc=US#:~:text=A%20Vehicle%20Leasing%20Agreement%20is,a%20predetermined%20period%20(lessee)." TargetMode="External"/><Relationship Id="rId4" Type="http://schemas.openxmlformats.org/officeDocument/2006/relationships/hyperlink" Target="https://www.montgomerycountymd.gov/DGS-BDC/ESPC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jpe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29.svg"/><Relationship Id="rId5" Type="http://schemas.openxmlformats.org/officeDocument/2006/relationships/image" Target="../media/image39.svg"/><Relationship Id="rId10" Type="http://schemas.openxmlformats.org/officeDocument/2006/relationships/image" Target="../media/image28.png"/><Relationship Id="rId4" Type="http://schemas.openxmlformats.org/officeDocument/2006/relationships/image" Target="../media/image38.png"/><Relationship Id="rId9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svg"/><Relationship Id="rId7" Type="http://schemas.openxmlformats.org/officeDocument/2006/relationships/image" Target="../media/image1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hyperlink" Target="https://www.schoolbusfleet.com/management/10131920/u-s-state-by-state-transportation-statistics-2018-19" TargetMode="External"/><Relationship Id="rId9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FA4D2-35EA-42C3-BAEF-3DEAB1C97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arrow"/>
                <a:cs typeface="Arial"/>
              </a:rPr>
              <a:t>Considering An Electric School Bus?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B1728-0D03-4EF9-929A-07E9824F8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cap="all">
              <a:latin typeface="Arial Narrow"/>
            </a:endParaRPr>
          </a:p>
          <a:p>
            <a:r>
              <a:rPr lang="en-US"/>
              <a:t>Business Models: What you need to know</a:t>
            </a:r>
          </a:p>
        </p:txBody>
      </p:sp>
    </p:spTree>
    <p:extLst>
      <p:ext uri="{BB962C8B-B14F-4D97-AF65-F5344CB8AC3E}">
        <p14:creationId xmlns:p14="http://schemas.microsoft.com/office/powerpoint/2010/main" val="2377286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8DC5EA21-B4E6-4382-9A31-2627C10EEC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45720" rIns="91440" bIns="45720" anchor="ctr" anchorCtr="0">
            <a:noAutofit/>
          </a:bodyPr>
          <a:lstStyle/>
          <a:p>
            <a:r>
              <a:rPr lang="en-US" dirty="0">
                <a:latin typeface="Arial Narrow"/>
              </a:rPr>
              <a:t>Source: WRI illustrative calculations (February 2022) 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99AB23-7843-585D-2658-A7388194A758}"/>
              </a:ext>
            </a:extLst>
          </p:cNvPr>
          <p:cNvGrpSpPr/>
          <p:nvPr/>
        </p:nvGrpSpPr>
        <p:grpSpPr>
          <a:xfrm>
            <a:off x="1014512" y="1034022"/>
            <a:ext cx="6899380" cy="3344048"/>
            <a:chOff x="584940" y="877885"/>
            <a:chExt cx="8175156" cy="39624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B4FB3D3-4E0A-44DA-A881-49C8DFD26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85" t="3106" r="9451" b="3106"/>
            <a:stretch/>
          </p:blipFill>
          <p:spPr>
            <a:xfrm>
              <a:off x="584940" y="877885"/>
              <a:ext cx="7115175" cy="3962401"/>
            </a:xfrm>
            <a:prstGeom prst="rect">
              <a:avLst/>
            </a:prstGeom>
            <a:ln w="19050"/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71207B-0216-492D-BEA5-E6B3BC0205A5}"/>
                </a:ext>
              </a:extLst>
            </p:cNvPr>
            <p:cNvSpPr txBox="1"/>
            <p:nvPr/>
          </p:nvSpPr>
          <p:spPr>
            <a:xfrm>
              <a:off x="1927906" y="2185430"/>
              <a:ext cx="2768851" cy="40115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j-lt"/>
                </a:rPr>
                <a:t>Upfront delta: $(220,000)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23E5D6-0AC0-4594-BA4B-914F8FB7B420}"/>
                </a:ext>
              </a:extLst>
            </p:cNvPr>
            <p:cNvSpPr txBox="1"/>
            <p:nvPr/>
          </p:nvSpPr>
          <p:spPr>
            <a:xfrm>
              <a:off x="3018099" y="1347800"/>
              <a:ext cx="3782322" cy="40115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j-lt"/>
                </a:rPr>
                <a:t>TCO delta, real $: $(110,000)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2E0AC0-2A36-4027-BF32-E7E7D4097A56}"/>
                </a:ext>
              </a:extLst>
            </p:cNvPr>
            <p:cNvSpPr txBox="1"/>
            <p:nvPr/>
          </p:nvSpPr>
          <p:spPr>
            <a:xfrm>
              <a:off x="7142820" y="3017546"/>
              <a:ext cx="1617276" cy="69290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j-lt"/>
                </a:rPr>
                <a:t>Average delta, </a:t>
              </a:r>
            </a:p>
            <a:p>
              <a:r>
                <a:rPr lang="en-US" sz="1600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j-lt"/>
                </a:rPr>
                <a:t>real $: $(7,300)</a:t>
              </a:r>
            </a:p>
          </p:txBody>
        </p:sp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762F223C-EC42-4EAD-992C-F3D8B6FD9C1E}"/>
                </a:ext>
              </a:extLst>
            </p:cNvPr>
            <p:cNvSpPr/>
            <p:nvPr/>
          </p:nvSpPr>
          <p:spPr>
            <a:xfrm>
              <a:off x="1625047" y="1531469"/>
              <a:ext cx="302859" cy="1624952"/>
            </a:xfrm>
            <a:prstGeom prst="rightBrac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Bracket 21">
              <a:extLst>
                <a:ext uri="{FF2B5EF4-FFF2-40B4-BE49-F238E27FC236}">
                  <a16:creationId xmlns:a16="http://schemas.microsoft.com/office/drawing/2014/main" id="{5ECB5520-37FC-40E2-A804-A7528C4BCC4B}"/>
                </a:ext>
              </a:extLst>
            </p:cNvPr>
            <p:cNvSpPr/>
            <p:nvPr/>
          </p:nvSpPr>
          <p:spPr>
            <a:xfrm rot="16200000">
              <a:off x="4449839" y="-1711026"/>
              <a:ext cx="287340" cy="6407662"/>
            </a:xfrm>
            <a:prstGeom prst="rightBracket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Brace 22">
              <a:extLst>
                <a:ext uri="{FF2B5EF4-FFF2-40B4-BE49-F238E27FC236}">
                  <a16:creationId xmlns:a16="http://schemas.microsoft.com/office/drawing/2014/main" id="{81C20957-836C-4198-9C97-9A7D9042D911}"/>
                </a:ext>
              </a:extLst>
            </p:cNvPr>
            <p:cNvSpPr/>
            <p:nvPr/>
          </p:nvSpPr>
          <p:spPr>
            <a:xfrm rot="20188118">
              <a:off x="7413008" y="3610247"/>
              <a:ext cx="300338" cy="290004"/>
            </a:xfrm>
            <a:prstGeom prst="rightBrac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72BD4139-EB09-07B6-041B-07B4CF699ED1}"/>
              </a:ext>
            </a:extLst>
          </p:cNvPr>
          <p:cNvSpPr txBox="1">
            <a:spLocks/>
          </p:cNvSpPr>
          <p:nvPr/>
        </p:nvSpPr>
        <p:spPr>
          <a:xfrm>
            <a:off x="457200" y="240251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cap="none" dirty="0">
                <a:solidFill>
                  <a:sysClr val="windowText" lastClr="000000"/>
                </a:solidFill>
                <a:latin typeface="Arial Narrow"/>
              </a:rPr>
              <a:t>Electric costs are incurred differently</a:t>
            </a:r>
            <a:endParaRPr kumimoji="0" lang="en-US" sz="42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EDBAA6-3879-F8C3-8C67-DF98F2AE1847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45D16A1C-C896-9E58-68AE-92FCB1907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48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D301C8-9E1B-7845-6F3A-4AA1D7AB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/>
              <a:t>The costs of ESBs are declining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9805E7-DD4F-68C1-C250-A34F96E7D300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6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899DC59B-ADBB-3D99-CA1C-1A842B2D7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A9DD6255-80F4-CF20-4D22-750596D245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326" y="4805362"/>
            <a:ext cx="4579408" cy="287339"/>
          </a:xfrm>
        </p:spPr>
        <p:txBody>
          <a:bodyPr lIns="0" tIns="45720" rIns="91440" bIns="45720" anchor="ctr" anchorCtr="0">
            <a:noAutofit/>
          </a:bodyPr>
          <a:lstStyle/>
          <a:p>
            <a:r>
              <a:rPr lang="en-US" dirty="0">
                <a:latin typeface="Arial Narrow"/>
              </a:rPr>
              <a:t>Source: WRI calculations (February 2022)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DCEA73-5065-1632-7B94-A8DAC5E90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66" y="900789"/>
            <a:ext cx="4721589" cy="37797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6BA9DA-5BB4-ABA6-A508-D0ED06EA50DF}"/>
              </a:ext>
            </a:extLst>
          </p:cNvPr>
          <p:cNvSpPr txBox="1"/>
          <p:nvPr/>
        </p:nvSpPr>
        <p:spPr>
          <a:xfrm>
            <a:off x="5737502" y="898792"/>
            <a:ext cx="2821646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 Narrow"/>
              </a:rPr>
              <a:t>Price parity is projected by 2033 and TCO parity </a:t>
            </a:r>
            <a:r>
              <a:rPr lang="en-US">
                <a:latin typeface="Arial Narrow"/>
              </a:rPr>
              <a:t>is projected by 2029 as:</a:t>
            </a:r>
            <a:endParaRPr lang="en-US" dirty="0">
              <a:latin typeface="Arial Narrow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1400" dirty="0">
                <a:latin typeface="Arial Narrow"/>
              </a:rPr>
              <a:t>Battery costs decline </a:t>
            </a:r>
            <a:endParaRPr lang="en-US" sz="1400">
              <a:cs typeface="Calibri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1400" dirty="0">
                <a:latin typeface="Arial Narrow"/>
              </a:rPr>
              <a:t>Industry efficiencies of scale in component markets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/>
              </a:rPr>
              <a:t>Market prices are distinct from the prices districts pay due to government &amp; utility subsidies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latin typeface="Arial Narrow"/>
              </a:rPr>
              <a:t>With incentives, many ESB purchases already achieve TCO parity with diesels</a:t>
            </a:r>
          </a:p>
        </p:txBody>
      </p:sp>
    </p:spTree>
    <p:extLst>
      <p:ext uri="{BB962C8B-B14F-4D97-AF65-F5344CB8AC3E}">
        <p14:creationId xmlns:p14="http://schemas.microsoft.com/office/powerpoint/2010/main" val="258150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D301C8-9E1B-7845-6F3A-4AA1D7ABA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6" y="178571"/>
            <a:ext cx="8229600" cy="538901"/>
          </a:xfrm>
        </p:spPr>
        <p:txBody>
          <a:bodyPr>
            <a:noAutofit/>
          </a:bodyPr>
          <a:lstStyle/>
          <a:p>
            <a:r>
              <a:rPr lang="en-US" sz="3200" cap="none"/>
              <a:t>Funding &amp; financing have complementary roles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9805E7-DD4F-68C1-C250-A34F96E7D300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6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899DC59B-ADBB-3D99-CA1C-1A842B2D7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921" y="4435928"/>
            <a:ext cx="2118696" cy="513103"/>
          </a:xfrm>
          <a:prstGeom prst="rect">
            <a:avLst/>
          </a:prstGeom>
        </p:spPr>
      </p:pic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84E68382-1919-FB1F-963D-15FAD52DAA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326" y="4805362"/>
            <a:ext cx="4579408" cy="287339"/>
          </a:xfrm>
        </p:spPr>
        <p:txBody>
          <a:bodyPr lIns="0" tIns="45720" rIns="91440" bIns="45720" anchor="ctr" anchorCtr="0">
            <a:noAutofit/>
          </a:bodyPr>
          <a:lstStyle/>
          <a:p>
            <a:r>
              <a:rPr lang="en-US">
                <a:latin typeface="Arial Narrow"/>
              </a:rPr>
              <a:t>Source: WRI illustrative calculations (February 2022)</a:t>
            </a:r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B3CC7D6-934B-BEFC-8289-85C47C98F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25" y="1088896"/>
            <a:ext cx="4192523" cy="3356248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368F0EC-FFF6-38C7-5C66-124CD5D17589}"/>
              </a:ext>
            </a:extLst>
          </p:cNvPr>
          <p:cNvSpPr/>
          <p:nvPr/>
        </p:nvSpPr>
        <p:spPr>
          <a:xfrm>
            <a:off x="3496096" y="2706143"/>
            <a:ext cx="1058394" cy="278422"/>
          </a:xfrm>
          <a:custGeom>
            <a:avLst/>
            <a:gdLst>
              <a:gd name="connsiteX0" fmla="*/ 0 w 992458"/>
              <a:gd name="connsiteY0" fmla="*/ 0 h 284356"/>
              <a:gd name="connsiteX1" fmla="*/ 563136 w 992458"/>
              <a:gd name="connsiteY1" fmla="*/ 183995 h 284356"/>
              <a:gd name="connsiteX2" fmla="*/ 992458 w 992458"/>
              <a:gd name="connsiteY2" fmla="*/ 284356 h 284356"/>
              <a:gd name="connsiteX3" fmla="*/ 986882 w 992458"/>
              <a:gd name="connsiteY3" fmla="*/ 16727 h 284356"/>
              <a:gd name="connsiteX4" fmla="*/ 0 w 992458"/>
              <a:gd name="connsiteY4" fmla="*/ 0 h 28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458" h="284356">
                <a:moveTo>
                  <a:pt x="0" y="0"/>
                </a:moveTo>
                <a:lnTo>
                  <a:pt x="563136" y="183995"/>
                </a:lnTo>
                <a:lnTo>
                  <a:pt x="992458" y="284356"/>
                </a:lnTo>
                <a:lnTo>
                  <a:pt x="986882" y="16727"/>
                </a:lnTo>
                <a:lnTo>
                  <a:pt x="0" y="0"/>
                </a:lnTo>
                <a:close/>
              </a:path>
            </a:pathLst>
          </a:custGeom>
          <a:solidFill>
            <a:srgbClr val="97BD3D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F0B594-8934-C5A4-C090-4DA401A5E3EC}"/>
              </a:ext>
            </a:extLst>
          </p:cNvPr>
          <p:cNvSpPr txBox="1"/>
          <p:nvPr/>
        </p:nvSpPr>
        <p:spPr>
          <a:xfrm>
            <a:off x="5526372" y="2164803"/>
            <a:ext cx="137773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97BD3D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Overall Savings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84D12E4-CBD2-1A3C-ED22-A19F31E060B2}"/>
              </a:ext>
            </a:extLst>
          </p:cNvPr>
          <p:cNvCxnSpPr>
            <a:cxnSpLocks/>
          </p:cNvCxnSpPr>
          <p:nvPr/>
        </p:nvCxnSpPr>
        <p:spPr>
          <a:xfrm flipH="1">
            <a:off x="4610305" y="2325955"/>
            <a:ext cx="916067" cy="504928"/>
          </a:xfrm>
          <a:prstGeom prst="straightConnector1">
            <a:avLst/>
          </a:prstGeom>
          <a:noFill/>
          <a:ln w="28575" cap="flat" cmpd="sng" algn="ctr">
            <a:solidFill>
              <a:srgbClr val="97BD3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8AA02EE-3DC1-EE5E-D11B-1A0B05A18A19}"/>
              </a:ext>
            </a:extLst>
          </p:cNvPr>
          <p:cNvSpPr/>
          <p:nvPr/>
        </p:nvSpPr>
        <p:spPr>
          <a:xfrm>
            <a:off x="1906459" y="2042406"/>
            <a:ext cx="1112606" cy="573335"/>
          </a:xfrm>
          <a:custGeom>
            <a:avLst/>
            <a:gdLst>
              <a:gd name="connsiteX0" fmla="*/ 0 w 1196411"/>
              <a:gd name="connsiteY0" fmla="*/ 0 h 640935"/>
              <a:gd name="connsiteX1" fmla="*/ 0 w 1196411"/>
              <a:gd name="connsiteY1" fmla="*/ 640935 h 640935"/>
              <a:gd name="connsiteX2" fmla="*/ 1196411 w 1196411"/>
              <a:gd name="connsiteY2" fmla="*/ 640935 h 640935"/>
              <a:gd name="connsiteX3" fmla="*/ 752030 w 1196411"/>
              <a:gd name="connsiteY3" fmla="*/ 435836 h 640935"/>
              <a:gd name="connsiteX4" fmla="*/ 358923 w 1196411"/>
              <a:gd name="connsiteY4" fmla="*/ 222191 h 640935"/>
              <a:gd name="connsiteX5" fmla="*/ 0 w 1196411"/>
              <a:gd name="connsiteY5" fmla="*/ 0 h 640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6411" h="640935">
                <a:moveTo>
                  <a:pt x="0" y="0"/>
                </a:moveTo>
                <a:lnTo>
                  <a:pt x="0" y="640935"/>
                </a:lnTo>
                <a:lnTo>
                  <a:pt x="1196411" y="640935"/>
                </a:lnTo>
                <a:lnTo>
                  <a:pt x="752030" y="435836"/>
                </a:lnTo>
                <a:lnTo>
                  <a:pt x="358923" y="222191"/>
                </a:lnTo>
                <a:lnTo>
                  <a:pt x="0" y="0"/>
                </a:lnTo>
                <a:close/>
              </a:path>
            </a:pathLst>
          </a:custGeom>
          <a:solidFill>
            <a:srgbClr val="009CCC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D687BB-B4C4-9072-3EFD-2C5568FA585A}"/>
              </a:ext>
            </a:extLst>
          </p:cNvPr>
          <p:cNvSpPr txBox="1"/>
          <p:nvPr/>
        </p:nvSpPr>
        <p:spPr>
          <a:xfrm>
            <a:off x="5553161" y="1206722"/>
            <a:ext cx="1916375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9CCC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Public Funds Required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E572084-A8F7-A970-9F61-8D6240145597}"/>
              </a:ext>
            </a:extLst>
          </p:cNvPr>
          <p:cNvCxnSpPr>
            <a:cxnSpLocks/>
          </p:cNvCxnSpPr>
          <p:nvPr/>
        </p:nvCxnSpPr>
        <p:spPr>
          <a:xfrm flipH="1">
            <a:off x="2465253" y="1391107"/>
            <a:ext cx="3092670" cy="830951"/>
          </a:xfrm>
          <a:prstGeom prst="straightConnector1">
            <a:avLst/>
          </a:prstGeom>
          <a:noFill/>
          <a:ln w="28575" cap="flat" cmpd="sng" algn="ctr">
            <a:solidFill>
              <a:srgbClr val="009CCC"/>
            </a:solidFill>
            <a:prstDash val="solid"/>
            <a:tailEnd type="triangle"/>
          </a:ln>
          <a:effectLst/>
        </p:spPr>
      </p:cxnSp>
      <p:sp>
        <p:nvSpPr>
          <p:cNvPr id="30" name="Left Brace 29">
            <a:extLst>
              <a:ext uri="{FF2B5EF4-FFF2-40B4-BE49-F238E27FC236}">
                <a16:creationId xmlns:a16="http://schemas.microsoft.com/office/drawing/2014/main" id="{D093DA23-5417-6D38-B86F-1909D16DDB11}"/>
              </a:ext>
            </a:extLst>
          </p:cNvPr>
          <p:cNvSpPr/>
          <p:nvPr/>
        </p:nvSpPr>
        <p:spPr>
          <a:xfrm rot="16200000">
            <a:off x="3869251" y="2776850"/>
            <a:ext cx="278422" cy="895562"/>
          </a:xfrm>
          <a:prstGeom prst="leftBrace">
            <a:avLst/>
          </a:prstGeom>
          <a:noFill/>
          <a:ln w="19050" cap="flat" cmpd="sng" algn="ctr">
            <a:solidFill>
              <a:srgbClr val="C51F24"/>
            </a:solidFill>
            <a:prstDash val="solid"/>
          </a:ln>
          <a:effectLst/>
        </p:spPr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C51F2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4EB2531-24E7-3F86-61EC-66FD3AB1062A}"/>
              </a:ext>
            </a:extLst>
          </p:cNvPr>
          <p:cNvCxnSpPr>
            <a:cxnSpLocks/>
          </p:cNvCxnSpPr>
          <p:nvPr/>
        </p:nvCxnSpPr>
        <p:spPr>
          <a:xfrm>
            <a:off x="4592486" y="1505311"/>
            <a:ext cx="0" cy="2564782"/>
          </a:xfrm>
          <a:prstGeom prst="line">
            <a:avLst/>
          </a:prstGeom>
          <a:noFill/>
          <a:ln w="12700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BFDC2D1-5323-9F1C-AA22-8AEA20CF179D}"/>
              </a:ext>
            </a:extLst>
          </p:cNvPr>
          <p:cNvSpPr txBox="1"/>
          <p:nvPr/>
        </p:nvSpPr>
        <p:spPr>
          <a:xfrm>
            <a:off x="4008462" y="4103724"/>
            <a:ext cx="11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2033 Price Parity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E263287F-1A27-1607-5702-8DD59BA52C77}"/>
              </a:ext>
            </a:extLst>
          </p:cNvPr>
          <p:cNvSpPr/>
          <p:nvPr/>
        </p:nvSpPr>
        <p:spPr>
          <a:xfrm rot="16200000">
            <a:off x="2409598" y="2543593"/>
            <a:ext cx="204739" cy="1274158"/>
          </a:xfrm>
          <a:prstGeom prst="leftBrace">
            <a:avLst/>
          </a:prstGeom>
          <a:noFill/>
          <a:ln w="19050" cap="flat" cmpd="sng" algn="ctr">
            <a:solidFill>
              <a:srgbClr val="C51F24">
                <a:lumMod val="60000"/>
                <a:lumOff val="40000"/>
              </a:srgbClr>
            </a:solidFill>
            <a:prstDash val="solid"/>
          </a:ln>
          <a:effectLst/>
        </p:spPr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C51F2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5A045E-E7A1-90C3-D8CE-5B575F8032D6}"/>
              </a:ext>
            </a:extLst>
          </p:cNvPr>
          <p:cNvSpPr txBox="1"/>
          <p:nvPr/>
        </p:nvSpPr>
        <p:spPr>
          <a:xfrm>
            <a:off x="6462805" y="2738139"/>
            <a:ext cx="1596999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C51F2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Financing Required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9292E51-E202-C9A2-8180-6997D982F42B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4509608" y="2892028"/>
            <a:ext cx="1953197" cy="302671"/>
          </a:xfrm>
          <a:prstGeom prst="straightConnector1">
            <a:avLst/>
          </a:prstGeom>
          <a:noFill/>
          <a:ln w="28575" cap="flat" cmpd="sng" algn="ctr">
            <a:solidFill>
              <a:srgbClr val="C51F24"/>
            </a:solidFill>
            <a:prstDash val="solid"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BFDB346-EBA6-0A34-D128-BE5FD9CF0019}"/>
              </a:ext>
            </a:extLst>
          </p:cNvPr>
          <p:cNvSpPr txBox="1"/>
          <p:nvPr/>
        </p:nvSpPr>
        <p:spPr>
          <a:xfrm>
            <a:off x="5590870" y="3499438"/>
            <a:ext cx="2844278" cy="523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C51F2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Financing Required to Leverage Public Funds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04A8496-4A4C-9924-DE72-677FCDCFD574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2630072" y="3327241"/>
            <a:ext cx="2960798" cy="433807"/>
          </a:xfrm>
          <a:prstGeom prst="straightConnector1">
            <a:avLst/>
          </a:prstGeom>
          <a:noFill/>
          <a:ln w="28575" cap="flat" cmpd="sng" algn="ctr">
            <a:solidFill>
              <a:srgbClr val="C51F24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9065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8" grpId="0" animBg="1"/>
      <p:bldP spid="30" grpId="0" animBg="1"/>
      <p:bldP spid="32" grpId="0"/>
      <p:bldP spid="33" grpId="0" animBg="1"/>
      <p:bldP spid="34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D301C8-9E1B-7845-6F3A-4AA1D7ABA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05" y="181565"/>
            <a:ext cx="8229600" cy="538901"/>
          </a:xfrm>
        </p:spPr>
        <p:txBody>
          <a:bodyPr>
            <a:noAutofit/>
          </a:bodyPr>
          <a:lstStyle/>
          <a:p>
            <a:r>
              <a:rPr lang="en-US" sz="2800" cap="none"/>
              <a:t>Financing provides capital today, for future repayment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9805E7-DD4F-68C1-C250-A34F96E7D300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6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899DC59B-ADBB-3D99-CA1C-1A842B2D7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84E68382-1919-FB1F-963D-15FAD52DAA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326" y="4805362"/>
            <a:ext cx="4579408" cy="287339"/>
          </a:xfrm>
        </p:spPr>
        <p:txBody>
          <a:bodyPr lIns="0" tIns="45720" rIns="91440" bIns="45720" anchor="ctr" anchorCtr="0">
            <a:noAutofit/>
          </a:bodyPr>
          <a:lstStyle/>
          <a:p>
            <a:r>
              <a:rPr lang="en-US">
                <a:latin typeface="Arial Narrow"/>
              </a:rPr>
              <a:t>Source: WRI calculations (February 2022), illustrative grant program details &amp; illustrative cash flow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73D78F-6460-6F64-D75C-B5B16F449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43767"/>
            <a:ext cx="4287160" cy="3235011"/>
          </a:xfrm>
          <a:prstGeom prst="rect">
            <a:avLst/>
          </a:prstGeom>
        </p:spPr>
      </p:pic>
      <p:pic>
        <p:nvPicPr>
          <p:cNvPr id="23" name="Graphic 22" descr="Pin outline">
            <a:extLst>
              <a:ext uri="{FF2B5EF4-FFF2-40B4-BE49-F238E27FC236}">
                <a16:creationId xmlns:a16="http://schemas.microsoft.com/office/drawing/2014/main" id="{4EDC9759-59A0-282E-21F8-7603B52D7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902720" y="1400722"/>
            <a:ext cx="650348" cy="6503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2B9126-A948-E705-AD64-9FC152C2E4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1522" y="1426934"/>
            <a:ext cx="3868573" cy="232526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4857CAC-4E16-A46C-8B57-CD6405AEB2E4}"/>
              </a:ext>
            </a:extLst>
          </p:cNvPr>
          <p:cNvSpPr/>
          <p:nvPr/>
        </p:nvSpPr>
        <p:spPr>
          <a:xfrm>
            <a:off x="5809744" y="1937829"/>
            <a:ext cx="2847461" cy="195771"/>
          </a:xfrm>
          <a:prstGeom prst="rect">
            <a:avLst/>
          </a:prstGeom>
          <a:solidFill>
            <a:srgbClr val="FBF505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15FB4C-0F43-1D65-C8DE-FD58788C4B80}"/>
              </a:ext>
            </a:extLst>
          </p:cNvPr>
          <p:cNvSpPr txBox="1"/>
          <p:nvPr/>
        </p:nvSpPr>
        <p:spPr>
          <a:xfrm>
            <a:off x="6245373" y="2324682"/>
            <a:ext cx="20501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Positive cash flow is the revenue for repaying loan</a:t>
            </a:r>
          </a:p>
        </p:txBody>
      </p:sp>
    </p:spTree>
    <p:extLst>
      <p:ext uri="{BB962C8B-B14F-4D97-AF65-F5344CB8AC3E}">
        <p14:creationId xmlns:p14="http://schemas.microsoft.com/office/powerpoint/2010/main" val="153339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3EC9A17E-AD93-4A2F-95F8-84666BE5DC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45720" rIns="91440" bIns="45720" anchor="ctr" anchorCtr="0">
            <a:noAutofit/>
          </a:bodyPr>
          <a:lstStyle/>
          <a:p>
            <a:r>
              <a:rPr lang="en-US">
                <a:latin typeface="Arial Narrow"/>
              </a:rPr>
              <a:t>Source: WRI calculations (February 2022)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B0B62D-A56F-44CF-B50A-9B55B69E117B}"/>
              </a:ext>
            </a:extLst>
          </p:cNvPr>
          <p:cNvSpPr txBox="1"/>
          <p:nvPr/>
        </p:nvSpPr>
        <p:spPr>
          <a:xfrm>
            <a:off x="383904" y="1009249"/>
            <a:ext cx="3512805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+mj-lt"/>
              </a:rPr>
              <a:t>Fleets transitioning today utilize </a:t>
            </a:r>
            <a:r>
              <a:rPr lang="en-US" sz="1600" b="1">
                <a:solidFill>
                  <a:schemeClr val="accent5"/>
                </a:solidFill>
                <a:latin typeface="+mj-lt"/>
              </a:rPr>
              <a:t>public funding</a:t>
            </a:r>
            <a:r>
              <a:rPr lang="en-US" sz="1600">
                <a:solidFill>
                  <a:schemeClr val="bg1"/>
                </a:solidFill>
                <a:latin typeface="+mj-lt"/>
              </a:rPr>
              <a:t> to improve purchase economics of ESBs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+mj-lt"/>
              </a:rPr>
              <a:t>Funding can phase out as prices in the market decline</a:t>
            </a:r>
            <a:endParaRPr lang="en-US" sz="160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+mj-lt"/>
              </a:rPr>
              <a:t>Financing</a:t>
            </a:r>
            <a:r>
              <a:rPr lang="en-US" sz="1600">
                <a:solidFill>
                  <a:schemeClr val="bg1"/>
                </a:solidFill>
                <a:latin typeface="+mj-lt"/>
              </a:rPr>
              <a:t> can be expected to </a:t>
            </a:r>
            <a:r>
              <a:rPr lang="en-US" sz="1600" b="1">
                <a:solidFill>
                  <a:schemeClr val="accent5"/>
                </a:solidFill>
                <a:latin typeface="+mj-lt"/>
              </a:rPr>
              <a:t>be useful </a:t>
            </a:r>
            <a:r>
              <a:rPr lang="en-US" sz="1600">
                <a:solidFill>
                  <a:schemeClr val="bg1"/>
                </a:solidFill>
                <a:latin typeface="+mj-lt"/>
              </a:rPr>
              <a:t>at least until purchase price parity</a:t>
            </a:r>
            <a:endParaRPr lang="en-US" sz="160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+mj-lt"/>
              </a:rPr>
              <a:t>Fleets beginning their electrification journeys now can benefit from capturing future savings in today’s plans</a:t>
            </a:r>
            <a:endParaRPr lang="en-US" sz="1600">
              <a:solidFill>
                <a:schemeClr val="bg1"/>
              </a:solidFill>
              <a:latin typeface="+mj-lt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76D62B-BFBF-40E0-956A-8E7340F23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039" y="1088987"/>
            <a:ext cx="4459635" cy="3348431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8C8D81-97F6-41EF-AAA8-60A9BBFE5C4A}"/>
              </a:ext>
            </a:extLst>
          </p:cNvPr>
          <p:cNvSpPr/>
          <p:nvPr/>
        </p:nvSpPr>
        <p:spPr>
          <a:xfrm>
            <a:off x="7135929" y="2646666"/>
            <a:ext cx="1009185" cy="273205"/>
          </a:xfrm>
          <a:custGeom>
            <a:avLst/>
            <a:gdLst>
              <a:gd name="connsiteX0" fmla="*/ 0 w 992458"/>
              <a:gd name="connsiteY0" fmla="*/ 0 h 284356"/>
              <a:gd name="connsiteX1" fmla="*/ 563136 w 992458"/>
              <a:gd name="connsiteY1" fmla="*/ 183995 h 284356"/>
              <a:gd name="connsiteX2" fmla="*/ 992458 w 992458"/>
              <a:gd name="connsiteY2" fmla="*/ 284356 h 284356"/>
              <a:gd name="connsiteX3" fmla="*/ 986882 w 992458"/>
              <a:gd name="connsiteY3" fmla="*/ 16727 h 284356"/>
              <a:gd name="connsiteX4" fmla="*/ 0 w 992458"/>
              <a:gd name="connsiteY4" fmla="*/ 0 h 28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458" h="284356">
                <a:moveTo>
                  <a:pt x="0" y="0"/>
                </a:moveTo>
                <a:lnTo>
                  <a:pt x="563136" y="183995"/>
                </a:lnTo>
                <a:lnTo>
                  <a:pt x="992458" y="284356"/>
                </a:lnTo>
                <a:lnTo>
                  <a:pt x="986882" y="16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292675-5043-454A-A838-C828528A4403}"/>
              </a:ext>
            </a:extLst>
          </p:cNvPr>
          <p:cNvSpPr txBox="1"/>
          <p:nvPr/>
        </p:nvSpPr>
        <p:spPr>
          <a:xfrm>
            <a:off x="6389873" y="3040646"/>
            <a:ext cx="2204398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4">
                    <a:lumMod val="75000"/>
                  </a:schemeClr>
                </a:solidFill>
              </a:rPr>
              <a:t>Generating lifetime savings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61CDA83-EF8C-4823-903F-1841473C445D}"/>
              </a:ext>
            </a:extLst>
          </p:cNvPr>
          <p:cNvSpPr/>
          <p:nvPr/>
        </p:nvSpPr>
        <p:spPr>
          <a:xfrm>
            <a:off x="5454616" y="1904658"/>
            <a:ext cx="1281869" cy="682188"/>
          </a:xfrm>
          <a:custGeom>
            <a:avLst/>
            <a:gdLst>
              <a:gd name="connsiteX0" fmla="*/ 0 w 1196411"/>
              <a:gd name="connsiteY0" fmla="*/ 0 h 640935"/>
              <a:gd name="connsiteX1" fmla="*/ 0 w 1196411"/>
              <a:gd name="connsiteY1" fmla="*/ 640935 h 640935"/>
              <a:gd name="connsiteX2" fmla="*/ 1196411 w 1196411"/>
              <a:gd name="connsiteY2" fmla="*/ 640935 h 640935"/>
              <a:gd name="connsiteX3" fmla="*/ 752030 w 1196411"/>
              <a:gd name="connsiteY3" fmla="*/ 435836 h 640935"/>
              <a:gd name="connsiteX4" fmla="*/ 358923 w 1196411"/>
              <a:gd name="connsiteY4" fmla="*/ 222191 h 640935"/>
              <a:gd name="connsiteX5" fmla="*/ 0 w 1196411"/>
              <a:gd name="connsiteY5" fmla="*/ 0 h 640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6411" h="640935">
                <a:moveTo>
                  <a:pt x="0" y="0"/>
                </a:moveTo>
                <a:lnTo>
                  <a:pt x="0" y="640935"/>
                </a:lnTo>
                <a:lnTo>
                  <a:pt x="1196411" y="640935"/>
                </a:lnTo>
                <a:lnTo>
                  <a:pt x="752030" y="435836"/>
                </a:lnTo>
                <a:lnTo>
                  <a:pt x="358923" y="2221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71F34-B555-4036-81FD-4D1E9D06246F}"/>
              </a:ext>
            </a:extLst>
          </p:cNvPr>
          <p:cNvSpPr txBox="1"/>
          <p:nvPr/>
        </p:nvSpPr>
        <p:spPr>
          <a:xfrm>
            <a:off x="6024413" y="1861464"/>
            <a:ext cx="1884294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1">
                    <a:lumMod val="75000"/>
                  </a:schemeClr>
                </a:solidFill>
              </a:rPr>
              <a:t>Require public funding</a:t>
            </a:r>
          </a:p>
        </p:txBody>
      </p:sp>
      <p:sp>
        <p:nvSpPr>
          <p:cNvPr id="4" name="Arrow: Curved Up 3">
            <a:extLst>
              <a:ext uri="{FF2B5EF4-FFF2-40B4-BE49-F238E27FC236}">
                <a16:creationId xmlns:a16="http://schemas.microsoft.com/office/drawing/2014/main" id="{C6D7763A-48AE-8442-5E05-F796784B12A5}"/>
              </a:ext>
            </a:extLst>
          </p:cNvPr>
          <p:cNvSpPr/>
          <p:nvPr/>
        </p:nvSpPr>
        <p:spPr>
          <a:xfrm rot="16200000">
            <a:off x="8159285" y="2821551"/>
            <a:ext cx="335733" cy="201210"/>
          </a:xfrm>
          <a:prstGeom prst="curvedUp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3E2372E-A304-4D7E-9E25-6174C15B9C22}"/>
              </a:ext>
            </a:extLst>
          </p:cNvPr>
          <p:cNvSpPr/>
          <p:nvPr/>
        </p:nvSpPr>
        <p:spPr>
          <a:xfrm rot="10800000">
            <a:off x="5773651" y="1967207"/>
            <a:ext cx="335733" cy="9629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2DD01F0C-5CDE-AC9F-82F9-BB78F7A0E2E0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After TCO parity, ESBs can produce savings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7DFB88-D38F-F6EC-6DF7-8199A0C9BFAF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865A7026-FEC1-60D8-ED75-F04B6EE83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359" y="4484201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3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17F50AF-946A-18A2-7AAA-3CFC3B0A77AF}"/>
              </a:ext>
            </a:extLst>
          </p:cNvPr>
          <p:cNvGrpSpPr/>
          <p:nvPr/>
        </p:nvGrpSpPr>
        <p:grpSpPr>
          <a:xfrm>
            <a:off x="-434864" y="928803"/>
            <a:ext cx="9016198" cy="3675515"/>
            <a:chOff x="63900" y="960211"/>
            <a:chExt cx="9016198" cy="367551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018E74-75DA-6870-D92A-4F3F4B00EF0A}"/>
                </a:ext>
              </a:extLst>
            </p:cNvPr>
            <p:cNvSpPr/>
            <p:nvPr/>
          </p:nvSpPr>
          <p:spPr>
            <a:xfrm>
              <a:off x="63900" y="960211"/>
              <a:ext cx="9016198" cy="3675515"/>
            </a:xfrm>
            <a:prstGeom prst="rect">
              <a:avLst/>
            </a:prstGeom>
            <a:ln>
              <a:noFill/>
            </a:ln>
          </p:spPr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96B85D5-3435-40A7-0957-AA68915A4431}"/>
                </a:ext>
              </a:extLst>
            </p:cNvPr>
            <p:cNvSpPr/>
            <p:nvPr/>
          </p:nvSpPr>
          <p:spPr>
            <a:xfrm>
              <a:off x="1223438" y="1783750"/>
              <a:ext cx="2395749" cy="1437450"/>
            </a:xfrm>
            <a:custGeom>
              <a:avLst/>
              <a:gdLst>
                <a:gd name="connsiteX0" fmla="*/ 0 w 2826366"/>
                <a:gd name="connsiteY0" fmla="*/ 0 h 1695820"/>
                <a:gd name="connsiteX1" fmla="*/ 2826366 w 2826366"/>
                <a:gd name="connsiteY1" fmla="*/ 0 h 1695820"/>
                <a:gd name="connsiteX2" fmla="*/ 2826366 w 2826366"/>
                <a:gd name="connsiteY2" fmla="*/ 1695820 h 1695820"/>
                <a:gd name="connsiteX3" fmla="*/ 0 w 2826366"/>
                <a:gd name="connsiteY3" fmla="*/ 1695820 h 1695820"/>
                <a:gd name="connsiteX4" fmla="*/ 0 w 2826366"/>
                <a:gd name="connsiteY4" fmla="*/ 0 h 169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6366" h="1695820">
                  <a:moveTo>
                    <a:pt x="0" y="0"/>
                  </a:moveTo>
                  <a:lnTo>
                    <a:pt x="2826366" y="0"/>
                  </a:lnTo>
                  <a:lnTo>
                    <a:pt x="2826366" y="1695820"/>
                  </a:lnTo>
                  <a:lnTo>
                    <a:pt x="0" y="16958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solidFill>
                    <a:srgbClr val="FFFFFF"/>
                  </a:solidFill>
                  <a:latin typeface="Arial Narrow"/>
                  <a:cs typeface="Calibri"/>
                </a:rPr>
                <a:t>Identify assets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8AC4E1B-A352-AD72-EF02-C01ED1CB6A03}"/>
                </a:ext>
              </a:extLst>
            </p:cNvPr>
            <p:cNvSpPr/>
            <p:nvPr/>
          </p:nvSpPr>
          <p:spPr>
            <a:xfrm>
              <a:off x="3791371" y="1783750"/>
              <a:ext cx="2558785" cy="1437451"/>
            </a:xfrm>
            <a:custGeom>
              <a:avLst/>
              <a:gdLst>
                <a:gd name="connsiteX0" fmla="*/ 0 w 2826366"/>
                <a:gd name="connsiteY0" fmla="*/ 0 h 1695820"/>
                <a:gd name="connsiteX1" fmla="*/ 2826366 w 2826366"/>
                <a:gd name="connsiteY1" fmla="*/ 0 h 1695820"/>
                <a:gd name="connsiteX2" fmla="*/ 2826366 w 2826366"/>
                <a:gd name="connsiteY2" fmla="*/ 1695820 h 1695820"/>
                <a:gd name="connsiteX3" fmla="*/ 0 w 2826366"/>
                <a:gd name="connsiteY3" fmla="*/ 1695820 h 1695820"/>
                <a:gd name="connsiteX4" fmla="*/ 0 w 2826366"/>
                <a:gd name="connsiteY4" fmla="*/ 0 h 169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6366" h="1695820">
                  <a:moveTo>
                    <a:pt x="0" y="0"/>
                  </a:moveTo>
                  <a:lnTo>
                    <a:pt x="2826366" y="0"/>
                  </a:lnTo>
                  <a:lnTo>
                    <a:pt x="2826366" y="1695820"/>
                  </a:lnTo>
                  <a:lnTo>
                    <a:pt x="0" y="16958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solidFill>
                    <a:srgbClr val="FFFFFF"/>
                  </a:solidFill>
                  <a:latin typeface="Arial Narrow"/>
                  <a:cs typeface="Calibri"/>
                </a:rPr>
                <a:t>Consider ownership &amp; stakeholders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799986-43A8-BE01-CF0B-0B145EEEBA44}"/>
                </a:ext>
              </a:extLst>
            </p:cNvPr>
            <p:cNvSpPr/>
            <p:nvPr/>
          </p:nvSpPr>
          <p:spPr>
            <a:xfrm>
              <a:off x="6522339" y="1783751"/>
              <a:ext cx="2395751" cy="1437451"/>
            </a:xfrm>
            <a:custGeom>
              <a:avLst/>
              <a:gdLst>
                <a:gd name="connsiteX0" fmla="*/ 0 w 2826366"/>
                <a:gd name="connsiteY0" fmla="*/ 0 h 1695820"/>
                <a:gd name="connsiteX1" fmla="*/ 2826366 w 2826366"/>
                <a:gd name="connsiteY1" fmla="*/ 0 h 1695820"/>
                <a:gd name="connsiteX2" fmla="*/ 2826366 w 2826366"/>
                <a:gd name="connsiteY2" fmla="*/ 1695820 h 1695820"/>
                <a:gd name="connsiteX3" fmla="*/ 0 w 2826366"/>
                <a:gd name="connsiteY3" fmla="*/ 1695820 h 1695820"/>
                <a:gd name="connsiteX4" fmla="*/ 0 w 2826366"/>
                <a:gd name="connsiteY4" fmla="*/ 0 h 169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6366" h="1695820">
                  <a:moveTo>
                    <a:pt x="0" y="0"/>
                  </a:moveTo>
                  <a:lnTo>
                    <a:pt x="2826366" y="0"/>
                  </a:lnTo>
                  <a:lnTo>
                    <a:pt x="2826366" y="1695820"/>
                  </a:lnTo>
                  <a:lnTo>
                    <a:pt x="0" y="16958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solidFill>
                    <a:srgbClr val="FFFFFF"/>
                  </a:solidFill>
                  <a:latin typeface="Arial Narrow"/>
                  <a:cs typeface="Calibri"/>
                </a:rPr>
                <a:t>Weigh risks &amp; benefits</a:t>
              </a:r>
            </a:p>
          </p:txBody>
        </p:sp>
      </p:grpSp>
      <p:sp>
        <p:nvSpPr>
          <p:cNvPr id="10" name="Title 3">
            <a:extLst>
              <a:ext uri="{FF2B5EF4-FFF2-40B4-BE49-F238E27FC236}">
                <a16:creationId xmlns:a16="http://schemas.microsoft.com/office/drawing/2014/main" id="{DC96ADC7-7C0E-A048-4046-CD810134979B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HOW TO UNDERSTAND BUSINESS MODEL OPTIONS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2AB7E6-C9DE-368D-F1D4-7AE953123470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C5D0631E-6119-950C-19C7-9C0BEC326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8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Diagram&#10;&#10;Description automatically generated">
            <a:extLst>
              <a:ext uri="{FF2B5EF4-FFF2-40B4-BE49-F238E27FC236}">
                <a16:creationId xmlns:a16="http://schemas.microsoft.com/office/drawing/2014/main" id="{1A2E57E6-3B8B-0AC6-3F00-1CA05B5F1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10" b="146"/>
          <a:stretch/>
        </p:blipFill>
        <p:spPr>
          <a:xfrm>
            <a:off x="1413165" y="744880"/>
            <a:ext cx="5971308" cy="4071681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E28A589A-ED54-4398-CA48-BFFE7F2FB453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Roles within school bus business models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8A7204-1026-23BD-B4A2-7E2B82D61D9B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310767F5-5DE4-578B-7AA4-1229F9D8D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66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0D867BE9-4608-45C4-BCAB-344A6C85B4A4}"/>
              </a:ext>
            </a:extLst>
          </p:cNvPr>
          <p:cNvSpPr txBox="1"/>
          <p:nvPr/>
        </p:nvSpPr>
        <p:spPr>
          <a:xfrm>
            <a:off x="6233179" y="2239740"/>
            <a:ext cx="2453621" cy="954107"/>
          </a:xfrm>
          <a:prstGeom prst="rect">
            <a:avLst/>
          </a:prstGeom>
          <a:solidFill>
            <a:schemeClr val="accent4">
              <a:lumMod val="40000"/>
              <a:lumOff val="60000"/>
              <a:alpha val="50196"/>
            </a:schemeClr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Associated services:</a:t>
            </a:r>
            <a:endParaRPr lang="en-US" sz="200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Bus maintenance 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Charger maintenance</a:t>
            </a:r>
            <a:endParaRPr lang="en-US" sz="2000">
              <a:solidFill>
                <a:schemeClr val="bg1"/>
              </a:solidFill>
              <a:latin typeface="+mj-lt"/>
              <a:ea typeface="+mn-lt"/>
              <a:cs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6B6579A-144F-4CCE-AB48-AC3F6872CA12}"/>
              </a:ext>
            </a:extLst>
          </p:cNvPr>
          <p:cNvGrpSpPr/>
          <p:nvPr/>
        </p:nvGrpSpPr>
        <p:grpSpPr>
          <a:xfrm>
            <a:off x="603115" y="953695"/>
            <a:ext cx="4982545" cy="3599110"/>
            <a:chOff x="5102150" y="1510839"/>
            <a:chExt cx="3657946" cy="24447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97B2D9-DD5D-42A9-9F88-6AABD2ED9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2150" y="1510839"/>
              <a:ext cx="3657946" cy="239520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5E2C1F-1ECE-4925-BEF9-14817FB16607}"/>
                </a:ext>
              </a:extLst>
            </p:cNvPr>
            <p:cNvSpPr/>
            <p:nvPr/>
          </p:nvSpPr>
          <p:spPr>
            <a:xfrm>
              <a:off x="5932449" y="3139068"/>
              <a:ext cx="740350" cy="42374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9730E0E-A5AC-4B32-B1AC-F040253410FA}"/>
                </a:ext>
              </a:extLst>
            </p:cNvPr>
            <p:cNvSpPr/>
            <p:nvPr/>
          </p:nvSpPr>
          <p:spPr>
            <a:xfrm>
              <a:off x="6100963" y="3531821"/>
              <a:ext cx="740350" cy="42374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E6134A-0A0B-4683-9223-E9A9B5401067}"/>
                </a:ext>
              </a:extLst>
            </p:cNvPr>
            <p:cNvSpPr/>
            <p:nvPr/>
          </p:nvSpPr>
          <p:spPr>
            <a:xfrm>
              <a:off x="6628195" y="2653991"/>
              <a:ext cx="530889" cy="2316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799E423-4D57-459F-BCB4-AE8E2B39BB1D}"/>
              </a:ext>
            </a:extLst>
          </p:cNvPr>
          <p:cNvSpPr txBox="1"/>
          <p:nvPr/>
        </p:nvSpPr>
        <p:spPr>
          <a:xfrm>
            <a:off x="457200" y="3302393"/>
            <a:ext cx="1696448" cy="52322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6"/>
                </a:solidFill>
              </a:rPr>
              <a:t>Electric infrastructure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4CA9A-3E89-40D7-8102-C52F00772BD4}"/>
              </a:ext>
            </a:extLst>
          </p:cNvPr>
          <p:cNvSpPr txBox="1"/>
          <p:nvPr/>
        </p:nvSpPr>
        <p:spPr>
          <a:xfrm>
            <a:off x="467328" y="1087640"/>
            <a:ext cx="1689599" cy="534221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Distributed Energy Resources</a:t>
            </a:r>
            <a:endParaRPr lang="en-US" sz="1400">
              <a:solidFill>
                <a:schemeClr val="accent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78FA83-B066-444F-9AB8-0A6035F8F1C1}"/>
              </a:ext>
            </a:extLst>
          </p:cNvPr>
          <p:cNvSpPr txBox="1"/>
          <p:nvPr/>
        </p:nvSpPr>
        <p:spPr>
          <a:xfrm>
            <a:off x="4708373" y="1235674"/>
            <a:ext cx="1471845" cy="52322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/>
              <a:t>Building energy load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1D5C73-46B1-471E-8D1D-B9E17837DD8A}"/>
              </a:ext>
            </a:extLst>
          </p:cNvPr>
          <p:cNvSpPr txBox="1"/>
          <p:nvPr/>
        </p:nvSpPr>
        <p:spPr>
          <a:xfrm>
            <a:off x="4800504" y="3798419"/>
            <a:ext cx="1379714" cy="52322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/>
              <a:t>Buses &amp; batteries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FD3D63-C4B8-4789-A974-BD7DC39C4F4B}"/>
              </a:ext>
            </a:extLst>
          </p:cNvPr>
          <p:cNvSpPr txBox="1"/>
          <p:nvPr/>
        </p:nvSpPr>
        <p:spPr>
          <a:xfrm>
            <a:off x="1894703" y="4479893"/>
            <a:ext cx="1274149" cy="307778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/>
              <a:t>Chargers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5F95046-96C6-7009-299D-68F6485D23B4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Project assets: hardware components of ESB projects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65DAFB-FE00-8427-EEC0-24F264A1EE1F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97C6340E-D1E3-0218-9ECE-F3EE7BE3C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50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0D867BE9-4608-45C4-BCAB-344A6C85B4A4}"/>
              </a:ext>
            </a:extLst>
          </p:cNvPr>
          <p:cNvSpPr txBox="1"/>
          <p:nvPr/>
        </p:nvSpPr>
        <p:spPr>
          <a:xfrm>
            <a:off x="6232332" y="2232813"/>
            <a:ext cx="2407813" cy="954107"/>
          </a:xfrm>
          <a:prstGeom prst="rect">
            <a:avLst/>
          </a:prstGeom>
          <a:solidFill>
            <a:schemeClr val="accent4">
              <a:lumMod val="40000"/>
              <a:lumOff val="60000"/>
              <a:alpha val="50196"/>
            </a:schemeClr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Associated services:</a:t>
            </a:r>
            <a:endParaRPr lang="en-US" sz="200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+mj-lt"/>
              </a:rPr>
              <a:t>Network contracts/ </a:t>
            </a:r>
            <a:r>
              <a:rPr lang="en-US">
                <a:latin typeface="+mj-lt"/>
                <a:cs typeface="Arial"/>
              </a:rPr>
              <a:t>subscriptions</a:t>
            </a:r>
            <a:endParaRPr lang="en-US" sz="2000">
              <a:solidFill>
                <a:schemeClr val="bg1"/>
              </a:solidFill>
              <a:latin typeface="+mj-lt"/>
              <a:ea typeface="+mn-lt"/>
              <a:cs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6B6579A-144F-4CCE-AB48-AC3F6872CA12}"/>
              </a:ext>
            </a:extLst>
          </p:cNvPr>
          <p:cNvGrpSpPr/>
          <p:nvPr/>
        </p:nvGrpSpPr>
        <p:grpSpPr>
          <a:xfrm>
            <a:off x="503855" y="946768"/>
            <a:ext cx="4982545" cy="3599110"/>
            <a:chOff x="5102150" y="1510839"/>
            <a:chExt cx="3657946" cy="24447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97B2D9-DD5D-42A9-9F88-6AABD2ED9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2150" y="1510839"/>
              <a:ext cx="3657946" cy="239520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5E2C1F-1ECE-4925-BEF9-14817FB16607}"/>
                </a:ext>
              </a:extLst>
            </p:cNvPr>
            <p:cNvSpPr/>
            <p:nvPr/>
          </p:nvSpPr>
          <p:spPr>
            <a:xfrm>
              <a:off x="5932449" y="3139068"/>
              <a:ext cx="740350" cy="42374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9730E0E-A5AC-4B32-B1AC-F040253410FA}"/>
                </a:ext>
              </a:extLst>
            </p:cNvPr>
            <p:cNvSpPr/>
            <p:nvPr/>
          </p:nvSpPr>
          <p:spPr>
            <a:xfrm>
              <a:off x="6100963" y="3531821"/>
              <a:ext cx="740350" cy="42374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E6134A-0A0B-4683-9223-E9A9B5401067}"/>
                </a:ext>
              </a:extLst>
            </p:cNvPr>
            <p:cNvSpPr/>
            <p:nvPr/>
          </p:nvSpPr>
          <p:spPr>
            <a:xfrm>
              <a:off x="6628195" y="2653991"/>
              <a:ext cx="530889" cy="2316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799E423-4D57-459F-BCB4-AE8E2B39BB1D}"/>
              </a:ext>
            </a:extLst>
          </p:cNvPr>
          <p:cNvSpPr txBox="1"/>
          <p:nvPr/>
        </p:nvSpPr>
        <p:spPr>
          <a:xfrm>
            <a:off x="4701808" y="3386654"/>
            <a:ext cx="1014128" cy="52322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/>
              <a:t>Onboard telematics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4CA9A-3E89-40D7-8102-C52F00772BD4}"/>
              </a:ext>
            </a:extLst>
          </p:cNvPr>
          <p:cNvSpPr txBox="1"/>
          <p:nvPr/>
        </p:nvSpPr>
        <p:spPr>
          <a:xfrm>
            <a:off x="4122438" y="951221"/>
            <a:ext cx="2477914" cy="52322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Distributed Energy Resource Management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1D5C73-46B1-471E-8D1D-B9E17837DD8A}"/>
              </a:ext>
            </a:extLst>
          </p:cNvPr>
          <p:cNvSpPr txBox="1"/>
          <p:nvPr/>
        </p:nvSpPr>
        <p:spPr>
          <a:xfrm>
            <a:off x="4692855" y="4234604"/>
            <a:ext cx="1767520" cy="52322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Fleet management</a:t>
            </a:r>
            <a:endParaRPr lang="en-US"/>
          </a:p>
          <a:p>
            <a:pPr algn="ctr"/>
            <a:r>
              <a:rPr lang="en-US" sz="1400"/>
              <a:t>software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FD3D63-C4B8-4789-A974-BD7DC39C4F4B}"/>
              </a:ext>
            </a:extLst>
          </p:cNvPr>
          <p:cNvSpPr txBox="1"/>
          <p:nvPr/>
        </p:nvSpPr>
        <p:spPr>
          <a:xfrm>
            <a:off x="631179" y="3914525"/>
            <a:ext cx="1951564" cy="52322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6"/>
                </a:solidFill>
              </a:rPr>
              <a:t>Charger/energy management software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495BC94C-AFB1-4764-DD68-B3712D652B68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Project assets: software components of ESB projects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17F2DF-89A0-9C35-AA36-A01037B3FBF9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190F2186-39D4-76CA-FB82-E8C5D42FC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52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D301C8-9E1B-7845-6F3A-4AA1D7AB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/>
              <a:t>There are still barriers for this transition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9805E7-DD4F-68C1-C250-A34F96E7D300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6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899DC59B-ADBB-3D99-CA1C-1A842B2D7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20AF83-1929-F445-424F-3BC9E764AFC3}"/>
              </a:ext>
            </a:extLst>
          </p:cNvPr>
          <p:cNvSpPr txBox="1"/>
          <p:nvPr/>
        </p:nvSpPr>
        <p:spPr>
          <a:xfrm>
            <a:off x="401274" y="989972"/>
            <a:ext cx="3688174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Exacerbated Challenges: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Access to capital, such as higher cost to borrow &amp; lower tax base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Staff capacity to manage project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Underinvested local electrical distribution infrastructure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07B2CE-C64B-08B4-D1AF-D63702F8A673}"/>
              </a:ext>
            </a:extLst>
          </p:cNvPr>
          <p:cNvSpPr txBox="1"/>
          <p:nvPr/>
        </p:nvSpPr>
        <p:spPr>
          <a:xfrm>
            <a:off x="4741933" y="989972"/>
            <a:ext cx="4000793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Outsize Benefits: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Air quality improvements result in greater local health benefits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Operational savings &amp; revenue generation to support district priorities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Inclusion in green economy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pic>
        <p:nvPicPr>
          <p:cNvPr id="5" name="Graphic 4" descr="Bus with solid fill">
            <a:extLst>
              <a:ext uri="{FF2B5EF4-FFF2-40B4-BE49-F238E27FC236}">
                <a16:creationId xmlns:a16="http://schemas.microsoft.com/office/drawing/2014/main" id="{4F4FD848-3707-4BB7-DF86-B3B646513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25129" y="2491646"/>
            <a:ext cx="3012510" cy="301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71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572" y="1495909"/>
            <a:ext cx="951276" cy="5027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6833" y="2144281"/>
            <a:ext cx="1260078" cy="7155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350">
                <a:latin typeface="Arial Narrow"/>
              </a:rPr>
              <a:t>Fear of change and lack of knowledge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3693" y="2120956"/>
            <a:ext cx="1260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latin typeface="Arial Narrow"/>
              </a:rPr>
              <a:t>Perceived technological readiness (e.g. range)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725" y="1120161"/>
            <a:ext cx="277627" cy="329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90219" y="2135240"/>
            <a:ext cx="126007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latin typeface="Arial Narrow"/>
              </a:rPr>
              <a:t>New business models to consider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415" y="1368160"/>
            <a:ext cx="603910" cy="7476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031" y="1402719"/>
            <a:ext cx="718237" cy="7182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25A5A9-59B9-4BB3-A141-C289866EF0A5}"/>
              </a:ext>
            </a:extLst>
          </p:cNvPr>
          <p:cNvSpPr txBox="1"/>
          <p:nvPr/>
        </p:nvSpPr>
        <p:spPr>
          <a:xfrm>
            <a:off x="1352171" y="2144281"/>
            <a:ext cx="1260078" cy="507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350">
                <a:latin typeface="Arial Narrow"/>
              </a:rPr>
              <a:t>Higher upfront costs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F0B66B-ECE8-41B4-849F-31DD3FEB081A}"/>
              </a:ext>
            </a:extLst>
          </p:cNvPr>
          <p:cNvSpPr txBox="1"/>
          <p:nvPr/>
        </p:nvSpPr>
        <p:spPr>
          <a:xfrm>
            <a:off x="1679635" y="3947118"/>
            <a:ext cx="640811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sz="2000" i="1">
                <a:solidFill>
                  <a:schemeClr val="bg1"/>
                </a:solidFill>
                <a:latin typeface="Arial Narrow"/>
              </a:rPr>
              <a:t>These</a:t>
            </a:r>
            <a:r>
              <a:rPr lang="en-US" i="1">
                <a:solidFill>
                  <a:schemeClr val="bg1"/>
                </a:solidFill>
                <a:latin typeface="Arial Narrow"/>
              </a:rPr>
              <a:t> impact underserved communities disproportionately</a:t>
            </a:r>
          </a:p>
        </p:txBody>
      </p:sp>
      <p:pic>
        <p:nvPicPr>
          <p:cNvPr id="20" name="Graphic 19" descr="Children with solid fill">
            <a:extLst>
              <a:ext uri="{FF2B5EF4-FFF2-40B4-BE49-F238E27FC236}">
                <a16:creationId xmlns:a16="http://schemas.microsoft.com/office/drawing/2014/main" id="{7CDE6A03-758C-41D1-BDEB-7DFA1231C8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629" y="3316328"/>
            <a:ext cx="715581" cy="71558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50A60F4-1CBD-4E4E-9318-66DBAC50B1FB}"/>
              </a:ext>
            </a:extLst>
          </p:cNvPr>
          <p:cNvSpPr/>
          <p:nvPr/>
        </p:nvSpPr>
        <p:spPr>
          <a:xfrm>
            <a:off x="6369796" y="1278530"/>
            <a:ext cx="1645920" cy="164592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latin typeface="Arial Narrow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DEEC32D-469A-42AE-9018-0A821C141EEE}"/>
              </a:ext>
            </a:extLst>
          </p:cNvPr>
          <p:cNvSpPr/>
          <p:nvPr/>
        </p:nvSpPr>
        <p:spPr>
          <a:xfrm>
            <a:off x="803634" y="1050130"/>
            <a:ext cx="7536732" cy="2102721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latin typeface="Arial Narrow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C64EFF-70E8-4497-9D60-0EA42BDE5B7A}"/>
              </a:ext>
            </a:extLst>
          </p:cNvPr>
          <p:cNvGrpSpPr/>
          <p:nvPr/>
        </p:nvGrpSpPr>
        <p:grpSpPr>
          <a:xfrm>
            <a:off x="5036599" y="1264876"/>
            <a:ext cx="954265" cy="954265"/>
            <a:chOff x="5036599" y="1264876"/>
            <a:chExt cx="954265" cy="954265"/>
          </a:xfrm>
        </p:grpSpPr>
        <p:pic>
          <p:nvPicPr>
            <p:cNvPr id="6" name="Graphic 5" descr="Bus with solid fill">
              <a:extLst>
                <a:ext uri="{FF2B5EF4-FFF2-40B4-BE49-F238E27FC236}">
                  <a16:creationId xmlns:a16="http://schemas.microsoft.com/office/drawing/2014/main" id="{48D6C61F-9E96-418D-A517-518E84627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36599" y="1264876"/>
              <a:ext cx="954265" cy="954265"/>
            </a:xfrm>
            <a:prstGeom prst="rect">
              <a:avLst/>
            </a:prstGeom>
          </p:spPr>
        </p:pic>
        <p:pic>
          <p:nvPicPr>
            <p:cNvPr id="13" name="Graphic 12" descr="Plugged Unplugged with solid fill">
              <a:extLst>
                <a:ext uri="{FF2B5EF4-FFF2-40B4-BE49-F238E27FC236}">
                  <a16:creationId xmlns:a16="http://schemas.microsoft.com/office/drawing/2014/main" id="{AA6DE9B0-FCE6-4442-980D-297BEB23D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1" r="39977" b="40775"/>
            <a:stretch/>
          </p:blipFill>
          <p:spPr>
            <a:xfrm rot="14800491">
              <a:off x="5346723" y="1714529"/>
              <a:ext cx="258374" cy="260959"/>
            </a:xfrm>
            <a:prstGeom prst="rect">
              <a:avLst/>
            </a:prstGeom>
          </p:spPr>
        </p:pic>
      </p:grpSp>
      <p:sp>
        <p:nvSpPr>
          <p:cNvPr id="23" name="Title 3">
            <a:extLst>
              <a:ext uri="{FF2B5EF4-FFF2-40B4-BE49-F238E27FC236}">
                <a16:creationId xmlns:a16="http://schemas.microsoft.com/office/drawing/2014/main" id="{F32BD783-BB64-37D9-A992-DE5B1306ED67}"/>
              </a:ext>
            </a:extLst>
          </p:cNvPr>
          <p:cNvSpPr txBox="1">
            <a:spLocks/>
          </p:cNvSpPr>
          <p:nvPr/>
        </p:nvSpPr>
        <p:spPr>
          <a:xfrm>
            <a:off x="457200" y="240251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There are still barriers for this transition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229585-D69F-0A1B-5B3B-944D9662553C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92F2E656-C231-6304-6C71-89F2914DCC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5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BC98BD8-29EF-4314-B3A3-3714EA32B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597822"/>
              </p:ext>
            </p:extLst>
          </p:nvPr>
        </p:nvGraphicFramePr>
        <p:xfrm>
          <a:off x="418730" y="2388245"/>
          <a:ext cx="8306540" cy="1920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153270">
                  <a:extLst>
                    <a:ext uri="{9D8B030D-6E8A-4147-A177-3AD203B41FA5}">
                      <a16:colId xmlns:a16="http://schemas.microsoft.com/office/drawing/2014/main" val="2230978409"/>
                    </a:ext>
                  </a:extLst>
                </a:gridCol>
                <a:gridCol w="4153270">
                  <a:extLst>
                    <a:ext uri="{9D8B030D-6E8A-4147-A177-3AD203B41FA5}">
                      <a16:colId xmlns:a16="http://schemas.microsoft.com/office/drawing/2014/main" val="365538774"/>
                    </a:ext>
                  </a:extLst>
                </a:gridCol>
              </a:tblGrid>
              <a:tr h="365759">
                <a:tc>
                  <a:txBody>
                    <a:bodyPr/>
                    <a:lstStyle/>
                    <a:p>
                      <a:r>
                        <a:rPr lang="en-US" sz="1800">
                          <a:latin typeface="Arial Narrow"/>
                        </a:rPr>
                        <a:t>Bus owner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 Narrow"/>
                        </a:rPr>
                        <a:t>Entities in the market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817735"/>
                  </a:ext>
                </a:extLst>
              </a:tr>
              <a:tr h="350430">
                <a:tc>
                  <a:txBody>
                    <a:bodyPr/>
                    <a:lstStyle/>
                    <a:p>
                      <a:r>
                        <a:rPr lang="en-US">
                          <a:latin typeface="Arial Narrow"/>
                        </a:rPr>
                        <a:t>School 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 Narrow"/>
                        </a:rPr>
                        <a:t>Dealers, OEMs (purchase from)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484403"/>
                  </a:ext>
                </a:extLst>
              </a:tr>
              <a:tr h="720089">
                <a:tc>
                  <a:txBody>
                    <a:bodyPr/>
                    <a:lstStyle/>
                    <a:p>
                      <a:r>
                        <a:rPr lang="en-US">
                          <a:latin typeface="Arial Narrow"/>
                        </a:rPr>
                        <a:t>3</a:t>
                      </a:r>
                      <a:r>
                        <a:rPr lang="en-US" baseline="30000">
                          <a:latin typeface="Arial Narrow"/>
                        </a:rPr>
                        <a:t>rd</a:t>
                      </a:r>
                      <a:r>
                        <a:rPr lang="en-US">
                          <a:latin typeface="Arial Narrow"/>
                        </a:rPr>
                        <a:t> party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US" sz="1800" b="0" i="0" u="none" strike="noStrike" noProof="0">
                          <a:latin typeface="Arial Narrow"/>
                        </a:rPr>
                        <a:t>OEM (Lease from dealers, OEMs)</a:t>
                      </a:r>
                      <a:endParaRPr lang="en-US">
                        <a:latin typeface="Arial Narrow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Arial Narrow"/>
                        </a:rPr>
                        <a:t>Turnkey Asset Management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Arial Narrow"/>
                        </a:rPr>
                        <a:t>TaaS 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Arial Narrow"/>
                        </a:rPr>
                        <a:t>Electric Utility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7241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DB0A6A5-44E6-4212-87D7-5FB0A16C4869}"/>
              </a:ext>
            </a:extLst>
          </p:cNvPr>
          <p:cNvSpPr txBox="1"/>
          <p:nvPr/>
        </p:nvSpPr>
        <p:spPr>
          <a:xfrm>
            <a:off x="1321105" y="1256403"/>
            <a:ext cx="7522117" cy="78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700" b="1">
                <a:solidFill>
                  <a:schemeClr val="bg1"/>
                </a:solidFill>
              </a:rPr>
              <a:t>Bus owner:</a:t>
            </a:r>
            <a:r>
              <a:rPr lang="en-US" sz="1700">
                <a:solidFill>
                  <a:schemeClr val="bg1"/>
                </a:solidFill>
              </a:rPr>
              <a:t> </a:t>
            </a:r>
            <a:r>
              <a:rPr lang="en-US" sz="1700">
                <a:ea typeface="+mn-lt"/>
                <a:cs typeface="+mn-lt"/>
              </a:rPr>
              <a:t>the entity that holds the bus on its books as a capital asset</a:t>
            </a:r>
            <a:endParaRPr lang="en-US" sz="1700">
              <a:solidFill>
                <a:schemeClr val="bg1"/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bg1"/>
                </a:solidFill>
              </a:rPr>
              <a:t>The owner of the bus, such as the district, may be a separate entity from the owner of the battery, such as a utility</a:t>
            </a:r>
            <a:endParaRPr lang="en-US" sz="1400">
              <a:solidFill>
                <a:schemeClr val="bg1"/>
              </a:solidFill>
              <a:cs typeface="Arial"/>
            </a:endParaRPr>
          </a:p>
        </p:txBody>
      </p:sp>
      <p:pic>
        <p:nvPicPr>
          <p:cNvPr id="5" name="Graphic 4" descr="Bus with solid fill">
            <a:extLst>
              <a:ext uri="{FF2B5EF4-FFF2-40B4-BE49-F238E27FC236}">
                <a16:creationId xmlns:a16="http://schemas.microsoft.com/office/drawing/2014/main" id="{226019B6-133A-4CAC-A1B3-58EFD0118C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0899" b="12520"/>
          <a:stretch/>
        </p:blipFill>
        <p:spPr>
          <a:xfrm>
            <a:off x="457200" y="1382969"/>
            <a:ext cx="674036" cy="531697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04F12382-A6BB-0BFA-5FFD-18CC84411177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Role: Bus Owner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3C6CC2-26EF-9BA6-DA99-F79507C8987B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C23CD220-21CB-4316-A536-D11678D1D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44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Bus with solid fill">
            <a:extLst>
              <a:ext uri="{FF2B5EF4-FFF2-40B4-BE49-F238E27FC236}">
                <a16:creationId xmlns:a16="http://schemas.microsoft.com/office/drawing/2014/main" id="{3034A2FE-F60C-4C69-B3EF-D38BBA729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0899" b="12520"/>
          <a:stretch/>
        </p:blipFill>
        <p:spPr>
          <a:xfrm>
            <a:off x="676415" y="996821"/>
            <a:ext cx="661240" cy="520034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577AA28-2DF5-407C-810B-5B66109ED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091812"/>
              </p:ext>
            </p:extLst>
          </p:nvPr>
        </p:nvGraphicFramePr>
        <p:xfrm>
          <a:off x="457201" y="1024676"/>
          <a:ext cx="8229599" cy="31914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7932">
                  <a:extLst>
                    <a:ext uri="{9D8B030D-6E8A-4147-A177-3AD203B41FA5}">
                      <a16:colId xmlns:a16="http://schemas.microsoft.com/office/drawing/2014/main" val="3047193188"/>
                    </a:ext>
                  </a:extLst>
                </a:gridCol>
                <a:gridCol w="2536933">
                  <a:extLst>
                    <a:ext uri="{9D8B030D-6E8A-4147-A177-3AD203B41FA5}">
                      <a16:colId xmlns:a16="http://schemas.microsoft.com/office/drawing/2014/main" val="2015621715"/>
                    </a:ext>
                  </a:extLst>
                </a:gridCol>
                <a:gridCol w="2547162">
                  <a:extLst>
                    <a:ext uri="{9D8B030D-6E8A-4147-A177-3AD203B41FA5}">
                      <a16:colId xmlns:a16="http://schemas.microsoft.com/office/drawing/2014/main" val="833857470"/>
                    </a:ext>
                  </a:extLst>
                </a:gridCol>
                <a:gridCol w="2037572">
                  <a:extLst>
                    <a:ext uri="{9D8B030D-6E8A-4147-A177-3AD203B41FA5}">
                      <a16:colId xmlns:a16="http://schemas.microsoft.com/office/drawing/2014/main" val="1127561211"/>
                    </a:ext>
                  </a:extLst>
                </a:gridCol>
              </a:tblGrid>
              <a:tr h="498004">
                <a:tc>
                  <a:txBody>
                    <a:bodyPr/>
                    <a:lstStyle/>
                    <a:p>
                      <a:endParaRPr lang="en-US" sz="1400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noProof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/>
                        </a:rPr>
                        <a:t>Benefits</a:t>
                      </a:r>
                      <a:r>
                        <a:rPr lang="en-US" sz="1400" b="1" i="0" u="none" strike="noStrike" noProof="0">
                          <a:latin typeface="Arial Narrow"/>
                        </a:rPr>
                        <a:t> to district may include</a:t>
                      </a:r>
                      <a:endParaRPr lang="en-US" sz="1400" b="1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 i="0" u="none" strike="noStrike" noProof="0">
                          <a:solidFill>
                            <a:srgbClr val="FF0000"/>
                          </a:solidFill>
                          <a:latin typeface="Arial Narrow"/>
                        </a:rPr>
                        <a:t>Considerations</a:t>
                      </a:r>
                      <a:r>
                        <a:rPr lang="en-US" sz="1400" b="1" i="0" u="none" strike="noStrike" noProof="0">
                          <a:latin typeface="Arial Narrow"/>
                        </a:rPr>
                        <a:t> for district may include</a:t>
                      </a:r>
                      <a:endParaRPr lang="en-US" sz="1400" b="1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solidFill>
                            <a:schemeClr val="bg1"/>
                          </a:solidFill>
                          <a:latin typeface="Arial Narrow"/>
                        </a:rPr>
                        <a:t>Project cost impact</a:t>
                      </a:r>
                      <a:endParaRPr lang="en-US">
                        <a:latin typeface="Arial Narr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65991"/>
                  </a:ext>
                </a:extLst>
              </a:tr>
              <a:tr h="908125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latin typeface="Arial Narrow"/>
                        </a:rPr>
                        <a:t>School</a:t>
                      </a:r>
                      <a:endParaRPr lang="en-US">
                        <a:latin typeface="Arial Narrow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latin typeface="Arial Narrow"/>
                        </a:rPr>
                        <a:t>District</a:t>
                      </a:r>
                      <a:endParaRPr lang="en-US">
                        <a:latin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kern="1200" noProof="0">
                          <a:latin typeface="Arial Narrow"/>
                        </a:rPr>
                        <a:t>Can utilize district’s own low-cost capital if available</a:t>
                      </a:r>
                      <a:endParaRPr lang="en-US" sz="1400" kern="1200">
                        <a:solidFill>
                          <a:schemeClr val="tx1"/>
                        </a:solidFill>
                        <a:latin typeface="Arial Narrow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kern="1200" noProof="0">
                          <a:latin typeface="Arial Narrow"/>
                        </a:rPr>
                        <a:t>Ability to specify vehicle characteristics</a:t>
                      </a:r>
                      <a:endParaRPr lang="en-US" sz="1400" kern="1200">
                        <a:solidFill>
                          <a:schemeClr val="tx1"/>
                        </a:solidFill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noProof="0">
                          <a:latin typeface="Arial Narrow"/>
                        </a:rPr>
                        <a:t>Technology performance issues outside of warranty terms are the responsibility of district</a:t>
                      </a:r>
                      <a:endParaRPr lang="en-US" sz="1400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/>
                        <a:buChar char="•"/>
                      </a:pPr>
                      <a:r>
                        <a:rPr lang="en-US" sz="1400" kern="1200" noProof="0">
                          <a:solidFill>
                            <a:schemeClr val="tx2"/>
                          </a:solidFill>
                          <a:latin typeface="Arial Narrow"/>
                          <a:ea typeface="+mn-ea"/>
                          <a:cs typeface="+mn-cs"/>
                        </a:rPr>
                        <a:t>Large capital asset financed via public capital (~2%)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414904"/>
                  </a:ext>
                </a:extLst>
              </a:tr>
              <a:tr h="1728367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latin typeface="Arial Narrow"/>
                        </a:rPr>
                        <a:t>3rd party</a:t>
                      </a:r>
                      <a:endParaRPr lang="en-US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400" b="0" i="0" u="none" strike="noStrike" noProof="0">
                          <a:latin typeface="Arial Narrow"/>
                        </a:rPr>
                        <a:t>Mitigates high upfront capital outlay of an ESB (3-4x &gt; than diesel)</a:t>
                      </a: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400" b="0" i="0" u="none" strike="noStrike" noProof="0">
                          <a:latin typeface="Arial Narrow"/>
                        </a:rPr>
                        <a:t>Bulk procurement price</a:t>
                      </a: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400" b="0" i="0" u="none" strike="noStrike" noProof="0">
                          <a:latin typeface="Arial Narrow"/>
                        </a:rPr>
                        <a:t>Technology performance is guaranteed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400" b="0" i="0" u="none" strike="noStrike" noProof="0">
                          <a:latin typeface="Arial Narrow"/>
                        </a:rPr>
                        <a:t>Potential extended commitment via long-term contract</a:t>
                      </a:r>
                      <a:endParaRPr lang="en-US">
                        <a:latin typeface="Arial Narrow"/>
                      </a:endParaRPr>
                    </a:p>
                    <a:p>
                      <a:pPr marL="171450" lvl="0" indent="-1714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400" b="0" i="0" u="none" strike="noStrike" noProof="0">
                          <a:latin typeface="Arial Narrow"/>
                        </a:rPr>
                        <a:t>May be asked to forgo potential revenue opportunities (e .g . vehicle-to-grid [V2G] payments) &amp; lower future ESB costs </a:t>
                      </a:r>
                      <a:endParaRPr lang="en-US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 algn="l" defTabSz="45718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noProof="0">
                          <a:solidFill>
                            <a:schemeClr val="tx2"/>
                          </a:solidFill>
                          <a:latin typeface="Arial Narrow"/>
                          <a:ea typeface="+mn-ea"/>
                          <a:cs typeface="+mn-cs"/>
                        </a:rPr>
                        <a:t>Large capital asset financed via private capital (~5-15+% estimated)</a:t>
                      </a:r>
                      <a:endParaRPr lang="en-US" sz="1400" kern="1200">
                        <a:solidFill>
                          <a:schemeClr val="tx2"/>
                        </a:solidFill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5701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EB3C76D-A5E8-4DE5-817D-B5D713A66F39}"/>
              </a:ext>
            </a:extLst>
          </p:cNvPr>
          <p:cNvSpPr txBox="1"/>
          <p:nvPr/>
        </p:nvSpPr>
        <p:spPr>
          <a:xfrm>
            <a:off x="736872" y="2834607"/>
            <a:ext cx="4133465" cy="1191816"/>
          </a:xfrm>
          <a:prstGeom prst="wedgeRoundRectCallout">
            <a:avLst>
              <a:gd name="adj1" fmla="val 25097"/>
              <a:gd name="adj2" fmla="val -227106"/>
              <a:gd name="adj3" fmla="val 16667"/>
            </a:avLst>
          </a:prstGeom>
          <a:solidFill>
            <a:schemeClr val="accent6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tx2"/>
                </a:solidFill>
                <a:latin typeface="Arial Narrow"/>
              </a:rPr>
              <a:t>Remember that...</a:t>
            </a:r>
            <a:endParaRPr lang="en-US" sz="1600">
              <a:solidFill>
                <a:schemeClr val="tx2"/>
              </a:solidFill>
              <a:latin typeface="Arial Narrow"/>
              <a:ea typeface="+mn-lt"/>
              <a:cs typeface="+mn-lt"/>
            </a:endParaRPr>
          </a:p>
          <a:p>
            <a:pPr algn="ctr"/>
            <a:r>
              <a:rPr lang="en-US" sz="1600">
                <a:solidFill>
                  <a:schemeClr val="tx2"/>
                </a:solidFill>
                <a:latin typeface="Arial Narrow"/>
                <a:ea typeface="+mn-lt"/>
                <a:cs typeface="+mn-lt"/>
              </a:rPr>
              <a:t>District ownership may be infeasible for underserved districts and/or those without access to low-cost capital or incentives</a:t>
            </a:r>
            <a:endParaRPr lang="en-US" sz="1600">
              <a:solidFill>
                <a:schemeClr val="tx2"/>
              </a:solidFill>
              <a:latin typeface="Arial Narrow"/>
              <a:cs typeface="Arial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27C364F3-7E60-8850-267D-9B429960494D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Considerations: Bus Owner Role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75FF51-61E3-1BE1-33FC-1BEB95DDC068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78DC52C5-038B-54FE-FEEC-F4925D452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9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F0C667-2061-4417-BDEA-64D8406CF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1" y="837568"/>
            <a:ext cx="743776" cy="670618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BC98BD8-29EF-4314-B3A3-3714EA32B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219290"/>
              </p:ext>
            </p:extLst>
          </p:nvPr>
        </p:nvGraphicFramePr>
        <p:xfrm>
          <a:off x="457200" y="2456856"/>
          <a:ext cx="8249108" cy="1920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124554">
                  <a:extLst>
                    <a:ext uri="{9D8B030D-6E8A-4147-A177-3AD203B41FA5}">
                      <a16:colId xmlns:a16="http://schemas.microsoft.com/office/drawing/2014/main" val="2230978409"/>
                    </a:ext>
                  </a:extLst>
                </a:gridCol>
                <a:gridCol w="4124554">
                  <a:extLst>
                    <a:ext uri="{9D8B030D-6E8A-4147-A177-3AD203B41FA5}">
                      <a16:colId xmlns:a16="http://schemas.microsoft.com/office/drawing/2014/main" val="365538774"/>
                    </a:ext>
                  </a:extLst>
                </a:gridCol>
              </a:tblGrid>
              <a:tr h="308290">
                <a:tc>
                  <a:txBody>
                    <a:bodyPr/>
                    <a:lstStyle/>
                    <a:p>
                      <a:r>
                        <a:rPr lang="en-US" sz="1800">
                          <a:latin typeface="+mj-lt"/>
                        </a:rPr>
                        <a:t>Charger owner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Entities in the market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817735"/>
                  </a:ext>
                </a:extLst>
              </a:tr>
              <a:tr h="308290"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School 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Purchase from EVSE providers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484403"/>
                  </a:ext>
                </a:extLst>
              </a:tr>
              <a:tr h="698862"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3</a:t>
                      </a:r>
                      <a:r>
                        <a:rPr lang="en-US" baseline="30000">
                          <a:latin typeface="+mj-lt"/>
                        </a:rPr>
                        <a:t>rd</a:t>
                      </a:r>
                      <a:r>
                        <a:rPr lang="en-US">
                          <a:latin typeface="+mj-lt"/>
                        </a:rPr>
                        <a:t> party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+mj-lt"/>
                        </a:rPr>
                        <a:t>Electric Utility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+mj-lt"/>
                        </a:rPr>
                        <a:t>CaaS, IaaS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+mj-lt"/>
                        </a:rPr>
                        <a:t>TaaS, Turnkey Asset Management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+mj-lt"/>
                        </a:rPr>
                        <a:t>Energy Services Company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7241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DB0A6A5-44E6-4212-87D7-5FB0A16C4869}"/>
              </a:ext>
            </a:extLst>
          </p:cNvPr>
          <p:cNvSpPr txBox="1"/>
          <p:nvPr/>
        </p:nvSpPr>
        <p:spPr>
          <a:xfrm>
            <a:off x="1227614" y="963380"/>
            <a:ext cx="7522118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 Narrow"/>
              </a:rPr>
              <a:t>Charger owner</a:t>
            </a:r>
            <a:r>
              <a:rPr lang="en-US" sz="1600">
                <a:solidFill>
                  <a:schemeClr val="bg1"/>
                </a:solidFill>
                <a:latin typeface="Arial Narrow"/>
              </a:rPr>
              <a:t>: </a:t>
            </a:r>
            <a:r>
              <a:rPr lang="en-US" sz="1600">
                <a:latin typeface="Arial Narrow"/>
                <a:ea typeface="+mn-lt"/>
                <a:cs typeface="+mn-lt"/>
              </a:rPr>
              <a:t>the entity that holds the charger on its books as a capital asset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>
                <a:latin typeface="Arial Narrow"/>
                <a:ea typeface="+mn-lt"/>
                <a:cs typeface="+mn-lt"/>
              </a:rPr>
              <a:t>An operational charger often requires additional infrastructure (e.g. conduit, panel, etc.) on the customer’s side of the meter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>
                <a:latin typeface="Arial Narrow"/>
                <a:ea typeface="+mn-lt"/>
                <a:cs typeface="+mn-lt"/>
              </a:rPr>
              <a:t>The owner of the customer-side infrastructure may be a distinct entity from the owner of the charger, such as a utility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>
                <a:latin typeface="Arial Narrow"/>
                <a:ea typeface="+mn-lt"/>
                <a:cs typeface="+mn-lt"/>
              </a:rPr>
              <a:t>The entity responsible for charger maintenance may be a distinct entity from the owner of the charger</a:t>
            </a:r>
            <a:endParaRPr lang="en-US" sz="1200">
              <a:solidFill>
                <a:schemeClr val="bg1"/>
              </a:solidFill>
              <a:latin typeface="Arial Narrow"/>
              <a:cs typeface="Arial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276958F-5ACF-F822-4ED4-AB38BFB3493C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Role: Charger Owner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2FDF7C-A6F5-ED0F-17AD-C89CCCAF3113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40E128DE-E0FA-C616-DC4C-011D21E01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25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4D4EA3D-760D-4C19-AB1D-705993063131}"/>
              </a:ext>
            </a:extLst>
          </p:cNvPr>
          <p:cNvGrpSpPr/>
          <p:nvPr/>
        </p:nvGrpSpPr>
        <p:grpSpPr>
          <a:xfrm>
            <a:off x="656361" y="977601"/>
            <a:ext cx="293000" cy="269743"/>
            <a:chOff x="621793" y="884369"/>
            <a:chExt cx="492779" cy="45366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5B64856-371D-43E2-A782-1DA98C38803A}"/>
                </a:ext>
              </a:extLst>
            </p:cNvPr>
            <p:cNvSpPr/>
            <p:nvPr/>
          </p:nvSpPr>
          <p:spPr>
            <a:xfrm>
              <a:off x="621793" y="884369"/>
              <a:ext cx="482400" cy="453664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5B5BD3-2946-41FF-8F47-61D3C01ED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793" y="884369"/>
              <a:ext cx="492779" cy="444309"/>
            </a:xfrm>
            <a:prstGeom prst="rect">
              <a:avLst/>
            </a:prstGeom>
          </p:spPr>
        </p:pic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577AA28-2DF5-407C-810B-5B66109ED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587272"/>
              </p:ext>
            </p:extLst>
          </p:nvPr>
        </p:nvGraphicFramePr>
        <p:xfrm>
          <a:off x="457200" y="960481"/>
          <a:ext cx="8320310" cy="33790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0144">
                  <a:extLst>
                    <a:ext uri="{9D8B030D-6E8A-4147-A177-3AD203B41FA5}">
                      <a16:colId xmlns:a16="http://schemas.microsoft.com/office/drawing/2014/main" val="3047193188"/>
                    </a:ext>
                  </a:extLst>
                </a:gridCol>
                <a:gridCol w="3474213">
                  <a:extLst>
                    <a:ext uri="{9D8B030D-6E8A-4147-A177-3AD203B41FA5}">
                      <a16:colId xmlns:a16="http://schemas.microsoft.com/office/drawing/2014/main" val="2015621715"/>
                    </a:ext>
                  </a:extLst>
                </a:gridCol>
                <a:gridCol w="3725953">
                  <a:extLst>
                    <a:ext uri="{9D8B030D-6E8A-4147-A177-3AD203B41FA5}">
                      <a16:colId xmlns:a16="http://schemas.microsoft.com/office/drawing/2014/main" val="833857470"/>
                    </a:ext>
                  </a:extLst>
                </a:gridCol>
              </a:tblGrid>
              <a:tr h="327797">
                <a:tc>
                  <a:txBody>
                    <a:bodyPr/>
                    <a:lstStyle/>
                    <a:p>
                      <a:endParaRPr lang="en-US" sz="1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</a:rPr>
                        <a:t>Benefits</a:t>
                      </a:r>
                      <a:r>
                        <a:rPr lang="en-US" sz="1400" b="1" i="0" u="none" strike="noStrike" noProof="0">
                          <a:latin typeface="+mj-lt"/>
                        </a:rPr>
                        <a:t> to district may include</a:t>
                      </a:r>
                      <a:endParaRPr lang="en-US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solidFill>
                            <a:srgbClr val="FF0000"/>
                          </a:solidFill>
                          <a:latin typeface="+mj-lt"/>
                        </a:rPr>
                        <a:t>Considerations</a:t>
                      </a:r>
                      <a:r>
                        <a:rPr lang="en-US" sz="1400" b="1" i="0" u="none" strike="noStrike" noProof="0">
                          <a:latin typeface="+mj-lt"/>
                        </a:rPr>
                        <a:t> for district may include</a:t>
                      </a:r>
                      <a:endParaRPr lang="en-US" sz="1400" b="1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65991"/>
                  </a:ext>
                </a:extLst>
              </a:tr>
              <a:tr h="933275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latin typeface="+mj-lt"/>
                        </a:rPr>
                        <a:t>School</a:t>
                      </a:r>
                      <a:endParaRPr lang="en-US">
                        <a:latin typeface="+mj-lt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latin typeface="+mj-lt"/>
                        </a:rPr>
                        <a:t>District</a:t>
                      </a:r>
                      <a:endParaRPr lang="en-US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noProof="0">
                          <a:latin typeface="+mj-lt"/>
                        </a:rPr>
                        <a:t>Can utilize district’s own low-cost capital</a:t>
                      </a:r>
                      <a:endParaRPr lang="en-US" sz="1400">
                        <a:latin typeface="+mj-lt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noProof="0">
                          <a:latin typeface="+mj-lt"/>
                        </a:rPr>
                        <a:t>Can control all specifications</a:t>
                      </a:r>
                      <a:endParaRPr lang="en-US" sz="1400">
                        <a:latin typeface="+mj-lt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noProof="0">
                          <a:latin typeface="+mj-lt"/>
                        </a:rPr>
                        <a:t>Can integrate into any existing energy/fleet management systems</a:t>
                      </a:r>
                      <a:endParaRPr lang="en-US" sz="1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noProof="0">
                          <a:latin typeface="+mj-lt"/>
                        </a:rPr>
                        <a:t>Technology performance is responsibility of district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noProof="0">
                          <a:latin typeface="+mj-lt"/>
                        </a:rPr>
                        <a:t>May be some learning lag as staff/district get accustomed to new role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414904"/>
                  </a:ext>
                </a:extLst>
              </a:tr>
              <a:tr h="115257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latin typeface="+mj-lt"/>
                        </a:rPr>
                        <a:t>3rd party</a:t>
                      </a:r>
                      <a:endParaRPr lang="en-US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buClr>
                          <a:srgbClr val="000000"/>
                        </a:buClr>
                        <a:buSzTx/>
                        <a:buFont typeface="Arial,Sans-Serif" panose="020B0604020202020204" pitchFamily="34" charset="0"/>
                        <a:buChar char="•"/>
                      </a:pPr>
                      <a:r>
                        <a:rPr lang="en-US" sz="1400" b="0" i="0" u="none" strike="noStrike" noProof="0">
                          <a:latin typeface="+mj-lt"/>
                        </a:rPr>
                        <a:t>Mitigates the high upfront capital outlay of infrastructure</a:t>
                      </a:r>
                    </a:p>
                    <a:p>
                      <a:pPr marL="171450" marR="0" lvl="0" indent="-171450" algn="l">
                        <a:buClr>
                          <a:srgbClr val="000000"/>
                        </a:buClr>
                        <a:buSzTx/>
                        <a:buFont typeface="Arial,Sans-Serif" panose="020B0604020202020204" pitchFamily="34" charset="0"/>
                        <a:buChar char="•"/>
                      </a:pPr>
                      <a:r>
                        <a:rPr lang="en-US" sz="1400" b="0" i="0" u="none" strike="noStrike" noProof="0">
                          <a:latin typeface="+mj-lt"/>
                        </a:rPr>
                        <a:t>Bulk procurement price</a:t>
                      </a:r>
                    </a:p>
                    <a:p>
                      <a:pPr marL="171450" marR="0" lvl="0" indent="-171450" algn="l">
                        <a:buClr>
                          <a:srgbClr val="000000"/>
                        </a:buClr>
                        <a:buSzTx/>
                        <a:buFont typeface="Arial,Sans-Serif" panose="020B0604020202020204" pitchFamily="34" charset="0"/>
                        <a:buChar char="•"/>
                      </a:pPr>
                      <a:r>
                        <a:rPr lang="en-US" sz="1400" b="0" i="0" u="none" strike="noStrike" noProof="0">
                          <a:latin typeface="+mj-lt"/>
                        </a:rPr>
                        <a:t>Technology performance is guaranteed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noProof="0">
                          <a:latin typeface="+mj-lt"/>
                        </a:rPr>
                        <a:t>Potential extended commitment via long-term contract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noProof="0">
                          <a:latin typeface="+mj-lt"/>
                        </a:rPr>
                        <a:t>May be asked to forgo potential revenue opportunities from electricity markets (e.g., V2G payments)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876076"/>
                  </a:ext>
                </a:extLst>
              </a:tr>
              <a:tr h="513825">
                <a:tc rowSpan="2"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latin typeface="+mj-lt"/>
                        </a:rPr>
                        <a:t>Project cost impact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solidFill>
                            <a:schemeClr val="tx2"/>
                          </a:solidFill>
                          <a:latin typeface="+mj-lt"/>
                        </a:rPr>
                        <a:t>Mid-size capital asset financed via public capital (~2%)*</a:t>
                      </a:r>
                    </a:p>
                  </a:txBody>
                  <a:tcPr>
                    <a:lnB w="127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>
                          <a:solidFill>
                            <a:schemeClr val="tx2"/>
                          </a:solidFill>
                          <a:latin typeface="+mj-lt"/>
                        </a:rPr>
                        <a:t>Mid-size capital asset financed via private capital (~7-15+%)*</a:t>
                      </a:r>
                    </a:p>
                  </a:txBody>
                  <a:tcPr>
                    <a:lnB w="12700" cmpd="sng">
                      <a:noFill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713441"/>
                  </a:ext>
                </a:extLst>
              </a:tr>
              <a:tr h="429935">
                <a:tc vMerge="1"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i="1">
                          <a:latin typeface="+mj-lt"/>
                        </a:rPr>
                        <a:t>*Chargers are a smaller share of total project cost than buses themselves, so source of financing will have a smaller impact on total project cost than source of bus financing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11988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64CCEBC-F420-404D-A926-9A3FA75C0707}"/>
              </a:ext>
            </a:extLst>
          </p:cNvPr>
          <p:cNvSpPr txBox="1"/>
          <p:nvPr/>
        </p:nvSpPr>
        <p:spPr>
          <a:xfrm>
            <a:off x="1533094" y="1839634"/>
            <a:ext cx="4836044" cy="1464231"/>
          </a:xfrm>
          <a:prstGeom prst="wedgeRoundRectCallout">
            <a:avLst>
              <a:gd name="adj1" fmla="val -952"/>
              <a:gd name="adj2" fmla="val -124809"/>
              <a:gd name="adj3" fmla="val 16667"/>
            </a:avLst>
          </a:prstGeom>
          <a:solidFill>
            <a:schemeClr val="accent6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tx2"/>
                </a:solidFill>
                <a:latin typeface="+mj-lt"/>
              </a:rPr>
              <a:t>Remember that...</a:t>
            </a:r>
            <a:endParaRPr lang="en-US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600">
                <a:solidFill>
                  <a:schemeClr val="tx2"/>
                </a:solidFill>
                <a:latin typeface="+mj-lt"/>
                <a:ea typeface="+mn-lt"/>
                <a:cs typeface="+mn-lt"/>
              </a:rPr>
              <a:t>District ownership may be infeasible for underserved districts and/or those without access to low-cost capital; utility ownership may result in costs borne by all electricity ratepayers</a:t>
            </a:r>
            <a:endParaRPr lang="en-US">
              <a:solidFill>
                <a:schemeClr val="tx2"/>
              </a:solidFill>
              <a:latin typeface="+mj-lt"/>
              <a:cs typeface="Arial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83ED5A3-EE96-1681-48EE-15C3524A670C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Considerations: Charger Owner Role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D45791-9529-1A2E-6ED9-2031A45E385D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49FB1E40-023E-1F5E-865B-9BF8CEBE4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4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Steering Wheel with solid fill">
            <a:extLst>
              <a:ext uri="{FF2B5EF4-FFF2-40B4-BE49-F238E27FC236}">
                <a16:creationId xmlns:a16="http://schemas.microsoft.com/office/drawing/2014/main" id="{C9C9FDFC-FA10-4916-9BF1-188D83AF1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451" y="1205805"/>
            <a:ext cx="547527" cy="547527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BC98BD8-29EF-4314-B3A3-3714EA32B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086842"/>
              </p:ext>
            </p:extLst>
          </p:nvPr>
        </p:nvGraphicFramePr>
        <p:xfrm>
          <a:off x="457200" y="2391642"/>
          <a:ext cx="8249108" cy="10972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124554">
                  <a:extLst>
                    <a:ext uri="{9D8B030D-6E8A-4147-A177-3AD203B41FA5}">
                      <a16:colId xmlns:a16="http://schemas.microsoft.com/office/drawing/2014/main" val="2230978409"/>
                    </a:ext>
                  </a:extLst>
                </a:gridCol>
                <a:gridCol w="4124554">
                  <a:extLst>
                    <a:ext uri="{9D8B030D-6E8A-4147-A177-3AD203B41FA5}">
                      <a16:colId xmlns:a16="http://schemas.microsoft.com/office/drawing/2014/main" val="365538774"/>
                    </a:ext>
                  </a:extLst>
                </a:gridCol>
              </a:tblGrid>
              <a:tr h="308290">
                <a:tc>
                  <a:txBody>
                    <a:bodyPr/>
                    <a:lstStyle/>
                    <a:p>
                      <a:r>
                        <a:rPr lang="en-US" sz="1800">
                          <a:latin typeface="+mj-lt"/>
                        </a:rPr>
                        <a:t>Bus 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Entities in the market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817735"/>
                  </a:ext>
                </a:extLst>
              </a:tr>
              <a:tr h="308290"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School 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Schools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484403"/>
                  </a:ext>
                </a:extLst>
              </a:tr>
              <a:tr h="354329"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3</a:t>
                      </a:r>
                      <a:r>
                        <a:rPr lang="en-US" baseline="30000">
                          <a:latin typeface="+mj-lt"/>
                        </a:rPr>
                        <a:t>rd</a:t>
                      </a:r>
                      <a:r>
                        <a:rPr lang="en-US">
                          <a:latin typeface="+mj-lt"/>
                        </a:rPr>
                        <a:t> party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+mj-lt"/>
                        </a:rPr>
                        <a:t>TaaS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7241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DB0A6A5-44E6-4212-87D7-5FB0A16C4869}"/>
              </a:ext>
            </a:extLst>
          </p:cNvPr>
          <p:cNvSpPr txBox="1"/>
          <p:nvPr/>
        </p:nvSpPr>
        <p:spPr>
          <a:xfrm>
            <a:off x="1227613" y="1308001"/>
            <a:ext cx="7764335" cy="3539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700" b="1">
                <a:solidFill>
                  <a:schemeClr val="bg1"/>
                </a:solidFill>
                <a:latin typeface="+mj-lt"/>
              </a:rPr>
              <a:t>Bus operator</a:t>
            </a:r>
            <a:r>
              <a:rPr lang="en-US" sz="1700">
                <a:solidFill>
                  <a:schemeClr val="bg1"/>
                </a:solidFill>
                <a:latin typeface="+mj-lt"/>
              </a:rPr>
              <a:t>: </a:t>
            </a:r>
            <a:r>
              <a:rPr lang="en-US" sz="1700">
                <a:latin typeface="+mj-lt"/>
                <a:ea typeface="+mn-lt"/>
                <a:cs typeface="+mn-lt"/>
              </a:rPr>
              <a:t>the entity that operates the buses – providing drivers and planning routes</a:t>
            </a:r>
            <a:endParaRPr lang="en-US" sz="1700" b="1">
              <a:latin typeface="+mj-lt"/>
              <a:ea typeface="+mn-lt"/>
              <a:cs typeface="+mn-lt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8C3756C-32FC-C45E-7828-71EDC2A88139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Role: Bus Operator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CF9B0B-7244-B6A1-E2C0-AD4EA155174E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42FFD207-5432-AC67-4078-EC1203E03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7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5BE8BCC-F827-4388-8EBA-3B9EA9639947}"/>
              </a:ext>
            </a:extLst>
          </p:cNvPr>
          <p:cNvGrpSpPr/>
          <p:nvPr/>
        </p:nvGrpSpPr>
        <p:grpSpPr>
          <a:xfrm>
            <a:off x="855797" y="1177903"/>
            <a:ext cx="299230" cy="299230"/>
            <a:chOff x="609039" y="793273"/>
            <a:chExt cx="547527" cy="5475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E675CE-38B4-4E6A-A218-E7ABB5295398}"/>
                </a:ext>
              </a:extLst>
            </p:cNvPr>
            <p:cNvSpPr/>
            <p:nvPr/>
          </p:nvSpPr>
          <p:spPr>
            <a:xfrm>
              <a:off x="621792" y="839389"/>
              <a:ext cx="534773" cy="498644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Graphic 4" descr="Steering Wheel with solid fill">
              <a:extLst>
                <a:ext uri="{FF2B5EF4-FFF2-40B4-BE49-F238E27FC236}">
                  <a16:creationId xmlns:a16="http://schemas.microsoft.com/office/drawing/2014/main" id="{3C41D843-4669-4125-AAFC-0E95041A5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9039" y="793273"/>
              <a:ext cx="547527" cy="547527"/>
            </a:xfrm>
            <a:prstGeom prst="rect">
              <a:avLst/>
            </a:prstGeom>
          </p:spPr>
        </p:pic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577AA28-2DF5-407C-810B-5B66109ED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004387"/>
              </p:ext>
            </p:extLst>
          </p:nvPr>
        </p:nvGraphicFramePr>
        <p:xfrm>
          <a:off x="457200" y="1185622"/>
          <a:ext cx="8340766" cy="28289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2898">
                  <a:extLst>
                    <a:ext uri="{9D8B030D-6E8A-4147-A177-3AD203B41FA5}">
                      <a16:colId xmlns:a16="http://schemas.microsoft.com/office/drawing/2014/main" val="3047193188"/>
                    </a:ext>
                  </a:extLst>
                </a:gridCol>
                <a:gridCol w="3608934">
                  <a:extLst>
                    <a:ext uri="{9D8B030D-6E8A-4147-A177-3AD203B41FA5}">
                      <a16:colId xmlns:a16="http://schemas.microsoft.com/office/drawing/2014/main" val="2015621715"/>
                    </a:ext>
                  </a:extLst>
                </a:gridCol>
                <a:gridCol w="3608934">
                  <a:extLst>
                    <a:ext uri="{9D8B030D-6E8A-4147-A177-3AD203B41FA5}">
                      <a16:colId xmlns:a16="http://schemas.microsoft.com/office/drawing/2014/main" val="833857470"/>
                    </a:ext>
                  </a:extLst>
                </a:gridCol>
              </a:tblGrid>
              <a:tr h="316234">
                <a:tc>
                  <a:txBody>
                    <a:bodyPr/>
                    <a:lstStyle/>
                    <a:p>
                      <a:endParaRPr lang="en-US" sz="1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</a:rPr>
                        <a:t>Benefits</a:t>
                      </a:r>
                      <a:r>
                        <a:rPr lang="en-US" sz="1400" b="1" i="0" u="none" strike="noStrike" noProof="0">
                          <a:latin typeface="+mj-lt"/>
                        </a:rPr>
                        <a:t> to district may include</a:t>
                      </a:r>
                      <a:endParaRPr lang="en-US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solidFill>
                            <a:srgbClr val="FF0000"/>
                          </a:solidFill>
                          <a:latin typeface="+mj-lt"/>
                        </a:rPr>
                        <a:t>Considerations</a:t>
                      </a:r>
                      <a:r>
                        <a:rPr lang="en-US" sz="1400" b="1" i="0" u="none" strike="noStrike" noProof="0">
                          <a:latin typeface="+mj-lt"/>
                        </a:rPr>
                        <a:t> to district may include</a:t>
                      </a:r>
                      <a:endParaRPr lang="en-US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65991"/>
                  </a:ext>
                </a:extLst>
              </a:tr>
              <a:tr h="1049695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latin typeface="+mj-lt"/>
                        </a:rPr>
                        <a:t>School</a:t>
                      </a:r>
                      <a:endParaRPr lang="en-US">
                        <a:latin typeface="+mj-lt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latin typeface="+mj-lt"/>
                        </a:rPr>
                        <a:t>District</a:t>
                      </a:r>
                      <a:endParaRPr lang="en-US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noProof="0">
                          <a:latin typeface="+mj-lt"/>
                        </a:rPr>
                        <a:t>Comfort with standard role</a:t>
                      </a:r>
                      <a:endParaRPr lang="en-US" sz="1400">
                        <a:latin typeface="+mj-lt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noProof="0">
                          <a:latin typeface="+mj-lt"/>
                        </a:rPr>
                        <a:t>Better able to monitor and ensure safe and healthy conditions for drivers and students</a:t>
                      </a:r>
                      <a:endParaRPr lang="en-US" sz="1400">
                        <a:latin typeface="+mj-lt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noProof="0">
                          <a:latin typeface="+mj-lt"/>
                        </a:rPr>
                        <a:t>Investment in workforce and skills development</a:t>
                      </a:r>
                      <a:endParaRPr lang="en-US" sz="1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noProof="0">
                          <a:latin typeface="+mj-lt"/>
                        </a:rPr>
                        <a:t>May be some learning lag as drivers adjust to new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414904"/>
                  </a:ext>
                </a:extLst>
              </a:tr>
              <a:tr h="426538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latin typeface="+mj-lt"/>
                        </a:rPr>
                        <a:t>3rd party</a:t>
                      </a:r>
                      <a:endParaRPr lang="en-US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noProof="0">
                          <a:latin typeface="+mj-lt"/>
                        </a:rPr>
                        <a:t>More flexible contract arrangement</a:t>
                      </a: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noProof="0">
                          <a:latin typeface="+mj-lt"/>
                        </a:rPr>
                        <a:t>Driver performance is not district’s responsibility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noProof="0">
                          <a:latin typeface="+mj-lt"/>
                        </a:rPr>
                        <a:t>Less insight into and influence over operating conditions for workers . These can vary widely: health insurance premium increases, wages (e .g . COVID-related increases) and training costs</a:t>
                      </a:r>
                      <a:endParaRPr lang="en-US" sz="14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876076"/>
                  </a:ext>
                </a:extLst>
              </a:tr>
              <a:tr h="463924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latin typeface="+mj-lt"/>
                        </a:rPr>
                        <a:t>Project cost impact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>
                          <a:latin typeface="+mj-lt"/>
                        </a:rPr>
                        <a:t>Minimal difference to total project cost – not a capital asset</a:t>
                      </a:r>
                    </a:p>
                  </a:txBody>
                  <a:tcPr anchor="ctr">
                    <a:solidFill>
                      <a:schemeClr val="tx2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/>
                        <a:t>Mid-size capital asset financed via private capital (~7-9%)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71344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4F7129C-CEC5-4B55-A425-2F7667CD009F}"/>
              </a:ext>
            </a:extLst>
          </p:cNvPr>
          <p:cNvSpPr txBox="1"/>
          <p:nvPr/>
        </p:nvSpPr>
        <p:spPr>
          <a:xfrm>
            <a:off x="1690566" y="2216036"/>
            <a:ext cx="5235699" cy="1736646"/>
          </a:xfrm>
          <a:prstGeom prst="wedgeRoundRectCallout">
            <a:avLst>
              <a:gd name="adj1" fmla="val 19003"/>
              <a:gd name="adj2" fmla="val -125587"/>
              <a:gd name="adj3" fmla="val 16667"/>
            </a:avLst>
          </a:prstGeom>
          <a:solidFill>
            <a:schemeClr val="accent6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tx2"/>
                </a:solidFill>
                <a:latin typeface="+mj-lt"/>
              </a:rPr>
              <a:t>Remember that...</a:t>
            </a:r>
            <a:endParaRPr lang="en-US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600">
                <a:solidFill>
                  <a:schemeClr val="tx2"/>
                </a:solidFill>
                <a:latin typeface="+mj-lt"/>
                <a:ea typeface="+mn-lt"/>
                <a:cs typeface="+mn-lt"/>
              </a:rPr>
              <a:t>Improving working conditions will have outsized benefits to women, who are highly represented among bus drivers, monitors, and other bus-riding workers. Additionally, improving working conditions can help retain workers and attract new ones, especially from historically excluded communities</a:t>
            </a:r>
            <a:endParaRPr lang="en-US">
              <a:solidFill>
                <a:schemeClr val="tx2"/>
              </a:solidFill>
              <a:latin typeface="+mj-lt"/>
              <a:cs typeface="Arial"/>
            </a:endParaRPr>
          </a:p>
        </p:txBody>
      </p:sp>
      <p:sp>
        <p:nvSpPr>
          <p:cNvPr id="8" name="Text Placeholder 28">
            <a:extLst>
              <a:ext uri="{FF2B5EF4-FFF2-40B4-BE49-F238E27FC236}">
                <a16:creationId xmlns:a16="http://schemas.microsoft.com/office/drawing/2014/main" id="{3F2C6548-DECA-413C-8C72-0137CCE9D3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326" y="4805362"/>
            <a:ext cx="5216850" cy="287339"/>
          </a:xfrm>
        </p:spPr>
        <p:txBody>
          <a:bodyPr lIns="0" tIns="45720" rIns="91440" bIns="45720" anchor="ctr" anchorCtr="0">
            <a:noAutofit/>
          </a:bodyPr>
          <a:lstStyle/>
          <a:p>
            <a:r>
              <a:rPr lang="en-US">
                <a:latin typeface="Arial Narrow"/>
              </a:rPr>
              <a:t>Source: </a:t>
            </a:r>
            <a:r>
              <a:rPr lang="en-US" err="1">
                <a:latin typeface="Arial Narrow"/>
              </a:rPr>
              <a:t>Zippia</a:t>
            </a:r>
            <a:r>
              <a:rPr lang="en-US">
                <a:latin typeface="Arial Narrow"/>
              </a:rPr>
              <a:t> 4/18/22 - </a:t>
            </a:r>
            <a:r>
              <a:rPr lang="en-US">
                <a:latin typeface="Arial Narrow"/>
                <a:hlinkClick r:id="rId4"/>
              </a:rPr>
              <a:t>driver</a:t>
            </a:r>
            <a:r>
              <a:rPr lang="en-US">
                <a:latin typeface="Arial Narrow"/>
              </a:rPr>
              <a:t> data, </a:t>
            </a:r>
            <a:r>
              <a:rPr lang="en-US">
                <a:latin typeface="Arial Narrow"/>
                <a:hlinkClick r:id="rId5"/>
              </a:rPr>
              <a:t>monitor</a:t>
            </a:r>
            <a:r>
              <a:rPr lang="en-US">
                <a:latin typeface="Arial Narrow"/>
              </a:rPr>
              <a:t> data, </a:t>
            </a:r>
            <a:r>
              <a:rPr lang="en-US">
                <a:latin typeface="Arial Narrow"/>
                <a:hlinkClick r:id="rId6"/>
              </a:rPr>
              <a:t>attendant</a:t>
            </a:r>
            <a:r>
              <a:rPr lang="en-US">
                <a:latin typeface="Arial Narrow"/>
              </a:rPr>
              <a:t> data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FDB5448-AE8A-56D9-E7F3-364BBF9B2B40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Considerations: Bus Operator Role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ABFA28-6E53-549A-41CD-A5021AF5959C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14BD85E1-D0CC-10ED-DBCC-F11C8179F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8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Tools with solid fill">
            <a:extLst>
              <a:ext uri="{FF2B5EF4-FFF2-40B4-BE49-F238E27FC236}">
                <a16:creationId xmlns:a16="http://schemas.microsoft.com/office/drawing/2014/main" id="{FA4A0AB7-717F-4240-99BE-9CB334AFD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592" y="1268510"/>
            <a:ext cx="419974" cy="419974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BC98BD8-29EF-4314-B3A3-3714EA32B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781153"/>
              </p:ext>
            </p:extLst>
          </p:nvPr>
        </p:nvGraphicFramePr>
        <p:xfrm>
          <a:off x="457200" y="2485820"/>
          <a:ext cx="8249108" cy="112156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124554">
                  <a:extLst>
                    <a:ext uri="{9D8B030D-6E8A-4147-A177-3AD203B41FA5}">
                      <a16:colId xmlns:a16="http://schemas.microsoft.com/office/drawing/2014/main" val="2230978409"/>
                    </a:ext>
                  </a:extLst>
                </a:gridCol>
                <a:gridCol w="4124554">
                  <a:extLst>
                    <a:ext uri="{9D8B030D-6E8A-4147-A177-3AD203B41FA5}">
                      <a16:colId xmlns:a16="http://schemas.microsoft.com/office/drawing/2014/main" val="365538774"/>
                    </a:ext>
                  </a:extLst>
                </a:gridCol>
              </a:tblGrid>
              <a:tr h="308290">
                <a:tc>
                  <a:txBody>
                    <a:bodyPr/>
                    <a:lstStyle/>
                    <a:p>
                      <a:r>
                        <a:rPr lang="en-US" sz="1800">
                          <a:latin typeface="+mj-lt"/>
                        </a:rPr>
                        <a:t>Bus 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Entities in the market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817735"/>
                  </a:ext>
                </a:extLst>
              </a:tr>
              <a:tr h="308290"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School 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Schools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484403"/>
                  </a:ext>
                </a:extLst>
              </a:tr>
              <a:tr h="390048"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3</a:t>
                      </a:r>
                      <a:r>
                        <a:rPr lang="en-US" baseline="30000">
                          <a:latin typeface="+mj-lt"/>
                        </a:rPr>
                        <a:t>rd</a:t>
                      </a:r>
                      <a:r>
                        <a:rPr lang="en-US">
                          <a:latin typeface="+mj-lt"/>
                        </a:rPr>
                        <a:t> party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+mj-lt"/>
                        </a:rPr>
                        <a:t>TaaS, Turnkey Asset 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7241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DB0A6A5-44E6-4212-87D7-5FB0A16C4869}"/>
              </a:ext>
            </a:extLst>
          </p:cNvPr>
          <p:cNvSpPr txBox="1"/>
          <p:nvPr/>
        </p:nvSpPr>
        <p:spPr>
          <a:xfrm>
            <a:off x="1237979" y="1219734"/>
            <a:ext cx="7522118" cy="8771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700" b="1">
                <a:solidFill>
                  <a:schemeClr val="bg1"/>
                </a:solidFill>
              </a:rPr>
              <a:t>Bus maintenance provider</a:t>
            </a:r>
            <a:r>
              <a:rPr lang="en-US" sz="1700">
                <a:solidFill>
                  <a:schemeClr val="bg1"/>
                </a:solidFill>
              </a:rPr>
              <a:t>: </a:t>
            </a:r>
            <a:r>
              <a:rPr lang="en-US" sz="1700">
                <a:ea typeface="+mn-lt"/>
                <a:cs typeface="+mn-lt"/>
              </a:rPr>
              <a:t>the entity responsible for scheduled and unscheduled service of the vehicles to enable optimal performance and extend their lifetimes</a:t>
            </a:r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1D6DAD5-D09A-48E3-8931-FE76DEC01C55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Role: Bus Maintenance Provider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0CFE17-16B6-4A34-E701-CDF6E154EC94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81A70A01-EFCD-DCF3-C308-4DEC3659F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68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F8550CC2-A687-7E4A-C94A-F20A4A1EF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399" y="4512922"/>
            <a:ext cx="2118696" cy="5131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334D9F3-441D-43D4-9BF0-442B9435133A}"/>
              </a:ext>
            </a:extLst>
          </p:cNvPr>
          <p:cNvGrpSpPr/>
          <p:nvPr/>
        </p:nvGrpSpPr>
        <p:grpSpPr>
          <a:xfrm>
            <a:off x="736351" y="858234"/>
            <a:ext cx="300571" cy="280265"/>
            <a:chOff x="636192" y="887287"/>
            <a:chExt cx="534773" cy="4986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E675CE-38B4-4E6A-A218-E7ABB5295398}"/>
                </a:ext>
              </a:extLst>
            </p:cNvPr>
            <p:cNvSpPr/>
            <p:nvPr/>
          </p:nvSpPr>
          <p:spPr>
            <a:xfrm>
              <a:off x="636192" y="887287"/>
              <a:ext cx="534773" cy="498644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7" name="Graphic 6" descr="Tools with solid fill">
              <a:extLst>
                <a:ext uri="{FF2B5EF4-FFF2-40B4-BE49-F238E27FC236}">
                  <a16:creationId xmlns:a16="http://schemas.microsoft.com/office/drawing/2014/main" id="{31643DB2-2262-44C4-BD5D-DA472F757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3591" y="926622"/>
              <a:ext cx="419974" cy="419974"/>
            </a:xfrm>
            <a:prstGeom prst="rect">
              <a:avLst/>
            </a:prstGeom>
          </p:spPr>
        </p:pic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577AA28-2DF5-407C-810B-5B66109ED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07429"/>
              </p:ext>
            </p:extLst>
          </p:nvPr>
        </p:nvGraphicFramePr>
        <p:xfrm>
          <a:off x="441326" y="848863"/>
          <a:ext cx="8245475" cy="362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0069">
                  <a:extLst>
                    <a:ext uri="{9D8B030D-6E8A-4147-A177-3AD203B41FA5}">
                      <a16:colId xmlns:a16="http://schemas.microsoft.com/office/drawing/2014/main" val="3047193188"/>
                    </a:ext>
                  </a:extLst>
                </a:gridCol>
                <a:gridCol w="3567703">
                  <a:extLst>
                    <a:ext uri="{9D8B030D-6E8A-4147-A177-3AD203B41FA5}">
                      <a16:colId xmlns:a16="http://schemas.microsoft.com/office/drawing/2014/main" val="2015621715"/>
                    </a:ext>
                  </a:extLst>
                </a:gridCol>
                <a:gridCol w="3567703">
                  <a:extLst>
                    <a:ext uri="{9D8B030D-6E8A-4147-A177-3AD203B41FA5}">
                      <a16:colId xmlns:a16="http://schemas.microsoft.com/office/drawing/2014/main" val="833857470"/>
                    </a:ext>
                  </a:extLst>
                </a:gridCol>
              </a:tblGrid>
              <a:tr h="271368">
                <a:tc>
                  <a:txBody>
                    <a:bodyPr/>
                    <a:lstStyle/>
                    <a:p>
                      <a:endParaRPr lang="en-US" sz="13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i="0" u="none" strike="noStrike" noProof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</a:rPr>
                        <a:t>Benefits</a:t>
                      </a:r>
                      <a:r>
                        <a:rPr lang="en-US" sz="1300" b="1" i="0" u="none" strike="noStrike" noProof="0">
                          <a:latin typeface="+mj-lt"/>
                        </a:rPr>
                        <a:t> to district may include</a:t>
                      </a:r>
                      <a:endParaRPr lang="en-US" sz="13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i="0" u="none" strike="noStrike" noProof="0">
                          <a:solidFill>
                            <a:srgbClr val="FF0000"/>
                          </a:solidFill>
                          <a:latin typeface="+mj-lt"/>
                        </a:rPr>
                        <a:t>Considerations</a:t>
                      </a:r>
                      <a:r>
                        <a:rPr lang="en-US" sz="1300" b="1" i="0" u="none" strike="noStrike" noProof="0">
                          <a:latin typeface="+mj-lt"/>
                        </a:rPr>
                        <a:t> to district may include</a:t>
                      </a:r>
                      <a:endParaRPr lang="en-US" sz="13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65991"/>
                  </a:ext>
                </a:extLst>
              </a:tr>
              <a:tr h="1199734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i="0" u="none" strike="noStrike" noProof="0">
                          <a:latin typeface="+mj-lt"/>
                        </a:rPr>
                        <a:t>School</a:t>
                      </a:r>
                      <a:endParaRPr lang="en-US" sz="1300">
                        <a:latin typeface="+mj-lt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i="0" u="none" strike="noStrike" noProof="0">
                          <a:latin typeface="+mj-lt"/>
                        </a:rPr>
                        <a:t>District</a:t>
                      </a:r>
                      <a:endParaRPr lang="en-US" sz="13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300" b="0" i="0" u="none" strike="noStrike" noProof="0">
                          <a:latin typeface="+mj-lt"/>
                        </a:rPr>
                        <a:t>Better able to ensure safe and healthy working conditions</a:t>
                      </a:r>
                      <a:endParaRPr lang="en-US" sz="1300">
                        <a:latin typeface="+mj-lt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300" b="0" i="0" u="none" strike="noStrike" noProof="0">
                          <a:latin typeface="+mj-lt"/>
                        </a:rPr>
                        <a:t>Absorb larger share of maintenance &amp; repair savings generated by ESBs</a:t>
                      </a:r>
                      <a:endParaRPr lang="en-US" sz="1300">
                        <a:latin typeface="+mj-lt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300" b="0" i="0" u="none" strike="noStrike" noProof="0">
                          <a:latin typeface="+mj-lt"/>
                        </a:rPr>
                        <a:t>May provide greater job stability, quality, and training for school bus mechanics</a:t>
                      </a:r>
                      <a:endParaRPr lang="en-US" sz="13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b="0" i="0" u="none" strike="noStrike" noProof="0">
                          <a:latin typeface="+mj-lt"/>
                        </a:rPr>
                        <a:t>May be some learning lag as staff adjust to new technology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b="0" i="0" u="none" strike="noStrike" noProof="0">
                          <a:latin typeface="+mj-lt"/>
                        </a:rPr>
                        <a:t>Maintenance costs may have some variability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414904"/>
                  </a:ext>
                </a:extLst>
              </a:tr>
              <a:tr h="157108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i="0" u="none" strike="noStrike" noProof="0">
                          <a:latin typeface="+mj-lt"/>
                        </a:rPr>
                        <a:t>3rd party</a:t>
                      </a:r>
                      <a:endParaRPr lang="en-US" sz="13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buClr>
                          <a:srgbClr val="000000"/>
                        </a:buClr>
                        <a:buSzTx/>
                        <a:buFont typeface="Arial,Sans-Serif" panose="020B0604020202020204" pitchFamily="34" charset="0"/>
                        <a:buChar char="•"/>
                      </a:pPr>
                      <a:r>
                        <a:rPr lang="en-US" sz="1300" b="0" i="0" u="none" strike="noStrike" noProof="0">
                          <a:latin typeface="+mj-lt"/>
                        </a:rPr>
                        <a:t>More flexible contract arrangement</a:t>
                      </a:r>
                    </a:p>
                    <a:p>
                      <a:pPr marL="171450" marR="0" lvl="0" indent="-171450" algn="l">
                        <a:buClr>
                          <a:srgbClr val="000000"/>
                        </a:buClr>
                        <a:buSzTx/>
                        <a:buFont typeface="Arial,Sans-Serif" panose="020B0604020202020204" pitchFamily="34" charset="0"/>
                        <a:buChar char="•"/>
                      </a:pPr>
                      <a:r>
                        <a:rPr lang="en-US" sz="1300" b="0" i="0" u="none" strike="noStrike" noProof="0">
                          <a:latin typeface="+mj-lt"/>
                        </a:rPr>
                        <a:t>Repairs and unanticipated costs are not district’s responsibility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300" b="0" i="0" u="none" strike="noStrike" noProof="0">
                          <a:latin typeface="+mj-lt"/>
                        </a:rPr>
                        <a:t>May result in less skills development for staff in ESB maintenance</a:t>
                      </a:r>
                      <a:endParaRPr lang="en-US" sz="1300">
                        <a:latin typeface="+mj-lt"/>
                      </a:endParaRP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300" b="0" i="0" u="none" strike="noStrike" noProof="0">
                          <a:latin typeface="+mj-lt"/>
                        </a:rPr>
                        <a:t>Under some arrangements repairs may require coordination, introducing potential for delay</a:t>
                      </a:r>
                      <a:endParaRPr lang="en-US" sz="1300">
                        <a:latin typeface="+mj-lt"/>
                      </a:endParaRP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300" b="0" i="0" u="none" strike="noStrike" noProof="0">
                          <a:latin typeface="+mj-lt"/>
                        </a:rPr>
                        <a:t>Maintenance &amp; repair savings (as compared to diesel) may not be fully passed on to district</a:t>
                      </a:r>
                      <a:endParaRPr lang="en-US" sz="13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876076"/>
                  </a:ext>
                </a:extLst>
              </a:tr>
              <a:tr h="457041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>
                          <a:latin typeface="+mj-lt"/>
                        </a:rPr>
                        <a:t>Project cost impact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300">
                          <a:latin typeface="+mj-lt"/>
                        </a:rPr>
                        <a:t>Minimal difference to total project cost – not a capital asset</a:t>
                      </a:r>
                    </a:p>
                  </a:txBody>
                  <a:tcPr anchor="ctr">
                    <a:solidFill>
                      <a:schemeClr val="tx2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/>
                        <a:t>Mid-size capital asset financed via private capital (~7-9%)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713441"/>
                  </a:ext>
                </a:extLst>
              </a:tr>
            </a:tbl>
          </a:graphicData>
        </a:graphic>
      </p:graphicFrame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ECED687E-A0C8-4BA4-9A9D-B347A50B70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326" y="4805362"/>
            <a:ext cx="4579408" cy="287339"/>
          </a:xfrm>
        </p:spPr>
        <p:txBody>
          <a:bodyPr lIns="0" tIns="45720" rIns="91440" bIns="45720" anchor="ctr" anchorCtr="0">
            <a:noAutofit/>
          </a:bodyPr>
          <a:lstStyle/>
          <a:p>
            <a:r>
              <a:rPr lang="en-US">
                <a:latin typeface="Arial Narrow"/>
              </a:rPr>
              <a:t>Source: </a:t>
            </a:r>
            <a:r>
              <a:rPr lang="en-US">
                <a:latin typeface="Arial Narrow"/>
                <a:hlinkClick r:id="rId5"/>
              </a:rPr>
              <a:t>Zippia 4/18/22</a:t>
            </a:r>
            <a:endParaRPr lang="en-US">
              <a:latin typeface="Arial Narrow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5C5D6-8FFA-4C14-9FF7-E72AFE8BEF0D}"/>
              </a:ext>
            </a:extLst>
          </p:cNvPr>
          <p:cNvSpPr txBox="1"/>
          <p:nvPr/>
        </p:nvSpPr>
        <p:spPr>
          <a:xfrm>
            <a:off x="2437000" y="2923039"/>
            <a:ext cx="4007632" cy="1464231"/>
          </a:xfrm>
          <a:prstGeom prst="wedgeRoundRectCallout">
            <a:avLst>
              <a:gd name="adj1" fmla="val 17562"/>
              <a:gd name="adj2" fmla="val -175399"/>
              <a:gd name="adj3" fmla="val 16667"/>
            </a:avLst>
          </a:prstGeom>
          <a:solidFill>
            <a:schemeClr val="accent6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tx2"/>
                </a:solidFill>
                <a:latin typeface="+mj-lt"/>
              </a:rPr>
              <a:t>Remember that...</a:t>
            </a:r>
            <a:endParaRPr lang="en-US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600">
                <a:solidFill>
                  <a:schemeClr val="tx2"/>
                </a:solidFill>
                <a:latin typeface="+mj-lt"/>
                <a:ea typeface="+mn-lt"/>
                <a:cs typeface="+mn-lt"/>
              </a:rPr>
              <a:t>Improving working conditions will have outsized benefits to Latino workers and workers without 4-year degrees, two groups that are highly represented among bus mechanics &amp; technicians</a:t>
            </a: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C4FB70B-4B53-064D-F197-F2C4DF3F123F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cap="none">
                <a:solidFill>
                  <a:sysClr val="windowText" lastClr="000000"/>
                </a:solidFill>
              </a:rPr>
              <a:t>Considerations: Bus Maintenance Provider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585F3A-577A-FED7-2BA3-34D2BB9DB38D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42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Gauge with solid fill">
            <a:extLst>
              <a:ext uri="{FF2B5EF4-FFF2-40B4-BE49-F238E27FC236}">
                <a16:creationId xmlns:a16="http://schemas.microsoft.com/office/drawing/2014/main" id="{F5BF570D-8979-4D79-BD9B-1CD36BC43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451" y="779122"/>
            <a:ext cx="657027" cy="657027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BC98BD8-29EF-4314-B3A3-3714EA32B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370002"/>
              </p:ext>
            </p:extLst>
          </p:nvPr>
        </p:nvGraphicFramePr>
        <p:xfrm>
          <a:off x="504825" y="2461157"/>
          <a:ext cx="8249108" cy="1920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124554">
                  <a:extLst>
                    <a:ext uri="{9D8B030D-6E8A-4147-A177-3AD203B41FA5}">
                      <a16:colId xmlns:a16="http://schemas.microsoft.com/office/drawing/2014/main" val="2230978409"/>
                    </a:ext>
                  </a:extLst>
                </a:gridCol>
                <a:gridCol w="4124554">
                  <a:extLst>
                    <a:ext uri="{9D8B030D-6E8A-4147-A177-3AD203B41FA5}">
                      <a16:colId xmlns:a16="http://schemas.microsoft.com/office/drawing/2014/main" val="365538774"/>
                    </a:ext>
                  </a:extLst>
                </a:gridCol>
              </a:tblGrid>
              <a:tr h="308290">
                <a:tc>
                  <a:txBody>
                    <a:bodyPr/>
                    <a:lstStyle/>
                    <a:p>
                      <a:r>
                        <a:rPr lang="en-US" sz="1800">
                          <a:latin typeface="+mj-lt"/>
                        </a:rPr>
                        <a:t>Bus 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Entities in the market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817735"/>
                  </a:ext>
                </a:extLst>
              </a:tr>
              <a:tr h="308290"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School 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Schools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484403"/>
                  </a:ext>
                </a:extLst>
              </a:tr>
              <a:tr h="698862"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3</a:t>
                      </a:r>
                      <a:r>
                        <a:rPr lang="en-US" baseline="30000">
                          <a:latin typeface="+mj-lt"/>
                        </a:rPr>
                        <a:t>rd</a:t>
                      </a:r>
                      <a:r>
                        <a:rPr lang="en-US">
                          <a:latin typeface="+mj-lt"/>
                        </a:rPr>
                        <a:t> party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+mj-lt"/>
                        </a:rPr>
                        <a:t>Electric Utility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+mj-lt"/>
                        </a:rPr>
                        <a:t>CaaS, IaaS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+mj-lt"/>
                        </a:rPr>
                        <a:t>TaaS, Turnkey Asset Management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+mj-lt"/>
                        </a:rPr>
                        <a:t>Energy Services Company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7241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DB0A6A5-44E6-4212-87D7-5FB0A16C4869}"/>
              </a:ext>
            </a:extLst>
          </p:cNvPr>
          <p:cNvSpPr txBox="1"/>
          <p:nvPr/>
        </p:nvSpPr>
        <p:spPr>
          <a:xfrm>
            <a:off x="1282365" y="848873"/>
            <a:ext cx="7282566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+mj-lt"/>
              </a:rPr>
              <a:t>Energy/fuel manager</a:t>
            </a:r>
            <a:r>
              <a:rPr lang="en-US" sz="1600">
                <a:solidFill>
                  <a:schemeClr val="bg1"/>
                </a:solidFill>
                <a:latin typeface="+mj-lt"/>
              </a:rPr>
              <a:t>:</a:t>
            </a:r>
            <a:r>
              <a:rPr lang="en-US" sz="1600" b="1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>
                <a:latin typeface="+mj-lt"/>
                <a:ea typeface="+mn-lt"/>
                <a:cs typeface="+mn-lt"/>
              </a:rPr>
              <a:t>the entity that provides charging and energy management services including monitoring state of charge, scheduling vehicle charging needs and managing load</a:t>
            </a:r>
          </a:p>
          <a:p>
            <a:pPr marL="742950" lvl="1" indent="-285750">
              <a:buFont typeface="Courier New,monospace"/>
              <a:buChar char="o"/>
            </a:pPr>
            <a:r>
              <a:rPr lang="en-US" sz="1200">
                <a:latin typeface="+mj-lt"/>
                <a:ea typeface="+mn-lt"/>
                <a:cs typeface="+mn-lt"/>
              </a:rPr>
              <a:t>Where applicable, this may also include sending and receiving grid signals and providing vehicle-to-everything (V2X) energy flows</a:t>
            </a:r>
          </a:p>
          <a:p>
            <a:pPr marL="742950" lvl="1" indent="-285750">
              <a:buFont typeface="Courier New,monospace"/>
              <a:buChar char="o"/>
            </a:pPr>
            <a:r>
              <a:rPr lang="en-US" sz="1200">
                <a:latin typeface="+mj-lt"/>
                <a:ea typeface="+mn-lt"/>
                <a:cs typeface="+mn-lt"/>
              </a:rPr>
              <a:t>Some chargers’ hardware providers include energy management software as part of their package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968C0F2-9A79-09DB-4729-F3A2939D75FC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Role: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EnergyFuel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 Manager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06E1E1-1E17-672A-0407-FD9014D84055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93C91465-A071-6404-16FF-87E7FD09F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46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6CDA894-848B-4589-872F-B01F050F7B52}"/>
              </a:ext>
            </a:extLst>
          </p:cNvPr>
          <p:cNvGrpSpPr/>
          <p:nvPr/>
        </p:nvGrpSpPr>
        <p:grpSpPr>
          <a:xfrm>
            <a:off x="750015" y="1043253"/>
            <a:ext cx="374835" cy="349512"/>
            <a:chOff x="636192" y="1355287"/>
            <a:chExt cx="534773" cy="49864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E675CE-38B4-4E6A-A218-E7ABB5295398}"/>
                </a:ext>
              </a:extLst>
            </p:cNvPr>
            <p:cNvSpPr/>
            <p:nvPr/>
          </p:nvSpPr>
          <p:spPr>
            <a:xfrm>
              <a:off x="636192" y="1355287"/>
              <a:ext cx="534773" cy="498644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8" name="Graphic 7" descr="Gauge with solid fill">
              <a:extLst>
                <a:ext uri="{FF2B5EF4-FFF2-40B4-BE49-F238E27FC236}">
                  <a16:creationId xmlns:a16="http://schemas.microsoft.com/office/drawing/2014/main" id="{11BF4037-E4CB-4799-9B8C-41376AE8F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0592" y="1355287"/>
              <a:ext cx="498645" cy="498645"/>
            </a:xfrm>
            <a:prstGeom prst="rect">
              <a:avLst/>
            </a:prstGeom>
          </p:spPr>
        </p:pic>
      </p:grpSp>
      <p:pic>
        <p:nvPicPr>
          <p:cNvPr id="15" name="Picture 14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6C205503-935A-8E96-4F1B-9303AEF80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980" y="4589649"/>
            <a:ext cx="2118696" cy="51310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577AA28-2DF5-407C-810B-5B66109ED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087316"/>
              </p:ext>
            </p:extLst>
          </p:nvPr>
        </p:nvGraphicFramePr>
        <p:xfrm>
          <a:off x="457200" y="1089248"/>
          <a:ext cx="8314604" cy="32279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9376">
                  <a:extLst>
                    <a:ext uri="{9D8B030D-6E8A-4147-A177-3AD203B41FA5}">
                      <a16:colId xmlns:a16="http://schemas.microsoft.com/office/drawing/2014/main" val="3047193188"/>
                    </a:ext>
                  </a:extLst>
                </a:gridCol>
                <a:gridCol w="3597614">
                  <a:extLst>
                    <a:ext uri="{9D8B030D-6E8A-4147-A177-3AD203B41FA5}">
                      <a16:colId xmlns:a16="http://schemas.microsoft.com/office/drawing/2014/main" val="2015621715"/>
                    </a:ext>
                  </a:extLst>
                </a:gridCol>
                <a:gridCol w="3597614">
                  <a:extLst>
                    <a:ext uri="{9D8B030D-6E8A-4147-A177-3AD203B41FA5}">
                      <a16:colId xmlns:a16="http://schemas.microsoft.com/office/drawing/2014/main" val="833857470"/>
                    </a:ext>
                  </a:extLst>
                </a:gridCol>
              </a:tblGrid>
              <a:tr h="262130">
                <a:tc>
                  <a:txBody>
                    <a:bodyPr/>
                    <a:lstStyle/>
                    <a:p>
                      <a:endParaRPr lang="en-US" sz="13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i="0" u="none" strike="noStrike" noProof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</a:rPr>
                        <a:t>Benefits</a:t>
                      </a:r>
                      <a:r>
                        <a:rPr lang="en-US" sz="1300" b="1" i="0" u="none" strike="noStrike" noProof="0">
                          <a:latin typeface="+mj-lt"/>
                        </a:rPr>
                        <a:t> to district may include</a:t>
                      </a:r>
                      <a:endParaRPr lang="en-US" sz="13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i="0" u="none" strike="noStrike" noProof="0">
                          <a:solidFill>
                            <a:srgbClr val="FF0000"/>
                          </a:solidFill>
                          <a:latin typeface="+mj-lt"/>
                        </a:rPr>
                        <a:t>Considerations</a:t>
                      </a:r>
                      <a:r>
                        <a:rPr lang="en-US" sz="1300" b="1" i="0" u="none" strike="noStrike" noProof="0">
                          <a:latin typeface="+mj-lt"/>
                        </a:rPr>
                        <a:t> to district may include</a:t>
                      </a:r>
                      <a:endParaRPr lang="en-US" sz="13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65991"/>
                  </a:ext>
                </a:extLst>
              </a:tr>
              <a:tr h="1553814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i="0" u="none" strike="noStrike" noProof="0">
                          <a:latin typeface="+mj-lt"/>
                        </a:rPr>
                        <a:t>School</a:t>
                      </a:r>
                      <a:endParaRPr lang="en-US" sz="1300">
                        <a:latin typeface="+mj-lt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i="0" u="none" strike="noStrike" noProof="0">
                          <a:latin typeface="+mj-lt"/>
                        </a:rPr>
                        <a:t>District</a:t>
                      </a:r>
                      <a:endParaRPr lang="en-US" sz="13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300" b="0" i="0" u="none" strike="noStrike" noProof="0">
                          <a:latin typeface="+mj-lt"/>
                        </a:rPr>
                        <a:t>Absorb larger share of any potential revenues from electricity/environmental markets (e .g ., V2G revenues), where opportunities exist</a:t>
                      </a:r>
                      <a:endParaRPr lang="en-US" sz="1300">
                        <a:latin typeface="+mj-lt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300" b="0" i="0" u="none" strike="noStrike" noProof="0">
                          <a:latin typeface="+mj-lt"/>
                        </a:rPr>
                        <a:t>Investment in workforce and skills development</a:t>
                      </a:r>
                      <a:endParaRPr lang="en-US" sz="1300">
                        <a:latin typeface="+mj-lt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300" b="0" i="0" u="none" strike="noStrike" noProof="0">
                          <a:latin typeface="+mj-lt"/>
                        </a:rPr>
                        <a:t>Integrate vehicle with other facility or site energy management activities such as rooftop solar or peak shaving </a:t>
                      </a:r>
                      <a:endParaRPr lang="en-US" sz="13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 panose="020B0604020202020204" pitchFamily="34" charset="0"/>
                        <a:buChar char="•"/>
                      </a:pPr>
                      <a:r>
                        <a:rPr lang="en-US" sz="1300" b="0" i="0" u="none" strike="noStrike" noProof="0">
                          <a:latin typeface="+mj-lt"/>
                        </a:rPr>
                        <a:t>Some learning lag as staff adjust to new technology</a:t>
                      </a: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 panose="020B0604020202020204" pitchFamily="34" charset="0"/>
                        <a:buChar char="•"/>
                      </a:pPr>
                      <a:r>
                        <a:rPr lang="en-US" sz="1300" b="0" i="0" u="none" strike="noStrike" noProof="0">
                          <a:latin typeface="+mj-lt"/>
                        </a:rPr>
                        <a:t>Operating costs may have some variability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414904"/>
                  </a:ext>
                </a:extLst>
              </a:tr>
              <a:tr h="89691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i="0" u="none" strike="noStrike" noProof="0">
                          <a:latin typeface="+mj-lt"/>
                        </a:rPr>
                        <a:t>3rd party</a:t>
                      </a:r>
                      <a:endParaRPr lang="en-US" sz="13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300" b="0" i="0" u="none" strike="noStrike" noProof="0">
                          <a:latin typeface="+mj-lt"/>
                        </a:rPr>
                        <a:t>Reduce cost variability for district by selling at a fixed fee and absorbing any unanticipated price deviations</a:t>
                      </a: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300" b="0" i="0" u="none" strike="noStrike" noProof="0">
                          <a:latin typeface="+mj-lt"/>
                        </a:rPr>
                        <a:t>Specialized expertise and technology know-how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300" b="0" i="0" u="none" strike="noStrike" noProof="0">
                          <a:latin typeface="+mj-lt"/>
                        </a:rPr>
                        <a:t>May be asked to forgo potential revenue opportunities from electricity markets (e.g., V2G payments)</a:t>
                      </a:r>
                      <a:endParaRPr lang="en-US" sz="130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300" b="0" i="0" u="none" strike="noStrike" noProof="0">
                          <a:latin typeface="+mj-lt"/>
                        </a:rPr>
                        <a:t>May lock-in particular technology or lose data if switch providers later</a:t>
                      </a:r>
                      <a:endParaRPr lang="en-US" sz="13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876076"/>
                  </a:ext>
                </a:extLst>
              </a:tr>
              <a:tr h="404244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>
                          <a:latin typeface="+mj-lt"/>
                        </a:rPr>
                        <a:t>Project cost impact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300">
                          <a:latin typeface="+mj-lt"/>
                        </a:rPr>
                        <a:t>Minimal difference to total project cost – not a capital asset</a:t>
                      </a:r>
                    </a:p>
                  </a:txBody>
                  <a:tcPr anchor="ctr">
                    <a:solidFill>
                      <a:schemeClr val="tx2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/>
                        <a:t>Mid-size capital asset financed via private capital (~7-9%)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71344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338A06B-215D-42BA-83A8-D1E97978A2E1}"/>
              </a:ext>
            </a:extLst>
          </p:cNvPr>
          <p:cNvSpPr txBox="1"/>
          <p:nvPr/>
        </p:nvSpPr>
        <p:spPr>
          <a:xfrm>
            <a:off x="2285091" y="2823420"/>
            <a:ext cx="3698146" cy="1464231"/>
          </a:xfrm>
          <a:prstGeom prst="wedgeRoundRectCallout">
            <a:avLst>
              <a:gd name="adj1" fmla="val 18253"/>
              <a:gd name="adj2" fmla="val -189360"/>
              <a:gd name="adj3" fmla="val 16667"/>
            </a:avLst>
          </a:prstGeom>
          <a:solidFill>
            <a:schemeClr val="accent6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tx2"/>
                </a:solidFill>
                <a:latin typeface="+mj-lt"/>
                <a:cs typeface="Arial"/>
              </a:rPr>
              <a:t>Remember that...</a:t>
            </a:r>
          </a:p>
          <a:p>
            <a:pPr algn="ctr"/>
            <a:r>
              <a:rPr lang="en-US" sz="1600">
                <a:solidFill>
                  <a:schemeClr val="tx2"/>
                </a:solidFill>
                <a:latin typeface="+mj-lt"/>
              </a:rPr>
              <a:t>Many</a:t>
            </a:r>
            <a:r>
              <a:rPr lang="en-US" sz="1600">
                <a:solidFill>
                  <a:schemeClr val="tx2"/>
                </a:solidFill>
                <a:latin typeface="+mj-lt"/>
                <a:ea typeface="+mn-lt"/>
                <a:cs typeface="+mn-lt"/>
              </a:rPr>
              <a:t> districts, especially underserved districts, may not have staff capacity to dedicate themselves to energy management tasks</a:t>
            </a:r>
            <a:endParaRPr lang="en-US">
              <a:solidFill>
                <a:schemeClr val="tx2"/>
              </a:solidFill>
              <a:latin typeface="+mj-lt"/>
              <a:ea typeface="+mn-lt"/>
              <a:cs typeface="+mn-lt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9E35700-4EE7-7597-5220-F9AD5F4A54DE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Considerations: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EnergyFuel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 Manager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A2351C-4EFE-E6F4-765A-5FD5CFE9A933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12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A3CDC7DD-060D-4811-92CF-06ADC4CAFD3D}"/>
              </a:ext>
            </a:extLst>
          </p:cNvPr>
          <p:cNvSpPr txBox="1"/>
          <p:nvPr/>
        </p:nvSpPr>
        <p:spPr>
          <a:xfrm>
            <a:off x="870556" y="1056762"/>
            <a:ext cx="7402887" cy="2939266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bg1"/>
                </a:solidFill>
                <a:latin typeface="+mj-lt"/>
              </a:rPr>
              <a:t>CaaS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: Charging-as-a-Service </a:t>
            </a: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bg1"/>
                </a:solidFill>
                <a:latin typeface="+mj-lt"/>
              </a:rPr>
              <a:t>Delta (Δ)</a:t>
            </a:r>
            <a:r>
              <a:rPr lang="en-US" sz="2000">
                <a:solidFill>
                  <a:schemeClr val="bg1"/>
                </a:solidFill>
                <a:latin typeface="+mj-lt"/>
                <a:cs typeface="Arial"/>
              </a:rPr>
              <a:t>: 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Difference between two values – here, the difference between diesel and electric school bus TCOs</a:t>
            </a:r>
            <a:endParaRPr lang="en-US" sz="2000">
              <a:solidFill>
                <a:schemeClr val="bg1"/>
              </a:solidFill>
              <a:latin typeface="+mj-lt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bg1"/>
                </a:solidFill>
                <a:latin typeface="+mj-lt"/>
              </a:rPr>
              <a:t>ESB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: Electric School Bus</a:t>
            </a:r>
            <a:endParaRPr lang="en-US" sz="2000">
              <a:solidFill>
                <a:schemeClr val="bg1"/>
              </a:solidFill>
              <a:latin typeface="+mj-lt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bg1"/>
                </a:solidFill>
                <a:latin typeface="+mj-lt"/>
              </a:rPr>
              <a:t>EVSE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: Electric Vehicle Supply Equipment, also referred to as charging equipment</a:t>
            </a:r>
            <a:endParaRPr lang="en-US" sz="2000" b="1">
              <a:solidFill>
                <a:schemeClr val="bg1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bg1"/>
                </a:solidFill>
                <a:latin typeface="+mj-lt"/>
              </a:rPr>
              <a:t>IaaS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: Infrastructure-as-a-service </a:t>
            </a: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bg1"/>
                </a:solidFill>
                <a:latin typeface="+mj-lt"/>
              </a:rPr>
              <a:t>ICE Bus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: Internal Combustion Engine Bus, such as diesel or propane</a:t>
            </a:r>
            <a:endParaRPr lang="en-US" sz="200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1E1975C-14FA-C66C-3FA9-4789ECA7341C}"/>
              </a:ext>
            </a:extLst>
          </p:cNvPr>
          <p:cNvSpPr txBox="1">
            <a:spLocks/>
          </p:cNvSpPr>
          <p:nvPr/>
        </p:nvSpPr>
        <p:spPr>
          <a:xfrm>
            <a:off x="457200" y="240251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Glossary &amp; key terms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E7A134-26CA-113D-A223-DB22D76FECEB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E51E44FD-17BD-5EF5-A0B9-EEC05A0D7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  <p:pic>
        <p:nvPicPr>
          <p:cNvPr id="9" name="Graphic 8" descr="Battery charging with solid fill">
            <a:extLst>
              <a:ext uri="{FF2B5EF4-FFF2-40B4-BE49-F238E27FC236}">
                <a16:creationId xmlns:a16="http://schemas.microsoft.com/office/drawing/2014/main" id="{D85938B0-A880-D471-0F78-A3F5EEB85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577" y="1126739"/>
            <a:ext cx="287339" cy="287339"/>
          </a:xfrm>
          <a:prstGeom prst="rect">
            <a:avLst/>
          </a:prstGeom>
        </p:spPr>
      </p:pic>
      <p:pic>
        <p:nvPicPr>
          <p:cNvPr id="11" name="Graphic 10" descr="Money with solid fill">
            <a:extLst>
              <a:ext uri="{FF2B5EF4-FFF2-40B4-BE49-F238E27FC236}">
                <a16:creationId xmlns:a16="http://schemas.microsoft.com/office/drawing/2014/main" id="{03800D42-15A6-2BE2-C125-E42689737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857" y="1460521"/>
            <a:ext cx="290169" cy="290169"/>
          </a:xfrm>
          <a:prstGeom prst="rect">
            <a:avLst/>
          </a:prstGeom>
        </p:spPr>
      </p:pic>
      <p:pic>
        <p:nvPicPr>
          <p:cNvPr id="13" name="Graphic 12" descr="Bus with solid fill">
            <a:extLst>
              <a:ext uri="{FF2B5EF4-FFF2-40B4-BE49-F238E27FC236}">
                <a16:creationId xmlns:a16="http://schemas.microsoft.com/office/drawing/2014/main" id="{62360128-FED4-ADD7-97A8-35F1BBEB4D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746" y="2188533"/>
            <a:ext cx="290170" cy="290170"/>
          </a:xfrm>
          <a:prstGeom prst="rect">
            <a:avLst/>
          </a:prstGeom>
        </p:spPr>
      </p:pic>
      <p:pic>
        <p:nvPicPr>
          <p:cNvPr id="15" name="Graphic 14" descr="Plugged Unplugged with solid fill">
            <a:extLst>
              <a:ext uri="{FF2B5EF4-FFF2-40B4-BE49-F238E27FC236}">
                <a16:creationId xmlns:a16="http://schemas.microsoft.com/office/drawing/2014/main" id="{FEB25554-0887-22E7-D383-EF05095DA6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9610" y="2571750"/>
            <a:ext cx="290171" cy="290171"/>
          </a:xfrm>
          <a:prstGeom prst="rect">
            <a:avLst/>
          </a:prstGeom>
        </p:spPr>
      </p:pic>
      <p:pic>
        <p:nvPicPr>
          <p:cNvPr id="17" name="Graphic 16" descr="Electric Tower with solid fill">
            <a:extLst>
              <a:ext uri="{FF2B5EF4-FFF2-40B4-BE49-F238E27FC236}">
                <a16:creationId xmlns:a16="http://schemas.microsoft.com/office/drawing/2014/main" id="{B8906578-D5F8-CEED-12AD-FBCBE8CD0B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4333" y="3238828"/>
            <a:ext cx="287340" cy="287340"/>
          </a:xfrm>
          <a:prstGeom prst="rect">
            <a:avLst/>
          </a:prstGeom>
        </p:spPr>
      </p:pic>
      <p:pic>
        <p:nvPicPr>
          <p:cNvPr id="19" name="Graphic 18" descr="Fuel with solid fill">
            <a:extLst>
              <a:ext uri="{FF2B5EF4-FFF2-40B4-BE49-F238E27FC236}">
                <a16:creationId xmlns:a16="http://schemas.microsoft.com/office/drawing/2014/main" id="{C99B3278-50E2-0948-F3C6-D3DD01D9A2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3215" y="3642987"/>
            <a:ext cx="287341" cy="28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50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High voltage with solid fill">
            <a:extLst>
              <a:ext uri="{FF2B5EF4-FFF2-40B4-BE49-F238E27FC236}">
                <a16:creationId xmlns:a16="http://schemas.microsoft.com/office/drawing/2014/main" id="{F5BF570D-8979-4D79-BD9B-1CD36BC43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3084" y="971219"/>
            <a:ext cx="657027" cy="657027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BC98BD8-29EF-4314-B3A3-3714EA32B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366215"/>
              </p:ext>
            </p:extLst>
          </p:nvPr>
        </p:nvGraphicFramePr>
        <p:xfrm>
          <a:off x="447446" y="2473191"/>
          <a:ext cx="8249108" cy="1645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124554">
                  <a:extLst>
                    <a:ext uri="{9D8B030D-6E8A-4147-A177-3AD203B41FA5}">
                      <a16:colId xmlns:a16="http://schemas.microsoft.com/office/drawing/2014/main" val="2230978409"/>
                    </a:ext>
                  </a:extLst>
                </a:gridCol>
                <a:gridCol w="4124554">
                  <a:extLst>
                    <a:ext uri="{9D8B030D-6E8A-4147-A177-3AD203B41FA5}">
                      <a16:colId xmlns:a16="http://schemas.microsoft.com/office/drawing/2014/main" val="365538774"/>
                    </a:ext>
                  </a:extLst>
                </a:gridCol>
              </a:tblGrid>
              <a:tr h="308290">
                <a:tc>
                  <a:txBody>
                    <a:bodyPr/>
                    <a:lstStyle/>
                    <a:p>
                      <a:r>
                        <a:rPr lang="en-US" sz="1800">
                          <a:latin typeface="+mj-lt"/>
                        </a:rPr>
                        <a:t>Bus 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Entities in the market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817735"/>
                  </a:ext>
                </a:extLst>
              </a:tr>
              <a:tr h="308290"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School 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Provided directly by electric utility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484403"/>
                  </a:ext>
                </a:extLst>
              </a:tr>
              <a:tr h="698862"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</a:rPr>
                        <a:t>3</a:t>
                      </a:r>
                      <a:r>
                        <a:rPr lang="en-US" baseline="30000">
                          <a:latin typeface="+mj-lt"/>
                        </a:rPr>
                        <a:t>rd</a:t>
                      </a:r>
                      <a:r>
                        <a:rPr lang="en-US">
                          <a:latin typeface="+mj-lt"/>
                        </a:rPr>
                        <a:t> party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+mj-lt"/>
                        </a:rPr>
                        <a:t>CaaS, IaaS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+mj-lt"/>
                        </a:rPr>
                        <a:t>TaaS, Turnkey Asset Management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+mj-lt"/>
                        </a:rPr>
                        <a:t>Energy Services Company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7241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DB0A6A5-44E6-4212-87D7-5FB0A16C4869}"/>
              </a:ext>
            </a:extLst>
          </p:cNvPr>
          <p:cNvSpPr txBox="1"/>
          <p:nvPr/>
        </p:nvSpPr>
        <p:spPr>
          <a:xfrm>
            <a:off x="1174436" y="969533"/>
            <a:ext cx="7522118" cy="78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700" b="1">
                <a:solidFill>
                  <a:schemeClr val="bg1"/>
                </a:solidFill>
                <a:latin typeface="+mj-lt"/>
              </a:rPr>
              <a:t>Electricity Customer</a:t>
            </a:r>
            <a:r>
              <a:rPr lang="en-US" sz="1700">
                <a:solidFill>
                  <a:schemeClr val="bg1"/>
                </a:solidFill>
                <a:latin typeface="+mj-lt"/>
              </a:rPr>
              <a:t>: </a:t>
            </a:r>
            <a:r>
              <a:rPr lang="en-US" sz="1700">
                <a:latin typeface="+mj-lt"/>
                <a:ea typeface="+mn-lt"/>
                <a:cs typeface="+mn-lt"/>
              </a:rPr>
              <a:t>the entity that pays for electricity consumed by the chargers</a:t>
            </a:r>
          </a:p>
          <a:p>
            <a:pPr marL="742950" lvl="1" indent="-285750">
              <a:buFont typeface="Courier New,monospace"/>
              <a:buChar char="o"/>
            </a:pPr>
            <a:r>
              <a:rPr lang="en-US" sz="1400">
                <a:latin typeface="+mj-lt"/>
                <a:ea typeface="+mn-lt"/>
                <a:cs typeface="+mn-lt"/>
              </a:rPr>
              <a:t>Electricity service will be provided by the utility, but contractual arrangements may assign electricity costs to an entity other than the account holder, depending upon the business model pursued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D4137F8-F1D5-2BD5-D90D-72336663DD1A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Role: Electricity Customer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F5A7F2-0912-4498-01FE-E00F9741F07A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D6C8DD18-042F-A4CC-C0FA-3C06FFB37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79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577AA28-2DF5-407C-810B-5B66109ED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105496"/>
              </p:ext>
            </p:extLst>
          </p:nvPr>
        </p:nvGraphicFramePr>
        <p:xfrm>
          <a:off x="457200" y="1232667"/>
          <a:ext cx="8340766" cy="28356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2898">
                  <a:extLst>
                    <a:ext uri="{9D8B030D-6E8A-4147-A177-3AD203B41FA5}">
                      <a16:colId xmlns:a16="http://schemas.microsoft.com/office/drawing/2014/main" val="3047193188"/>
                    </a:ext>
                  </a:extLst>
                </a:gridCol>
                <a:gridCol w="3608934">
                  <a:extLst>
                    <a:ext uri="{9D8B030D-6E8A-4147-A177-3AD203B41FA5}">
                      <a16:colId xmlns:a16="http://schemas.microsoft.com/office/drawing/2014/main" val="2015621715"/>
                    </a:ext>
                  </a:extLst>
                </a:gridCol>
                <a:gridCol w="3608934">
                  <a:extLst>
                    <a:ext uri="{9D8B030D-6E8A-4147-A177-3AD203B41FA5}">
                      <a16:colId xmlns:a16="http://schemas.microsoft.com/office/drawing/2014/main" val="833857470"/>
                    </a:ext>
                  </a:extLst>
                </a:gridCol>
              </a:tblGrid>
              <a:tr h="316234">
                <a:tc>
                  <a:txBody>
                    <a:bodyPr/>
                    <a:lstStyle/>
                    <a:p>
                      <a:endParaRPr lang="en-US" sz="12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</a:rPr>
                        <a:t>Benefits</a:t>
                      </a:r>
                      <a:r>
                        <a:rPr lang="en-US" sz="1200" b="1" i="0" u="none" strike="noStrike" noProof="0">
                          <a:latin typeface="+mj-lt"/>
                        </a:rPr>
                        <a:t> to district may include</a:t>
                      </a:r>
                      <a:endParaRPr lang="en-US" sz="1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FF0000"/>
                          </a:solidFill>
                          <a:latin typeface="+mj-lt"/>
                        </a:rPr>
                        <a:t>Considerations</a:t>
                      </a:r>
                      <a:r>
                        <a:rPr lang="en-US" sz="1200" b="1" i="0" u="none" strike="noStrike" noProof="0">
                          <a:latin typeface="+mj-lt"/>
                        </a:rPr>
                        <a:t> to district may include</a:t>
                      </a:r>
                      <a:endParaRPr lang="en-US" sz="16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65991"/>
                  </a:ext>
                </a:extLst>
              </a:tr>
              <a:tr h="1049695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1" i="0" u="none" strike="noStrike" noProof="0">
                          <a:latin typeface="+mj-lt"/>
                        </a:rPr>
                        <a:t>School District</a:t>
                      </a:r>
                      <a:endParaRPr lang="en-US" sz="1200" b="0" i="0" u="none" strike="noStrike" noProof="0">
                        <a:latin typeface="+mj-lt"/>
                      </a:endParaRPr>
                    </a:p>
                    <a:p>
                      <a:pPr marL="0" marR="0" lvl="0" indent="0" algn="l" defTabSz="457189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noProof="0">
                          <a:latin typeface="+mj-lt"/>
                        </a:rPr>
                        <a:t>Realize larger share of fuel savings generated by ESBs</a:t>
                      </a:r>
                      <a:endParaRPr lang="en-US" sz="1200">
                        <a:latin typeface="+mj-lt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noProof="0">
                          <a:latin typeface="+mj-lt"/>
                        </a:rPr>
                        <a:t>Combine with renewables - onsite or via a Power Purchase Agreement (PPA)</a:t>
                      </a:r>
                      <a:endParaRPr lang="en-US" sz="1200">
                        <a:latin typeface="+mj-lt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noProof="0">
                          <a:latin typeface="+mj-lt"/>
                        </a:rPr>
                        <a:t>Potential revenue from electricity/environmental markets (e.g., V2G revenues) where opportunities exist</a:t>
                      </a:r>
                      <a:endParaRPr lang="en-US" sz="12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 panose="020B0604020202020204" pitchFamily="34" charset="0"/>
                        <a:buChar char="•"/>
                      </a:pPr>
                      <a:r>
                        <a:rPr lang="en-US" sz="1200" b="0" i="0" u="none" strike="noStrike" noProof="0">
                          <a:latin typeface="+mj-lt"/>
                        </a:rPr>
                        <a:t>Some learning lag as staff adjust to new technology</a:t>
                      </a: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 panose="020B0604020202020204" pitchFamily="34" charset="0"/>
                        <a:buChar char="•"/>
                      </a:pPr>
                      <a:r>
                        <a:rPr lang="en-US" sz="1200" b="0" i="0" u="none" strike="noStrike" noProof="0">
                          <a:latin typeface="+mj-lt"/>
                        </a:rPr>
                        <a:t>Operating costs may be unpredictable</a:t>
                      </a:r>
                      <a:endParaRPr lang="en-US" sz="16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414904"/>
                  </a:ext>
                </a:extLst>
              </a:tr>
              <a:tr h="847164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>
                          <a:latin typeface="+mj-lt"/>
                        </a:rPr>
                        <a:t>3rd party</a:t>
                      </a:r>
                      <a:endParaRPr lang="en-US" sz="16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noProof="0">
                          <a:latin typeface="+mj-lt"/>
                        </a:rPr>
                        <a:t>Reduce cost variability for district</a:t>
                      </a: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noProof="0">
                          <a:latin typeface="+mj-lt"/>
                        </a:rPr>
                        <a:t>Combine with renewables (onsite or PPA)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noProof="0">
                          <a:latin typeface="+mj-lt"/>
                        </a:rPr>
                        <a:t>May be asked to forgo potential revenue opportunities from electricity markets (e.g., V2G payments)</a:t>
                      </a:r>
                      <a:endParaRPr lang="en-US" sz="120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noProof="0">
                          <a:latin typeface="+mj-lt"/>
                        </a:rPr>
                        <a:t>Staff may not grow their capacity &amp; skills in energy management</a:t>
                      </a:r>
                      <a:endParaRPr lang="en-US" sz="120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noProof="0">
                          <a:latin typeface="+mj-lt"/>
                        </a:rPr>
                        <a:t>Potential extended commitment via long-term contract</a:t>
                      </a:r>
                      <a:endParaRPr lang="en-US" sz="1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876076"/>
                  </a:ext>
                </a:extLst>
              </a:tr>
              <a:tr h="463924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latin typeface="+mj-lt"/>
                        </a:rPr>
                        <a:t>Project cost impact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>
                          <a:latin typeface="+mj-lt"/>
                        </a:rPr>
                        <a:t>Minimal to </a:t>
                      </a:r>
                      <a:r>
                        <a:rPr lang="en-US" sz="1200" b="1">
                          <a:latin typeface="+mj-lt"/>
                        </a:rPr>
                        <a:t>substantial</a:t>
                      </a:r>
                      <a:r>
                        <a:rPr lang="en-US" sz="1200">
                          <a:latin typeface="+mj-lt"/>
                        </a:rPr>
                        <a:t> depending on scale of available revenue streams – not a capital asset</a:t>
                      </a:r>
                    </a:p>
                  </a:txBody>
                  <a:tcPr anchor="ctr">
                    <a:solidFill>
                      <a:schemeClr val="tx2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/>
                        <a:t>Mid-size capital asset financed via private capital (~7-9%)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71344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64B0BCE-8550-4C5D-B245-FF03EA43D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13" y="1249787"/>
            <a:ext cx="328638" cy="2722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553E0B-71A1-4FC5-9623-86ED7B06A3D4}"/>
              </a:ext>
            </a:extLst>
          </p:cNvPr>
          <p:cNvSpPr txBox="1"/>
          <p:nvPr/>
        </p:nvSpPr>
        <p:spPr>
          <a:xfrm>
            <a:off x="1891636" y="2727359"/>
            <a:ext cx="3624743" cy="1464231"/>
          </a:xfrm>
          <a:prstGeom prst="wedgeRoundRectCallout">
            <a:avLst>
              <a:gd name="adj1" fmla="val 18253"/>
              <a:gd name="adj2" fmla="val -189360"/>
              <a:gd name="adj3" fmla="val 16667"/>
            </a:avLst>
          </a:prstGeom>
          <a:solidFill>
            <a:schemeClr val="accent6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tx2"/>
                </a:solidFill>
                <a:latin typeface="+mj-lt"/>
              </a:rPr>
              <a:t>Remember that...</a:t>
            </a:r>
            <a:endParaRPr lang="en-US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600">
                <a:solidFill>
                  <a:schemeClr val="tx2"/>
                </a:solidFill>
                <a:latin typeface="+mj-lt"/>
                <a:ea typeface="+mn-lt"/>
                <a:cs typeface="+mn-lt"/>
              </a:rPr>
              <a:t>Underserved districts may not have flexibility in operating budgets to accommodate monthly/seasonal variability in electricity prices</a:t>
            </a: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9EA2134-C015-89A4-5053-BCA624A847E2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Considerations: Electricity Customer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F7119D-17DF-AA18-A1ED-447DA7F51113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8A77DDAE-F144-E08C-E407-7A34F6203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5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5C60D42-FAC0-4333-86D9-0050A6619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400079"/>
              </p:ext>
            </p:extLst>
          </p:nvPr>
        </p:nvGraphicFramePr>
        <p:xfrm>
          <a:off x="441326" y="888396"/>
          <a:ext cx="8318771" cy="345003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07273">
                  <a:extLst>
                    <a:ext uri="{9D8B030D-6E8A-4147-A177-3AD203B41FA5}">
                      <a16:colId xmlns:a16="http://schemas.microsoft.com/office/drawing/2014/main" val="1103225780"/>
                    </a:ext>
                  </a:extLst>
                </a:gridCol>
                <a:gridCol w="1140740">
                  <a:extLst>
                    <a:ext uri="{9D8B030D-6E8A-4147-A177-3AD203B41FA5}">
                      <a16:colId xmlns:a16="http://schemas.microsoft.com/office/drawing/2014/main" val="4284520055"/>
                    </a:ext>
                  </a:extLst>
                </a:gridCol>
                <a:gridCol w="854265">
                  <a:extLst>
                    <a:ext uri="{9D8B030D-6E8A-4147-A177-3AD203B41FA5}">
                      <a16:colId xmlns:a16="http://schemas.microsoft.com/office/drawing/2014/main" val="2355589051"/>
                    </a:ext>
                  </a:extLst>
                </a:gridCol>
                <a:gridCol w="997503">
                  <a:extLst>
                    <a:ext uri="{9D8B030D-6E8A-4147-A177-3AD203B41FA5}">
                      <a16:colId xmlns:a16="http://schemas.microsoft.com/office/drawing/2014/main" val="1664153434"/>
                    </a:ext>
                  </a:extLst>
                </a:gridCol>
                <a:gridCol w="997503">
                  <a:extLst>
                    <a:ext uri="{9D8B030D-6E8A-4147-A177-3AD203B41FA5}">
                      <a16:colId xmlns:a16="http://schemas.microsoft.com/office/drawing/2014/main" val="1412301485"/>
                    </a:ext>
                  </a:extLst>
                </a:gridCol>
                <a:gridCol w="1137778">
                  <a:extLst>
                    <a:ext uri="{9D8B030D-6E8A-4147-A177-3AD203B41FA5}">
                      <a16:colId xmlns:a16="http://schemas.microsoft.com/office/drawing/2014/main" val="288438354"/>
                    </a:ext>
                  </a:extLst>
                </a:gridCol>
                <a:gridCol w="1883709">
                  <a:extLst>
                    <a:ext uri="{9D8B030D-6E8A-4147-A177-3AD203B41FA5}">
                      <a16:colId xmlns:a16="http://schemas.microsoft.com/office/drawing/2014/main" val="437341249"/>
                    </a:ext>
                  </a:extLst>
                </a:gridCol>
              </a:tblGrid>
              <a:tr h="554438">
                <a:tc>
                  <a:txBody>
                    <a:bodyPr/>
                    <a:lstStyle/>
                    <a:p>
                      <a:endParaRPr lang="en-US" sz="1200" i="1">
                        <a:latin typeface="+mj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/>
                          </a:solidFill>
                          <a:latin typeface="+mj-lt"/>
                        </a:rPr>
                        <a:t>Roles within </a:t>
                      </a:r>
                      <a:r>
                        <a:rPr lang="en-US" sz="1200" u="sng" dirty="0">
                          <a:solidFill>
                            <a:schemeClr val="tx2"/>
                          </a:solidFill>
                          <a:latin typeface="+mj-lt"/>
                        </a:rPr>
                        <a:t>all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latin typeface="+mj-lt"/>
                        </a:rPr>
                        <a:t> business models 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/>
                          </a:solidFill>
                          <a:latin typeface="+mj-lt"/>
                        </a:rPr>
                        <a:t>Roles that are specific to electrification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i="1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619093"/>
                  </a:ext>
                </a:extLst>
              </a:tr>
              <a:tr h="521304">
                <a:tc>
                  <a:txBody>
                    <a:bodyPr/>
                    <a:lstStyle/>
                    <a:p>
                      <a:endParaRPr lang="en-US" sz="1200">
                        <a:latin typeface="+mj-lt"/>
                      </a:endParaRPr>
                    </a:p>
                    <a:p>
                      <a:pPr lvl="0">
                        <a:buNone/>
                      </a:pPr>
                      <a:r>
                        <a:rPr lang="en-US" sz="1200" dirty="0">
                          <a:latin typeface="+mj-lt"/>
                        </a:rPr>
                        <a:t>Business Models</a:t>
                      </a:r>
                      <a:endParaRPr lang="en-US" sz="1200" i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Bus owner &amp; maintenance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Bus operation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>
                          <a:latin typeface="+mj-lt"/>
                        </a:rPr>
                        <a:t>Charger owner</a:t>
                      </a:r>
                      <a:r>
                        <a:rPr lang="en-US" sz="1000" dirty="0">
                          <a:latin typeface="+mj-lt"/>
                        </a:rPr>
                        <a:t> (&amp; Maintenance)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Energy manager </a:t>
                      </a:r>
                      <a:r>
                        <a:rPr lang="en-US" sz="1000" dirty="0">
                          <a:latin typeface="+mj-lt"/>
                        </a:rPr>
                        <a:t>(software)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Electricity Customer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</a:rPr>
                        <a:t>Example 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(not exclusive)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516929"/>
                  </a:ext>
                </a:extLst>
              </a:tr>
              <a:tr h="23761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</a:rPr>
                        <a:t>Traditional</a:t>
                      </a:r>
                    </a:p>
                  </a:txBody>
                  <a:tcPr>
                    <a:solidFill>
                      <a:schemeClr val="tx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SD </a:t>
                      </a:r>
                    </a:p>
                  </a:txBody>
                  <a:tcPr>
                    <a:solidFill>
                      <a:schemeClr val="tx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SD</a:t>
                      </a:r>
                    </a:p>
                  </a:txBody>
                  <a:tcPr>
                    <a:solidFill>
                      <a:schemeClr val="tx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>
                          <a:latin typeface="+mj-lt"/>
                        </a:rPr>
                        <a:t>SD</a:t>
                      </a:r>
                      <a:endParaRPr lang="en-US" dirty="0">
                        <a:latin typeface="+mj-lt"/>
                      </a:endParaRPr>
                    </a:p>
                  </a:txBody>
                  <a:tcPr>
                    <a:solidFill>
                      <a:schemeClr val="tx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 dirty="0">
                          <a:latin typeface="+mj-lt"/>
                        </a:rPr>
                        <a:t>SD or</a:t>
                      </a:r>
                      <a:r>
                        <a:rPr lang="en-US" sz="1200" b="1" i="0" u="none" strike="noStrike" noProof="0" dirty="0">
                          <a:latin typeface="+mj-lt"/>
                        </a:rPr>
                        <a:t> </a:t>
                      </a:r>
                      <a:r>
                        <a:rPr lang="en-US" sz="1200" b="1" i="0" u="none" strike="noStrike" noProof="0" dirty="0">
                          <a:solidFill>
                            <a:srgbClr val="003F6A"/>
                          </a:solidFill>
                          <a:latin typeface="+mj-lt"/>
                        </a:rPr>
                        <a:t>3</a:t>
                      </a:r>
                      <a:r>
                        <a:rPr lang="en-US" sz="1200" b="1" i="0" u="none" strike="noStrike" baseline="30000" noProof="0" dirty="0">
                          <a:solidFill>
                            <a:srgbClr val="003F6A"/>
                          </a:solidFill>
                          <a:latin typeface="+mj-lt"/>
                        </a:rPr>
                        <a:t>rd</a:t>
                      </a:r>
                      <a:r>
                        <a:rPr lang="en-US" sz="1200" b="1" i="0" u="none" strike="noStrike" noProof="0" dirty="0">
                          <a:solidFill>
                            <a:srgbClr val="003F6A"/>
                          </a:solidFill>
                          <a:latin typeface="+mj-lt"/>
                        </a:rPr>
                        <a:t> party</a:t>
                      </a:r>
                      <a:endParaRPr lang="en-US" sz="1200" b="0" i="0" u="none" strike="noStrike" noProof="0" dirty="0">
                        <a:solidFill>
                          <a:srgbClr val="003F6A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tx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SD</a:t>
                      </a:r>
                    </a:p>
                  </a:txBody>
                  <a:tcPr>
                    <a:solidFill>
                      <a:schemeClr val="tx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u="none" strike="noStrike" noProof="0" dirty="0">
                          <a:latin typeface="+mj-lt"/>
                        </a:rPr>
                        <a:t>Original model</a:t>
                      </a:r>
                      <a:endParaRPr lang="en-US" sz="1200" b="0" i="0" u="none" strike="noStrike" noProof="0" dirty="0"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260381"/>
                  </a:ext>
                </a:extLst>
              </a:tr>
              <a:tr h="40606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</a:rPr>
                        <a:t>Lease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latin typeface="+mj-lt"/>
                        </a:rPr>
                        <a:t>3</a:t>
                      </a:r>
                      <a:r>
                        <a:rPr lang="en-US" sz="1200" b="1" baseline="30000" dirty="0">
                          <a:solidFill>
                            <a:schemeClr val="accent5"/>
                          </a:solidFill>
                          <a:latin typeface="+mj-lt"/>
                        </a:rPr>
                        <a:t>rd</a:t>
                      </a:r>
                      <a:r>
                        <a:rPr lang="en-US" sz="1200" b="1" dirty="0">
                          <a:solidFill>
                            <a:schemeClr val="accent5"/>
                          </a:solidFill>
                          <a:latin typeface="+mj-lt"/>
                        </a:rPr>
                        <a:t> party</a:t>
                      </a:r>
                      <a:endParaRPr lang="en-US" sz="1200" b="1" i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SD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>
                          <a:latin typeface="+mj-lt"/>
                        </a:rPr>
                        <a:t>SD</a:t>
                      </a:r>
                      <a:endParaRPr lang="en-US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j-lt"/>
                        </a:rPr>
                        <a:t>SD or</a:t>
                      </a:r>
                      <a:r>
                        <a:rPr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j-lt"/>
                        </a:rPr>
                        <a:t> 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</a:rPr>
                        <a:t>3</a:t>
                      </a:r>
                      <a:r>
                        <a:rPr kumimoji="0" 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</a:rPr>
                        <a:t>rd</a:t>
                      </a:r>
                      <a:r>
                        <a:rPr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</a:rPr>
                        <a:t> 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</a:rPr>
                        <a:t>party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F6A"/>
                        </a:solidFill>
                        <a:effectLst/>
                        <a:uLnTx/>
                        <a:uFillTx/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SD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</a:rPr>
                        <a:t>OEM lessor/dealer + partner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841658"/>
                  </a:ext>
                </a:extLst>
              </a:tr>
              <a:tr h="41805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</a:rPr>
                        <a:t>Charging-as-a-Service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rd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party</a:t>
                      </a:r>
                      <a:endParaRPr kumimoji="0" lang="en-US" sz="1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F6A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rd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party</a:t>
                      </a:r>
                      <a:endParaRPr kumimoji="0" lang="en-US" sz="1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F6A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latin typeface="+mj-lt"/>
                        </a:rPr>
                        <a:t>Mobility House, Amply, Electric Utilities, </a:t>
                      </a:r>
                      <a:r>
                        <a:rPr lang="en-US" sz="1200" dirty="0" err="1">
                          <a:latin typeface="+mj-lt"/>
                        </a:rPr>
                        <a:t>ESCos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159482"/>
                  </a:ext>
                </a:extLst>
              </a:tr>
              <a:tr h="40606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</a:rPr>
                        <a:t>Turnkey asset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A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7A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rd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A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party</a:t>
                      </a:r>
                      <a:endParaRPr kumimoji="0" lang="en-US" sz="1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A4D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rd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party</a:t>
                      </a:r>
                      <a:endParaRPr kumimoji="0" lang="en-US" sz="1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F6A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rd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party</a:t>
                      </a:r>
                      <a:endParaRPr kumimoji="0" lang="en-US" sz="1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F6A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rd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party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Highland, Levo, Dominion Energy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09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</a:rPr>
                        <a:t>Transportation-as-a-Service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A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7A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rd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A4D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party</a:t>
                      </a:r>
                      <a:endParaRPr kumimoji="0" lang="en-US" sz="1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A4D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accent5"/>
                          </a:solidFill>
                          <a:latin typeface="+mj-lt"/>
                        </a:rPr>
                        <a:t>3</a:t>
                      </a:r>
                      <a:r>
                        <a:rPr lang="en-US" sz="1200" b="1" baseline="30000" dirty="0">
                          <a:solidFill>
                            <a:schemeClr val="accent5"/>
                          </a:solidFill>
                          <a:latin typeface="+mj-lt"/>
                        </a:rPr>
                        <a:t>rd</a:t>
                      </a:r>
                      <a:r>
                        <a:rPr lang="en-US" sz="1200" b="1" dirty="0">
                          <a:solidFill>
                            <a:schemeClr val="accent5"/>
                          </a:solidFill>
                          <a:latin typeface="+mj-lt"/>
                        </a:rPr>
                        <a:t> party</a:t>
                      </a:r>
                      <a:endParaRPr lang="en-US" sz="1200" b="1" i="1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rd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party</a:t>
                      </a:r>
                      <a:endParaRPr kumimoji="0" lang="en-US" sz="1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F6A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rd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party</a:t>
                      </a:r>
                      <a:endParaRPr kumimoji="0" lang="en-US" sz="1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F6A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rd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F6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party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latin typeface="+mj-lt"/>
                        </a:rPr>
                        <a:t>Zum, NYCSBUS, First Student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06544"/>
                  </a:ext>
                </a:extLst>
              </a:tr>
            </a:tbl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234737E2-D775-127F-2DC2-4115E73756A1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Taxonomy of ESB Business Models</a:t>
            </a:r>
            <a:endParaRPr kumimoji="0" lang="en-US" sz="42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14AE5D-F660-92FA-67EA-BD489DA8F94A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F02083D0-E34D-1C83-4092-8B5C74046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78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60729-9710-499C-BF33-FE8D0457F5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45720" rIns="91440" bIns="45720" anchor="ctr" anchorCtr="0">
            <a:noAutofit/>
          </a:bodyPr>
          <a:lstStyle/>
          <a:p>
            <a:r>
              <a:rPr lang="en-US" dirty="0">
                <a:latin typeface="Arial Narrow"/>
              </a:rPr>
              <a:t>Sources: Oxford dictionary, </a:t>
            </a:r>
            <a:r>
              <a:rPr lang="en-US" dirty="0">
                <a:latin typeface="Arial Narrow"/>
                <a:hlinkClick r:id="rId3"/>
              </a:rPr>
              <a:t>Texas Comptroller</a:t>
            </a:r>
            <a:r>
              <a:rPr lang="en-US" dirty="0">
                <a:latin typeface="Arial Narrow"/>
              </a:rPr>
              <a:t>, </a:t>
            </a:r>
            <a:r>
              <a:rPr lang="en-US" dirty="0">
                <a:latin typeface="Arial Narrow"/>
                <a:hlinkClick r:id="rId4"/>
              </a:rPr>
              <a:t>County Government of Montgomery County, MD</a:t>
            </a:r>
            <a:r>
              <a:rPr lang="en-US" dirty="0">
                <a:latin typeface="Arial Narrow"/>
              </a:rPr>
              <a:t>, </a:t>
            </a:r>
            <a:r>
              <a:rPr lang="en-US" dirty="0">
                <a:latin typeface="Arial Narrow"/>
                <a:hlinkClick r:id="rId5"/>
              </a:rPr>
              <a:t>LawDepot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9EC7E0-D7D5-839B-11EF-B7AA13E90862}"/>
              </a:ext>
            </a:extLst>
          </p:cNvPr>
          <p:cNvSpPr txBox="1"/>
          <p:nvPr/>
        </p:nvSpPr>
        <p:spPr>
          <a:xfrm>
            <a:off x="1259675" y="907610"/>
            <a:ext cx="7522118" cy="10310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700" dirty="0">
                <a:solidFill>
                  <a:schemeClr val="bg1"/>
                </a:solidFill>
                <a:latin typeface="+mj-lt"/>
                <a:cs typeface="Arial"/>
              </a:rPr>
              <a:t>Contracts formally assign responsibilities, duties, obligations and benefits across the roles and elements of each business model.</a:t>
            </a:r>
          </a:p>
          <a:p>
            <a:pPr>
              <a:spcAft>
                <a:spcPts val="1200"/>
              </a:spcAft>
            </a:pPr>
            <a:endParaRPr lang="en-US" sz="1700">
              <a:solidFill>
                <a:schemeClr val="bg1"/>
              </a:solidFill>
              <a:latin typeface="+mj-lt"/>
              <a:cs typeface="Arial"/>
            </a:endParaRPr>
          </a:p>
        </p:txBody>
      </p:sp>
      <p:pic>
        <p:nvPicPr>
          <p:cNvPr id="8" name="Graphic 8" descr="Contract outline">
            <a:extLst>
              <a:ext uri="{FF2B5EF4-FFF2-40B4-BE49-F238E27FC236}">
                <a16:creationId xmlns:a16="http://schemas.microsoft.com/office/drawing/2014/main" id="{07020511-D16D-C729-F094-BC229AD1B9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9945" y="860001"/>
            <a:ext cx="689730" cy="689730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E12350A8-9613-C9B0-1EBE-052F21D86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797826"/>
              </p:ext>
            </p:extLst>
          </p:nvPr>
        </p:nvGraphicFramePr>
        <p:xfrm>
          <a:off x="457201" y="1647732"/>
          <a:ext cx="8229600" cy="23670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832">
                  <a:extLst>
                    <a:ext uri="{9D8B030D-6E8A-4147-A177-3AD203B41FA5}">
                      <a16:colId xmlns:a16="http://schemas.microsoft.com/office/drawing/2014/main" val="1738715486"/>
                    </a:ext>
                  </a:extLst>
                </a:gridCol>
                <a:gridCol w="5828768">
                  <a:extLst>
                    <a:ext uri="{9D8B030D-6E8A-4147-A177-3AD203B41FA5}">
                      <a16:colId xmlns:a16="http://schemas.microsoft.com/office/drawing/2014/main" val="1185829493"/>
                    </a:ext>
                  </a:extLst>
                </a:gridCol>
              </a:tblGrid>
              <a:tr h="31024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FFFFFF"/>
                          </a:solidFill>
                          <a:latin typeface="+mj-lt"/>
                        </a:rPr>
                        <a:t>Contract Type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28575">
                      <a:solidFill>
                        <a:schemeClr val="bg1"/>
                      </a:solidFill>
                    </a:lnL>
                    <a:lnR w="28575">
                      <a:solidFill>
                        <a:schemeClr val="bg1"/>
                      </a:solidFill>
                    </a:lnR>
                    <a:lnT w="28575">
                      <a:solidFill>
                        <a:schemeClr val="bg1"/>
                      </a:solidFill>
                    </a:lnT>
                    <a:lnB w="28575">
                      <a:solidFill>
                        <a:schemeClr val="bg1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FFFFFF"/>
                          </a:solidFill>
                          <a:latin typeface="+mj-lt"/>
                        </a:rPr>
                        <a:t>Definition</a:t>
                      </a:r>
                    </a:p>
                  </a:txBody>
                  <a:tcPr>
                    <a:lnL w="28575">
                      <a:solidFill>
                        <a:schemeClr val="bg1"/>
                      </a:solidFill>
                    </a:lnL>
                    <a:lnR w="28575">
                      <a:solidFill>
                        <a:schemeClr val="bg1"/>
                      </a:solidFill>
                    </a:lnR>
                    <a:lnT w="28575">
                      <a:solidFill>
                        <a:schemeClr val="bg1"/>
                      </a:solidFill>
                    </a:lnT>
                    <a:lnB w="28575">
                      <a:solidFill>
                        <a:schemeClr val="bg1"/>
                      </a:solidFill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195999"/>
                  </a:ext>
                </a:extLst>
              </a:tr>
              <a:tr h="310242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200" b="1" u="none" strike="noStrike" noProof="0" dirty="0">
                          <a:latin typeface="+mj-lt"/>
                        </a:rPr>
                        <a:t>Ownership</a:t>
                      </a:r>
                    </a:p>
                  </a:txBody>
                  <a:tcPr>
                    <a:lnL w="28575">
                      <a:solidFill>
                        <a:schemeClr val="bg1"/>
                      </a:solidFill>
                    </a:lnL>
                    <a:lnR w="28575">
                      <a:solidFill>
                        <a:schemeClr val="bg1"/>
                      </a:solidFill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u="none" strike="noStrike" noProof="0" dirty="0">
                          <a:latin typeface="+mj-lt"/>
                        </a:rPr>
                        <a:t>A contract to purchase an asset outright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lnL w="28575">
                      <a:solidFill>
                        <a:schemeClr val="bg1"/>
                      </a:solidFill>
                    </a:lnL>
                    <a:lnR w="28575">
                      <a:solidFill>
                        <a:schemeClr val="bg1"/>
                      </a:solidFill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566515"/>
                  </a:ext>
                </a:extLst>
              </a:tr>
              <a:tr h="3749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dirty="0">
                          <a:latin typeface="+mj-lt"/>
                        </a:rPr>
                        <a:t>Lease Agreement</a:t>
                      </a:r>
                    </a:p>
                  </a:txBody>
                  <a:tcPr>
                    <a:lnL w="28575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chemeClr val="bg1"/>
                      </a:solidFill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>
                          <a:latin typeface="+mj-lt"/>
                        </a:rPr>
                        <a:t>A contract for possession of a vehicle for a set period.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chemeClr val="bg1"/>
                      </a:solidFill>
                    </a:lnR>
                    <a:lnT w="28575">
                      <a:solidFill>
                        <a:schemeClr val="bg1"/>
                      </a:solidFill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254236"/>
                  </a:ext>
                </a:extLst>
              </a:tr>
              <a:tr h="3749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u="none" strike="noStrike" noProof="0" dirty="0">
                          <a:latin typeface="+mj-lt"/>
                        </a:rPr>
                        <a:t>Service Agreement</a:t>
                      </a:r>
                      <a:endParaRPr lang="en-US" sz="1200" b="1" dirty="0">
                        <a:latin typeface="+mj-lt"/>
                      </a:endParaRPr>
                    </a:p>
                  </a:txBody>
                  <a:tcPr>
                    <a:lnL w="28575">
                      <a:solidFill>
                        <a:schemeClr val="bg1"/>
                      </a:solidFill>
                    </a:lnL>
                    <a:lnR w="28575">
                      <a:solidFill>
                        <a:schemeClr val="bg1"/>
                      </a:solidFill>
                    </a:lnR>
                    <a:lnT w="28575">
                      <a:solidFill>
                        <a:schemeClr val="bg1"/>
                      </a:solidFill>
                    </a:lnT>
                    <a:lnB w="28575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u="none" strike="noStrike" noProof="0" dirty="0">
                          <a:latin typeface="+mj-lt"/>
                        </a:rPr>
                        <a:t>A contract between a business and a customer covering the operation, maintenance or servicing of equipment over a specified period; this can include provision of software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lnL w="28575">
                      <a:solidFill>
                        <a:schemeClr val="bg1"/>
                      </a:solidFill>
                    </a:lnL>
                    <a:lnR w="28575">
                      <a:solidFill>
                        <a:schemeClr val="bg1"/>
                      </a:solidFill>
                    </a:lnR>
                    <a:lnT w="28575">
                      <a:solidFill>
                        <a:schemeClr val="bg1"/>
                      </a:solidFill>
                    </a:lnT>
                    <a:lnB w="28575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252908"/>
                  </a:ext>
                </a:extLst>
              </a:tr>
              <a:tr h="374939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200" b="1" u="none" strike="noStrike" noProof="0" dirty="0">
                          <a:latin typeface="+mj-lt"/>
                        </a:rPr>
                        <a:t>Master Services Agreement</a:t>
                      </a:r>
                      <a:endParaRPr lang="en-US" sz="1200" b="1" dirty="0">
                        <a:latin typeface="+mj-lt"/>
                      </a:endParaRPr>
                    </a:p>
                  </a:txBody>
                  <a:tcPr>
                    <a:lnL w="28575">
                      <a:solidFill>
                        <a:schemeClr val="bg1"/>
                      </a:solidFill>
                    </a:lnL>
                    <a:lnR w="28575">
                      <a:solidFill>
                        <a:schemeClr val="bg1"/>
                      </a:solidFill>
                    </a:lnR>
                    <a:lnT w="28575">
                      <a:solidFill>
                        <a:schemeClr val="bg1"/>
                      </a:solidFill>
                    </a:lnT>
                    <a:lnB w="28575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u="none" strike="noStrike" noProof="0" dirty="0">
                          <a:latin typeface="+mj-lt"/>
                        </a:rPr>
                        <a:t>A contract that governs the procurement and provision of multiple services where the counterparty is an umbrella entity that manages underlying contracts and service agreements.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lnL w="28575">
                      <a:solidFill>
                        <a:schemeClr val="bg1"/>
                      </a:solidFill>
                    </a:lnL>
                    <a:lnR w="28575">
                      <a:solidFill>
                        <a:schemeClr val="bg1"/>
                      </a:solidFill>
                    </a:lnR>
                    <a:lnT w="28575">
                      <a:solidFill>
                        <a:schemeClr val="bg1"/>
                      </a:solidFill>
                    </a:lnT>
                    <a:lnB w="28575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3659736"/>
                  </a:ext>
                </a:extLst>
              </a:tr>
              <a:tr h="374939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200" b="1" u="none" strike="noStrike" noProof="0" dirty="0">
                          <a:latin typeface="+mj-lt"/>
                        </a:rPr>
                        <a:t>Energy Savings Performance Contract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>
                    <a:lnL w="28575">
                      <a:solidFill>
                        <a:schemeClr val="bg1"/>
                      </a:solidFill>
                    </a:lnL>
                    <a:lnR w="28575">
                      <a:solidFill>
                        <a:schemeClr val="bg1"/>
                      </a:solidFill>
                    </a:lnR>
                    <a:lnT w="28575">
                      <a:solidFill>
                        <a:schemeClr val="bg1"/>
                      </a:solidFill>
                    </a:lnT>
                    <a:lnB w="28575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u="none" strike="noStrike" noProof="0" dirty="0">
                          <a:latin typeface="+mj-lt"/>
                        </a:rPr>
                        <a:t>A contract to finance energy-saving improvements or facility upgrades using generated savings to pay for the project</a:t>
                      </a:r>
                    </a:p>
                  </a:txBody>
                  <a:tcPr>
                    <a:lnL w="28575">
                      <a:solidFill>
                        <a:schemeClr val="bg1"/>
                      </a:solidFill>
                    </a:lnL>
                    <a:lnR w="28575">
                      <a:solidFill>
                        <a:schemeClr val="bg1"/>
                      </a:solidFill>
                    </a:lnR>
                    <a:lnT w="28575">
                      <a:solidFill>
                        <a:schemeClr val="bg1"/>
                      </a:solidFill>
                    </a:lnT>
                    <a:lnB w="28575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7803912"/>
                  </a:ext>
                </a:extLst>
              </a:tr>
            </a:tbl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7D0F0E1D-AFF7-1A55-2E4B-7546395EAB78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Defining the Contractual Relationship</a:t>
            </a:r>
            <a:endParaRPr kumimoji="0" lang="en-US" sz="42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5C32B6-783E-D1BA-EA10-028710ECB187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AEB3C679-D21C-4DEB-F413-C3A538ABD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34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9EC7E0-D7D5-839B-11EF-B7AA13E90862}"/>
              </a:ext>
            </a:extLst>
          </p:cNvPr>
          <p:cNvSpPr txBox="1"/>
          <p:nvPr/>
        </p:nvSpPr>
        <p:spPr>
          <a:xfrm>
            <a:off x="552450" y="1032867"/>
            <a:ext cx="8514235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>
                <a:latin typeface="+mj-lt"/>
                <a:ea typeface="+mn-lt"/>
                <a:cs typeface="+mn-lt"/>
              </a:rPr>
              <a:t>What are your community’s and district’s values? What are your intended outcomes for electrification?</a:t>
            </a:r>
            <a:endParaRPr lang="en-US" sz="1600">
              <a:latin typeface="+mj-lt"/>
              <a:cs typeface="Arial"/>
            </a:endParaRP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>
                <a:latin typeface="+mj-lt"/>
                <a:ea typeface="+mn-lt"/>
                <a:cs typeface="+mn-lt"/>
              </a:rPr>
              <a:t>How can your business model advance these values and goals to promote an equitable process and outcome during electrification?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>
                <a:latin typeface="+mj-lt"/>
                <a:ea typeface="+mn-lt"/>
                <a:cs typeface="+mn-lt"/>
              </a:rPr>
              <a:t>How much capital does your district have access to? This may entail applying for grants, rebates, vouchers, etc.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>
                <a:latin typeface="+mj-lt"/>
                <a:ea typeface="+mn-lt"/>
                <a:cs typeface="+mn-lt"/>
              </a:rPr>
              <a:t>Can you access private capital to leverage this public capital, and what is the cost to do so? How might these capital sources address district capacity and staffing needs?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>
                <a:latin typeface="+mj-lt"/>
                <a:ea typeface="+mn-lt"/>
                <a:cs typeface="+mn-lt"/>
              </a:rPr>
              <a:t>Will your district be able to financially sustain the investments over the long-term through appropriations for the costs of maintenance, service fees or other operational costs?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>
                <a:latin typeface="+mj-lt"/>
                <a:ea typeface="+mn-lt"/>
                <a:cs typeface="+mn-lt"/>
              </a:rPr>
              <a:t>How much financial or technology risk (&amp; potential for upside) is your organization comfortable with?</a:t>
            </a:r>
            <a:endParaRPr lang="en-US" sz="1600">
              <a:latin typeface="+mj-lt"/>
              <a:cs typeface="Arial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73FDCD5-900A-51D8-C46B-849C93F0F5CC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QUESTIONS TO GUIDE BUSINESS MODEL DISCUSSIONS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BBDD37-F476-BC42-556D-D4947AE8AFB3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4B1442DA-381D-A558-90A5-5184FB3D4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58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9EC7E0-D7D5-839B-11EF-B7AA13E90862}"/>
              </a:ext>
            </a:extLst>
          </p:cNvPr>
          <p:cNvSpPr txBox="1"/>
          <p:nvPr/>
        </p:nvSpPr>
        <p:spPr>
          <a:xfrm>
            <a:off x="457200" y="840507"/>
            <a:ext cx="8516040" cy="34624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400">
                <a:latin typeface="+mj-lt"/>
                <a:ea typeface="+mn-lt"/>
                <a:cs typeface="+mn-lt"/>
              </a:rPr>
              <a:t>What impact will each model have on your existing workforce? For each model you are considering, how will you:</a:t>
            </a:r>
            <a:endParaRPr lang="en-US">
              <a:latin typeface="+mj-lt"/>
              <a:ea typeface="+mn-lt"/>
              <a:cs typeface="+mn-lt"/>
            </a:endParaRPr>
          </a:p>
          <a:p>
            <a:pPr marL="742950" lvl="1" indent="-285750">
              <a:spcAft>
                <a:spcPts val="600"/>
              </a:spcAft>
              <a:buFont typeface="Arial" panose="02070309020205020404" pitchFamily="49" charset="0"/>
              <a:buChar char="•"/>
            </a:pPr>
            <a:r>
              <a:rPr lang="en-US" sz="1200">
                <a:latin typeface="+mj-lt"/>
                <a:ea typeface="+mn-lt"/>
                <a:cs typeface="+mn-lt"/>
              </a:rPr>
              <a:t>Prevent job loss/disruption or wage decreases for incumbent employees,</a:t>
            </a:r>
          </a:p>
          <a:p>
            <a:pPr marL="742950" lvl="1" indent="-285750">
              <a:spcAft>
                <a:spcPts val="600"/>
              </a:spcAft>
              <a:buFont typeface="Arial" panose="02070309020205020404" pitchFamily="49" charset="0"/>
              <a:buChar char="•"/>
            </a:pPr>
            <a:r>
              <a:rPr lang="en-US" sz="1200">
                <a:latin typeface="+mj-lt"/>
                <a:ea typeface="+mn-lt"/>
                <a:cs typeface="+mn-lt"/>
              </a:rPr>
              <a:t>Promote recruitment and retention, and</a:t>
            </a:r>
          </a:p>
          <a:p>
            <a:pPr marL="742950" lvl="1" indent="-285750">
              <a:spcAft>
                <a:spcPts val="600"/>
              </a:spcAft>
              <a:buFont typeface="Arial" panose="02070309020205020404" pitchFamily="49" charset="0"/>
              <a:buChar char="•"/>
            </a:pPr>
            <a:r>
              <a:rPr lang="en-US" sz="1200">
                <a:latin typeface="+mj-lt"/>
                <a:ea typeface="+mn-lt"/>
                <a:cs typeface="+mn-lt"/>
              </a:rPr>
              <a:t>Ensure that workers have the training they need to drive, maintain, and/or repair ESBs?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400">
                <a:latin typeface="+mj-lt"/>
                <a:ea typeface="+mn-lt"/>
                <a:cs typeface="+mn-lt"/>
              </a:rPr>
              <a:t>What is your workforce’s capacity?</a:t>
            </a:r>
          </a:p>
          <a:p>
            <a:pPr marL="742950" lvl="1" indent="-285750">
              <a:spcAft>
                <a:spcPts val="1200"/>
              </a:spcAft>
              <a:buFont typeface="Arial" panose="02070309020205020404" pitchFamily="49" charset="0"/>
              <a:buChar char="•"/>
            </a:pPr>
            <a:r>
              <a:rPr lang="en-US" sz="1200">
                <a:latin typeface="+mj-lt"/>
                <a:ea typeface="+mn-lt"/>
                <a:cs typeface="+mn-lt"/>
              </a:rPr>
              <a:t>To manage vehicle and infrastructure procurement, deployment, maintenance and operations?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400">
                <a:latin typeface="+mj-lt"/>
                <a:ea typeface="+mn-lt"/>
                <a:cs typeface="+mn-lt"/>
              </a:rPr>
              <a:t>How are procurement decisions made?</a:t>
            </a:r>
          </a:p>
          <a:p>
            <a:pPr marL="742950" lvl="1" indent="-285750">
              <a:spcAft>
                <a:spcPts val="600"/>
              </a:spcAft>
              <a:buFont typeface="Arial" panose="02070309020205020404" pitchFamily="49" charset="0"/>
              <a:buChar char="•"/>
            </a:pPr>
            <a:r>
              <a:rPr lang="en-US" sz="1200">
                <a:latin typeface="+mj-lt"/>
                <a:ea typeface="+mn-lt"/>
                <a:cs typeface="+mn-lt"/>
              </a:rPr>
              <a:t>Various stakeholders (e.g. financiers, utilities) will need to be engaged. Some, like building and energy managers, may be new to transportation decisions.</a:t>
            </a:r>
          </a:p>
          <a:p>
            <a:pPr marL="742950" lvl="1" indent="-285750">
              <a:spcAft>
                <a:spcPts val="600"/>
              </a:spcAft>
              <a:buFont typeface="Arial" panose="02070309020205020404" pitchFamily="49" charset="0"/>
              <a:buChar char="•"/>
            </a:pPr>
            <a:r>
              <a:rPr lang="en-US" sz="1200">
                <a:latin typeface="+mj-lt"/>
                <a:ea typeface="+mn-lt"/>
                <a:cs typeface="+mn-lt"/>
              </a:rPr>
              <a:t>Different risks and benefits will resonate with different decisionmakers in the procurement process.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400">
                <a:latin typeface="+mj-lt"/>
                <a:ea typeface="+mn-lt"/>
                <a:cs typeface="+mn-lt"/>
              </a:rPr>
              <a:t>Are there potential mechanisms through which buses in your area could generate revenues, such as electricity markets, utility programs, or environmental credits?</a:t>
            </a:r>
            <a:endParaRPr lang="en-US">
              <a:latin typeface="+mj-lt"/>
              <a:cs typeface="Arial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970704F-B972-F54C-8344-B4465F594743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QUESTIONS TO GUIDE BUSINESS MODEL DISCUSSIONS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9C7B23-54A5-3AC1-74C0-2DA472EE6354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40F055D9-8BC8-3B4D-9ABB-DDF7465ED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6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A3CDC7DD-060D-4811-92CF-06ADC4CAFD3D}"/>
              </a:ext>
            </a:extLst>
          </p:cNvPr>
          <p:cNvSpPr txBox="1"/>
          <p:nvPr/>
        </p:nvSpPr>
        <p:spPr>
          <a:xfrm>
            <a:off x="898670" y="1063689"/>
            <a:ext cx="7346659" cy="2477601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bg1"/>
                </a:solidFill>
                <a:latin typeface="+mj-lt"/>
              </a:rPr>
              <a:t>MSRP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:</a:t>
            </a:r>
            <a:r>
              <a:rPr lang="en-US" sz="2000" b="1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Manufacturer’s Stated Retail Price</a:t>
            </a:r>
            <a:endParaRPr lang="en-US" sz="2000">
              <a:solidFill>
                <a:schemeClr val="bg1"/>
              </a:solidFill>
              <a:latin typeface="+mj-lt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bg1"/>
                </a:solidFill>
                <a:latin typeface="+mj-lt"/>
              </a:rPr>
              <a:t>NPV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: Net Present Value – the sum of a set or series of dollar amounts expected in the future, discounted in terms of today’s dollars to account for inflation, interest rates/cost of capital, etc.</a:t>
            </a:r>
            <a:endParaRPr lang="en-US" sz="2000">
              <a:solidFill>
                <a:schemeClr val="bg1"/>
              </a:solidFill>
              <a:latin typeface="+mj-lt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bg1"/>
                </a:solidFill>
                <a:latin typeface="+mj-lt"/>
              </a:rPr>
              <a:t>TaaS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: Transportation-as-a-Service</a:t>
            </a:r>
            <a:endParaRPr lang="en-US" sz="2000">
              <a:solidFill>
                <a:schemeClr val="bg1"/>
              </a:solidFill>
              <a:latin typeface="+mj-lt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bg1"/>
                </a:solidFill>
                <a:latin typeface="+mj-lt"/>
              </a:rPr>
              <a:t>TCO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: Total Cost of Ownership – the sum of all current and future capital and operating expenses associated with ownership of an asset; for school buses</a:t>
            </a:r>
            <a:endParaRPr lang="en-US" sz="200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465FA50-D44B-C892-2124-78E41E16D450}"/>
              </a:ext>
            </a:extLst>
          </p:cNvPr>
          <p:cNvSpPr txBox="1">
            <a:spLocks/>
          </p:cNvSpPr>
          <p:nvPr/>
        </p:nvSpPr>
        <p:spPr>
          <a:xfrm>
            <a:off x="457200" y="240251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Glossary &amp; key terms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8970E2-F1BB-2F2F-36A1-5EA4016B2612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EC614BE4-23D3-4EE7-ACB4-5F044116C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  <p:pic>
        <p:nvPicPr>
          <p:cNvPr id="9" name="Graphic 8" descr="Tag with solid fill">
            <a:extLst>
              <a:ext uri="{FF2B5EF4-FFF2-40B4-BE49-F238E27FC236}">
                <a16:creationId xmlns:a16="http://schemas.microsoft.com/office/drawing/2014/main" id="{E4493A36-015A-6F4D-6360-8FCCE7F66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330" y="1084455"/>
            <a:ext cx="287340" cy="287340"/>
          </a:xfrm>
          <a:prstGeom prst="rect">
            <a:avLst/>
          </a:prstGeom>
        </p:spPr>
      </p:pic>
      <p:pic>
        <p:nvPicPr>
          <p:cNvPr id="11" name="Graphic 10" descr="Coins with solid fill">
            <a:extLst>
              <a:ext uri="{FF2B5EF4-FFF2-40B4-BE49-F238E27FC236}">
                <a16:creationId xmlns:a16="http://schemas.microsoft.com/office/drawing/2014/main" id="{4900E3E3-C0A0-E952-A6EC-9877A1E0B5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330" y="1532522"/>
            <a:ext cx="287340" cy="287340"/>
          </a:xfrm>
          <a:prstGeom prst="rect">
            <a:avLst/>
          </a:prstGeom>
        </p:spPr>
      </p:pic>
      <p:pic>
        <p:nvPicPr>
          <p:cNvPr id="13" name="Graphic 12" descr="Bus with solid fill">
            <a:extLst>
              <a:ext uri="{FF2B5EF4-FFF2-40B4-BE49-F238E27FC236}">
                <a16:creationId xmlns:a16="http://schemas.microsoft.com/office/drawing/2014/main" id="{18CF94D9-4E78-CF61-DB5A-21107B1A62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1331" y="2513477"/>
            <a:ext cx="287339" cy="287339"/>
          </a:xfrm>
          <a:prstGeom prst="rect">
            <a:avLst/>
          </a:prstGeom>
        </p:spPr>
      </p:pic>
      <p:pic>
        <p:nvPicPr>
          <p:cNvPr id="15" name="Graphic 14" descr="Money with solid fill">
            <a:extLst>
              <a:ext uri="{FF2B5EF4-FFF2-40B4-BE49-F238E27FC236}">
                <a16:creationId xmlns:a16="http://schemas.microsoft.com/office/drawing/2014/main" id="{2CDDF781-9250-3A7A-5809-62651A7E38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330" y="2868560"/>
            <a:ext cx="287340" cy="28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42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FEB61F-043E-4AF2-BADD-17349F8FEBC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92615" y="1198416"/>
            <a:ext cx="4208587" cy="2956611"/>
          </a:xfrm>
        </p:spPr>
        <p:txBody>
          <a:bodyPr lIns="91440" tIns="45720" rIns="91440" bIns="45720" anchor="ctr"/>
          <a:lstStyle/>
          <a:p>
            <a:pPr marL="0" indent="0">
              <a:buNone/>
            </a:pPr>
            <a:r>
              <a:rPr lang="en-US" sz="1800">
                <a:latin typeface="+mj-lt"/>
                <a:ea typeface="+mn-lt"/>
                <a:cs typeface="+mn-lt"/>
              </a:rPr>
              <a:t>The arrangement of roles and responsibilities for achieving a business objective; this can include asset ownership, revenue sources, details of financing and assignment of risk.</a:t>
            </a:r>
          </a:p>
          <a:p>
            <a:pPr marL="0" indent="0" algn="just">
              <a:buNone/>
            </a:pPr>
            <a:endParaRPr lang="en-US" sz="1800">
              <a:latin typeface="+mj-lt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>
                <a:latin typeface="+mj-lt"/>
                <a:ea typeface="+mn-lt"/>
                <a:cs typeface="+mn-lt"/>
              </a:rPr>
              <a:t>In the case of school transportation, this covers district decisions like whether to own, lease or contract out for vehicles and how operator and maintenance functions are staffed.</a:t>
            </a:r>
            <a:endParaRPr lang="en-US" sz="1800">
              <a:latin typeface="+mj-lt"/>
            </a:endParaRPr>
          </a:p>
        </p:txBody>
      </p:sp>
      <p:pic>
        <p:nvPicPr>
          <p:cNvPr id="6" name="Graphic 5" descr="Social network outline">
            <a:extLst>
              <a:ext uri="{FF2B5EF4-FFF2-40B4-BE49-F238E27FC236}">
                <a16:creationId xmlns:a16="http://schemas.microsoft.com/office/drawing/2014/main" id="{0BE20E17-5DEF-455E-A26E-E4622B485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825" y="709148"/>
            <a:ext cx="3814927" cy="3814927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E79372F6-B577-8B22-1DAE-2E0D01CFB47B}"/>
              </a:ext>
            </a:extLst>
          </p:cNvPr>
          <p:cNvSpPr txBox="1">
            <a:spLocks/>
          </p:cNvSpPr>
          <p:nvPr/>
        </p:nvSpPr>
        <p:spPr>
          <a:xfrm>
            <a:off x="457200" y="240251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Business models &amp; ESBs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8DACB4-3F2D-D12A-8D70-1C62607DB5A7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09E18689-DA8F-098F-0ABC-4E4AECAAA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71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2EB67FC-530E-8BCA-EA3C-E7FDC0906C5C}"/>
              </a:ext>
            </a:extLst>
          </p:cNvPr>
          <p:cNvGrpSpPr/>
          <p:nvPr/>
        </p:nvGrpSpPr>
        <p:grpSpPr>
          <a:xfrm>
            <a:off x="868714" y="1780308"/>
            <a:ext cx="7302427" cy="1385628"/>
            <a:chOff x="868714" y="1780308"/>
            <a:chExt cx="7302427" cy="138562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1CF8BF-63D8-7424-C72C-ACFFD7626383}"/>
                </a:ext>
              </a:extLst>
            </p:cNvPr>
            <p:cNvSpPr/>
            <p:nvPr/>
          </p:nvSpPr>
          <p:spPr>
            <a:xfrm>
              <a:off x="868714" y="1780310"/>
              <a:ext cx="2309377" cy="1385626"/>
            </a:xfrm>
            <a:custGeom>
              <a:avLst/>
              <a:gdLst>
                <a:gd name="connsiteX0" fmla="*/ 0 w 2918211"/>
                <a:gd name="connsiteY0" fmla="*/ 0 h 1750926"/>
                <a:gd name="connsiteX1" fmla="*/ 2918211 w 2918211"/>
                <a:gd name="connsiteY1" fmla="*/ 0 h 1750926"/>
                <a:gd name="connsiteX2" fmla="*/ 2918211 w 2918211"/>
                <a:gd name="connsiteY2" fmla="*/ 1750926 h 1750926"/>
                <a:gd name="connsiteX3" fmla="*/ 0 w 2918211"/>
                <a:gd name="connsiteY3" fmla="*/ 1750926 h 1750926"/>
                <a:gd name="connsiteX4" fmla="*/ 0 w 2918211"/>
                <a:gd name="connsiteY4" fmla="*/ 0 h 175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211" h="1750926">
                  <a:moveTo>
                    <a:pt x="0" y="0"/>
                  </a:moveTo>
                  <a:lnTo>
                    <a:pt x="2918211" y="0"/>
                  </a:lnTo>
                  <a:lnTo>
                    <a:pt x="2918211" y="1750926"/>
                  </a:lnTo>
                  <a:lnTo>
                    <a:pt x="0" y="17509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solidFill>
                    <a:srgbClr val="FFFFFF"/>
                  </a:solidFill>
                  <a:latin typeface="Arial Narrow"/>
                  <a:ea typeface="+mn-ea"/>
                  <a:cs typeface="Calibri"/>
                </a:rPr>
                <a:t>Ownership of Asset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104FD01-8653-2366-0D4F-4BE3D50F428A}"/>
                </a:ext>
              </a:extLst>
            </p:cNvPr>
            <p:cNvSpPr/>
            <p:nvPr/>
          </p:nvSpPr>
          <p:spPr>
            <a:xfrm>
              <a:off x="3365236" y="1780309"/>
              <a:ext cx="2309379" cy="1385627"/>
            </a:xfrm>
            <a:custGeom>
              <a:avLst/>
              <a:gdLst>
                <a:gd name="connsiteX0" fmla="*/ 0 w 2918211"/>
                <a:gd name="connsiteY0" fmla="*/ 0 h 1750926"/>
                <a:gd name="connsiteX1" fmla="*/ 2918211 w 2918211"/>
                <a:gd name="connsiteY1" fmla="*/ 0 h 1750926"/>
                <a:gd name="connsiteX2" fmla="*/ 2918211 w 2918211"/>
                <a:gd name="connsiteY2" fmla="*/ 1750926 h 1750926"/>
                <a:gd name="connsiteX3" fmla="*/ 0 w 2918211"/>
                <a:gd name="connsiteY3" fmla="*/ 1750926 h 1750926"/>
                <a:gd name="connsiteX4" fmla="*/ 0 w 2918211"/>
                <a:gd name="connsiteY4" fmla="*/ 0 h 175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211" h="1750926">
                  <a:moveTo>
                    <a:pt x="0" y="0"/>
                  </a:moveTo>
                  <a:lnTo>
                    <a:pt x="2918211" y="0"/>
                  </a:lnTo>
                  <a:lnTo>
                    <a:pt x="2918211" y="1750926"/>
                  </a:lnTo>
                  <a:lnTo>
                    <a:pt x="0" y="17509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solidFill>
                    <a:srgbClr val="FFFFFF"/>
                  </a:solidFill>
                  <a:latin typeface="Arial Narrow"/>
                  <a:ea typeface="+mn-ea"/>
                  <a:cs typeface="Calibri"/>
                </a:rPr>
                <a:t>Ownership of Risk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CCCCD19-44F1-CA13-4820-8DEDC496CD51}"/>
                </a:ext>
              </a:extLst>
            </p:cNvPr>
            <p:cNvSpPr/>
            <p:nvPr/>
          </p:nvSpPr>
          <p:spPr>
            <a:xfrm>
              <a:off x="5861760" y="1780308"/>
              <a:ext cx="2309381" cy="1385628"/>
            </a:xfrm>
            <a:custGeom>
              <a:avLst/>
              <a:gdLst>
                <a:gd name="connsiteX0" fmla="*/ 0 w 2918211"/>
                <a:gd name="connsiteY0" fmla="*/ 0 h 1750926"/>
                <a:gd name="connsiteX1" fmla="*/ 2918211 w 2918211"/>
                <a:gd name="connsiteY1" fmla="*/ 0 h 1750926"/>
                <a:gd name="connsiteX2" fmla="*/ 2918211 w 2918211"/>
                <a:gd name="connsiteY2" fmla="*/ 1750926 h 1750926"/>
                <a:gd name="connsiteX3" fmla="*/ 0 w 2918211"/>
                <a:gd name="connsiteY3" fmla="*/ 1750926 h 1750926"/>
                <a:gd name="connsiteX4" fmla="*/ 0 w 2918211"/>
                <a:gd name="connsiteY4" fmla="*/ 0 h 175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211" h="1750926">
                  <a:moveTo>
                    <a:pt x="0" y="0"/>
                  </a:moveTo>
                  <a:lnTo>
                    <a:pt x="2918211" y="0"/>
                  </a:lnTo>
                  <a:lnTo>
                    <a:pt x="2918211" y="1750926"/>
                  </a:lnTo>
                  <a:lnTo>
                    <a:pt x="0" y="17509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solidFill>
                    <a:srgbClr val="FFFFFF"/>
                  </a:solidFill>
                  <a:latin typeface="Arial Narrow"/>
                  <a:ea typeface="+mn-ea"/>
                  <a:cs typeface="Calibri"/>
                </a:rPr>
                <a:t>Ownership of Opportunity</a:t>
              </a:r>
            </a:p>
          </p:txBody>
        </p:sp>
      </p:grpSp>
      <p:sp>
        <p:nvSpPr>
          <p:cNvPr id="7" name="Title 3">
            <a:extLst>
              <a:ext uri="{FF2B5EF4-FFF2-40B4-BE49-F238E27FC236}">
                <a16:creationId xmlns:a16="http://schemas.microsoft.com/office/drawing/2014/main" id="{33BB5EAF-F67D-5839-CE57-90F0C76377CD}"/>
              </a:ext>
            </a:extLst>
          </p:cNvPr>
          <p:cNvSpPr txBox="1">
            <a:spLocks/>
          </p:cNvSpPr>
          <p:nvPr/>
        </p:nvSpPr>
        <p:spPr>
          <a:xfrm>
            <a:off x="457200" y="240251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Key points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4C14B9-28FF-10FD-5AB9-F19AA8D453EE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6C5946E9-33E3-3293-DB62-EC6510A39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7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3E4FAEA-E56F-4086-8DE3-9524A7BEC955}"/>
              </a:ext>
            </a:extLst>
          </p:cNvPr>
          <p:cNvGrpSpPr/>
          <p:nvPr/>
        </p:nvGrpSpPr>
        <p:grpSpPr>
          <a:xfrm rot="16200000">
            <a:off x="6737143" y="3557397"/>
            <a:ext cx="1331627" cy="1097405"/>
            <a:chOff x="4624596" y="3327405"/>
            <a:chExt cx="922189" cy="914400"/>
          </a:xfrm>
        </p:grpSpPr>
        <p:pic>
          <p:nvPicPr>
            <p:cNvPr id="18" name="Graphic 17" descr="Fork In Road outline">
              <a:extLst>
                <a:ext uri="{FF2B5EF4-FFF2-40B4-BE49-F238E27FC236}">
                  <a16:creationId xmlns:a16="http://schemas.microsoft.com/office/drawing/2014/main" id="{FCC277AF-1140-45D5-899A-409CB1EF2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4624596" y="3327405"/>
              <a:ext cx="914400" cy="9144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961E47-6E51-4AB9-9C7C-EF265D31FE9A}"/>
                </a:ext>
              </a:extLst>
            </p:cNvPr>
            <p:cNvSpPr/>
            <p:nvPr/>
          </p:nvSpPr>
          <p:spPr>
            <a:xfrm rot="2530359">
              <a:off x="5239267" y="3631041"/>
              <a:ext cx="307518" cy="307127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D3604F-2D93-4426-BAC6-850C7ED6D7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6722" y="4783060"/>
            <a:ext cx="4579408" cy="287339"/>
          </a:xfrm>
        </p:spPr>
        <p:txBody>
          <a:bodyPr/>
          <a:lstStyle/>
          <a:p>
            <a:r>
              <a:rPr lang="en-US"/>
              <a:t>Source: </a:t>
            </a:r>
            <a:r>
              <a:rPr lang="en-US">
                <a:hlinkClick r:id="rId4"/>
              </a:rPr>
              <a:t>School Bus Fleet, 2018-19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D48E60-D4AA-4893-BBFD-C120B9482C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1327" y="1006928"/>
            <a:ext cx="8318770" cy="37761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chemeClr val="accent2"/>
                </a:solidFill>
                <a:latin typeface="+mj-lt"/>
              </a:rPr>
              <a:t>Status Quo</a:t>
            </a:r>
            <a:endParaRPr lang="en-US" sz="1200">
              <a:latin typeface="+mj-lt"/>
            </a:endParaRPr>
          </a:p>
          <a:p>
            <a:r>
              <a:rPr lang="en-US" sz="2000">
                <a:latin typeface="+mj-lt"/>
              </a:rPr>
              <a:t>School bus business models have been static</a:t>
            </a:r>
          </a:p>
          <a:p>
            <a:pPr lvl="1"/>
            <a:r>
              <a:rPr lang="en-US" sz="1600">
                <a:latin typeface="+mj-lt"/>
              </a:rPr>
              <a:t>1/3 contract</a:t>
            </a:r>
          </a:p>
          <a:p>
            <a:pPr lvl="1"/>
            <a:r>
              <a:rPr lang="en-US" sz="1600">
                <a:latin typeface="+mj-lt"/>
              </a:rPr>
              <a:t>2/3 district-ownership (including leasing)</a:t>
            </a:r>
          </a:p>
          <a:p>
            <a:pPr lvl="1"/>
            <a:r>
              <a:rPr lang="en-US" sz="1600" i="1">
                <a:latin typeface="+mj-lt"/>
              </a:rPr>
              <a:t>Trending very slowly towards increased privatization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0DEB52-CBBC-4747-9C79-52DD0EC8FAF4}"/>
              </a:ext>
            </a:extLst>
          </p:cNvPr>
          <p:cNvGrpSpPr/>
          <p:nvPr/>
        </p:nvGrpSpPr>
        <p:grpSpPr>
          <a:xfrm>
            <a:off x="5748636" y="955016"/>
            <a:ext cx="3302000" cy="2743200"/>
            <a:chOff x="5842000" y="1405558"/>
            <a:chExt cx="3302000" cy="27432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568D0BC-D67C-477E-9702-66A66C6084E1}"/>
                </a:ext>
              </a:extLst>
            </p:cNvPr>
            <p:cNvGrpSpPr/>
            <p:nvPr/>
          </p:nvGrpSpPr>
          <p:grpSpPr>
            <a:xfrm>
              <a:off x="5842000" y="1405558"/>
              <a:ext cx="3302000" cy="2743200"/>
              <a:chOff x="6435996" y="2199668"/>
              <a:chExt cx="2330450" cy="1984982"/>
            </a:xfrm>
          </p:grpSpPr>
          <p:pic>
            <p:nvPicPr>
              <p:cNvPr id="10" name="Graphic 9" descr="Signpost outline">
                <a:extLst>
                  <a:ext uri="{FF2B5EF4-FFF2-40B4-BE49-F238E27FC236}">
                    <a16:creationId xmlns:a16="http://schemas.microsoft.com/office/drawing/2014/main" id="{2CC7B26A-B678-42E5-A12C-E4A116F7A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435996" y="2199668"/>
                <a:ext cx="2330450" cy="1390650"/>
              </a:xfrm>
              <a:prstGeom prst="rect">
                <a:avLst/>
              </a:prstGeom>
            </p:spPr>
          </p:pic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E53EF2B9-5657-4DB6-9108-BD71817810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99083" y="2199668"/>
                <a:ext cx="270" cy="1984982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699115-118E-4825-BC39-99512FEC1BD4}"/>
                </a:ext>
              </a:extLst>
            </p:cNvPr>
            <p:cNvSpPr txBox="1"/>
            <p:nvPr/>
          </p:nvSpPr>
          <p:spPr>
            <a:xfrm>
              <a:off x="6305915" y="1865354"/>
              <a:ext cx="13266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+mj-lt"/>
                </a:rPr>
                <a:t>Status Quo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C117B5-2738-4F74-82BD-641A02CAFA25}"/>
                </a:ext>
              </a:extLst>
            </p:cNvPr>
            <p:cNvSpPr txBox="1"/>
            <p:nvPr/>
          </p:nvSpPr>
          <p:spPr>
            <a:xfrm>
              <a:off x="7360015" y="2349490"/>
              <a:ext cx="13266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+mj-lt"/>
                </a:rPr>
                <a:t>More Options</a:t>
              </a:r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D528160-AB63-4570-AB90-E6A7ACD09EBF}"/>
              </a:ext>
            </a:extLst>
          </p:cNvPr>
          <p:cNvSpPr/>
          <p:nvPr/>
        </p:nvSpPr>
        <p:spPr>
          <a:xfrm>
            <a:off x="1201870" y="4121150"/>
            <a:ext cx="6208580" cy="719916"/>
          </a:xfrm>
          <a:custGeom>
            <a:avLst/>
            <a:gdLst>
              <a:gd name="connsiteX0" fmla="*/ 30030 w 6208580"/>
              <a:gd name="connsiteY0" fmla="*/ 0 h 739288"/>
              <a:gd name="connsiteX1" fmla="*/ 144330 w 6208580"/>
              <a:gd name="connsiteY1" fmla="*/ 476250 h 739288"/>
              <a:gd name="connsiteX2" fmla="*/ 1160330 w 6208580"/>
              <a:gd name="connsiteY2" fmla="*/ 419100 h 739288"/>
              <a:gd name="connsiteX3" fmla="*/ 2189030 w 6208580"/>
              <a:gd name="connsiteY3" fmla="*/ 393700 h 739288"/>
              <a:gd name="connsiteX4" fmla="*/ 3776530 w 6208580"/>
              <a:gd name="connsiteY4" fmla="*/ 349250 h 739288"/>
              <a:gd name="connsiteX5" fmla="*/ 5065580 w 6208580"/>
              <a:gd name="connsiteY5" fmla="*/ 673100 h 739288"/>
              <a:gd name="connsiteX6" fmla="*/ 6075230 w 6208580"/>
              <a:gd name="connsiteY6" fmla="*/ 730250 h 739288"/>
              <a:gd name="connsiteX7" fmla="*/ 6208580 w 6208580"/>
              <a:gd name="connsiteY7" fmla="*/ 546100 h 739288"/>
              <a:gd name="connsiteX0" fmla="*/ 30030 w 6208580"/>
              <a:gd name="connsiteY0" fmla="*/ 0 h 719916"/>
              <a:gd name="connsiteX1" fmla="*/ 144330 w 6208580"/>
              <a:gd name="connsiteY1" fmla="*/ 476250 h 719916"/>
              <a:gd name="connsiteX2" fmla="*/ 1160330 w 6208580"/>
              <a:gd name="connsiteY2" fmla="*/ 419100 h 719916"/>
              <a:gd name="connsiteX3" fmla="*/ 2189030 w 6208580"/>
              <a:gd name="connsiteY3" fmla="*/ 393700 h 719916"/>
              <a:gd name="connsiteX4" fmla="*/ 3776530 w 6208580"/>
              <a:gd name="connsiteY4" fmla="*/ 349250 h 719916"/>
              <a:gd name="connsiteX5" fmla="*/ 5065580 w 6208580"/>
              <a:gd name="connsiteY5" fmla="*/ 673100 h 719916"/>
              <a:gd name="connsiteX6" fmla="*/ 5795830 w 6208580"/>
              <a:gd name="connsiteY6" fmla="*/ 704850 h 719916"/>
              <a:gd name="connsiteX7" fmla="*/ 6208580 w 6208580"/>
              <a:gd name="connsiteY7" fmla="*/ 546100 h 71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8580" h="719916">
                <a:moveTo>
                  <a:pt x="30030" y="0"/>
                </a:moveTo>
                <a:cubicBezTo>
                  <a:pt x="-7012" y="203200"/>
                  <a:pt x="-44053" y="406400"/>
                  <a:pt x="144330" y="476250"/>
                </a:cubicBezTo>
                <a:cubicBezTo>
                  <a:pt x="332713" y="546100"/>
                  <a:pt x="819547" y="432858"/>
                  <a:pt x="1160330" y="419100"/>
                </a:cubicBezTo>
                <a:cubicBezTo>
                  <a:pt x="1501113" y="405342"/>
                  <a:pt x="2189030" y="393700"/>
                  <a:pt x="2189030" y="393700"/>
                </a:cubicBezTo>
                <a:cubicBezTo>
                  <a:pt x="2625063" y="382058"/>
                  <a:pt x="3297105" y="302683"/>
                  <a:pt x="3776530" y="349250"/>
                </a:cubicBezTo>
                <a:cubicBezTo>
                  <a:pt x="4255955" y="395817"/>
                  <a:pt x="4729030" y="613833"/>
                  <a:pt x="5065580" y="673100"/>
                </a:cubicBezTo>
                <a:cubicBezTo>
                  <a:pt x="5402130" y="732367"/>
                  <a:pt x="5605330" y="726017"/>
                  <a:pt x="5795830" y="704850"/>
                </a:cubicBezTo>
                <a:cubicBezTo>
                  <a:pt x="5986330" y="683683"/>
                  <a:pt x="6133438" y="643467"/>
                  <a:pt x="6208580" y="546100"/>
                </a:cubicBezTo>
              </a:path>
            </a:pathLst>
          </a:cu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B8C0B2F-C5B2-D686-3DF6-3A56D1C1B703}"/>
              </a:ext>
            </a:extLst>
          </p:cNvPr>
          <p:cNvSpPr txBox="1">
            <a:spLocks/>
          </p:cNvSpPr>
          <p:nvPr/>
        </p:nvSpPr>
        <p:spPr>
          <a:xfrm>
            <a:off x="457200" y="240251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Trends in ESB business models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5078F6-0740-E605-1DC6-0AC1FA7EE8E7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2C7D25EE-A911-6E2D-2743-C812332AAC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  <p:pic>
        <p:nvPicPr>
          <p:cNvPr id="17" name="Graphic 16" descr="Bus with solid fill">
            <a:extLst>
              <a:ext uri="{FF2B5EF4-FFF2-40B4-BE49-F238E27FC236}">
                <a16:creationId xmlns:a16="http://schemas.microsoft.com/office/drawing/2014/main" id="{2049AC16-4EED-AA6C-3BE6-4EF74893FD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2341" y="229071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96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4C083E-9F4A-4095-83A7-3CDCB2FB1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26" b="25773"/>
          <a:stretch/>
        </p:blipFill>
        <p:spPr>
          <a:xfrm>
            <a:off x="4572000" y="1197938"/>
            <a:ext cx="1495954" cy="54906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D48E60-D4AA-4893-BBFD-C120B9482C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3676" y="1202493"/>
            <a:ext cx="3328784" cy="156482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000" b="1">
                <a:solidFill>
                  <a:schemeClr val="accent5"/>
                </a:solidFill>
                <a:latin typeface="+mj-lt"/>
              </a:rPr>
              <a:t>Disruptions</a:t>
            </a:r>
            <a:endParaRPr lang="en-US" sz="1200">
              <a:latin typeface="+mj-lt"/>
            </a:endParaRPr>
          </a:p>
          <a:p>
            <a:pPr marL="342265" indent="-342265"/>
            <a:r>
              <a:rPr lang="en-US" sz="2000">
                <a:latin typeface="+mj-lt"/>
              </a:rPr>
              <a:t>Alternative models for providing mobility</a:t>
            </a:r>
          </a:p>
          <a:p>
            <a:pPr marL="742315" lvl="1" indent="-285115"/>
            <a:r>
              <a:rPr lang="en-US" sz="1600">
                <a:latin typeface="+mj-lt"/>
              </a:rPr>
              <a:t>Transportation-as-a-Service (TaaS), On Demand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BA32AF-DDA3-4FB0-8D10-30DE0B330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663" y="1451764"/>
            <a:ext cx="1043124" cy="5822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10BF31-AB33-4703-9607-9C6A2A8A5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234" y="3030946"/>
            <a:ext cx="1722397" cy="549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2CDB62-DC5F-4F74-BE1F-754954CC1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1049" y="1887877"/>
            <a:ext cx="1717841" cy="522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2811A-0FFC-4CA9-B901-7DDD9A58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3806" y="1435111"/>
            <a:ext cx="771525" cy="352425"/>
          </a:xfrm>
          <a:prstGeom prst="rect">
            <a:avLst/>
          </a:prstGeom>
        </p:spPr>
      </p:pic>
      <p:pic>
        <p:nvPicPr>
          <p:cNvPr id="12" name="Picture 2" descr="Levo - Powered by Nuvve">
            <a:extLst>
              <a:ext uri="{FF2B5EF4-FFF2-40B4-BE49-F238E27FC236}">
                <a16:creationId xmlns:a16="http://schemas.microsoft.com/office/drawing/2014/main" id="{10F6C5A4-A02D-4E0A-8520-72632EBE3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138" y="3720885"/>
            <a:ext cx="869058" cy="34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33C4FF-666E-4350-AE96-F9C95DC698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0811" y="2778801"/>
            <a:ext cx="1165990" cy="3381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24A3E7-344A-430D-AF29-2F2688F6EDEB}"/>
              </a:ext>
            </a:extLst>
          </p:cNvPr>
          <p:cNvSpPr txBox="1"/>
          <p:nvPr/>
        </p:nvSpPr>
        <p:spPr>
          <a:xfrm>
            <a:off x="413676" y="2873915"/>
            <a:ext cx="3908942" cy="1249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265" marR="0" lvl="0" indent="-342265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Asset management provided as a subscription service</a:t>
            </a:r>
          </a:p>
          <a:p>
            <a:pPr marL="742315" marR="0" lvl="1" indent="-285115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Charging-as-a-Service (CaaS), Infrastructure-as-a-service (IaaS)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79F945-A5C6-4432-954A-89598446FF6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A8E2"/>
              </a:clrFrom>
              <a:clrTo>
                <a:srgbClr val="00A8E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7220" y="3251480"/>
            <a:ext cx="1528650" cy="392353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267173-22C3-4500-9F76-32C878A959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7165" y="3754838"/>
            <a:ext cx="2891217" cy="313670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F0FA76BF-ABFB-7EF9-2AC3-12422F2091C2}"/>
              </a:ext>
            </a:extLst>
          </p:cNvPr>
          <p:cNvSpPr txBox="1">
            <a:spLocks/>
          </p:cNvSpPr>
          <p:nvPr/>
        </p:nvSpPr>
        <p:spPr>
          <a:xfrm>
            <a:off x="457200" y="240251"/>
            <a:ext cx="8229600" cy="55602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Trends in ESB business models</a:t>
            </a:r>
            <a:endParaRPr kumimoji="0" lang="en-US" sz="4200" b="1" i="0" u="none" strike="noStrike" kern="120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A13A25-9E53-6A04-3180-77CCA623BCA2}"/>
              </a:ext>
            </a:extLst>
          </p:cNvPr>
          <p:cNvSpPr/>
          <p:nvPr/>
        </p:nvSpPr>
        <p:spPr>
          <a:xfrm rot="5400000">
            <a:off x="226814" y="419243"/>
            <a:ext cx="556023" cy="95251"/>
          </a:xfrm>
          <a:prstGeom prst="rect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84526B4D-6FC3-3F7A-503F-46B45FDC24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90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4C01DEE-F1D7-A10B-D2F6-C821E6A8D553}"/>
              </a:ext>
            </a:extLst>
          </p:cNvPr>
          <p:cNvSpPr txBox="1">
            <a:spLocks/>
          </p:cNvSpPr>
          <p:nvPr/>
        </p:nvSpPr>
        <p:spPr>
          <a:xfrm>
            <a:off x="7406" y="1600269"/>
            <a:ext cx="9144001" cy="1942961"/>
          </a:xfrm>
          <a:prstGeom prst="rect">
            <a:avLst/>
          </a:prstGeom>
        </p:spPr>
        <p:txBody>
          <a:bodyPr vert="horz" lIns="182880" tIns="45720" rIns="0" bIns="45720" rtlCol="0" anchor="ctr" anchorCtr="0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 cap="all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all" spc="0" normalizeH="0" baseline="0" noProof="0" dirty="0">
                <a:ln>
                  <a:noFill/>
                </a:ln>
                <a:solidFill>
                  <a:srgbClr val="F0AB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</a:rPr>
              <a:t>Why examine different business model options?</a:t>
            </a:r>
          </a:p>
        </p:txBody>
      </p:sp>
      <p:pic>
        <p:nvPicPr>
          <p:cNvPr id="8" name="Picture 7" descr="A yellow logo with a white background&#10;&#10;Description automatically generated">
            <a:extLst>
              <a:ext uri="{FF2B5EF4-FFF2-40B4-BE49-F238E27FC236}">
                <a16:creationId xmlns:a16="http://schemas.microsoft.com/office/drawing/2014/main" id="{DF89F127-0ED9-C6B0-F0D7-1E4E7CAD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544" y="4424022"/>
            <a:ext cx="2118696" cy="5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197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WRI-temp-16x9_PP02">
  <a:themeElements>
    <a:clrScheme name="Custom 6">
      <a:dk1>
        <a:srgbClr val="000000"/>
      </a:dk1>
      <a:lt1>
        <a:srgbClr val="000000"/>
      </a:lt1>
      <a:dk2>
        <a:srgbClr val="F0AB00"/>
      </a:dk2>
      <a:lt2>
        <a:srgbClr val="FFFFFF"/>
      </a:lt2>
      <a:accent1>
        <a:srgbClr val="009CCC"/>
      </a:accent1>
      <a:accent2>
        <a:srgbClr val="C51F24"/>
      </a:accent2>
      <a:accent3>
        <a:srgbClr val="7D0063"/>
      </a:accent3>
      <a:accent4>
        <a:srgbClr val="97BD3D"/>
      </a:accent4>
      <a:accent5>
        <a:srgbClr val="007A4D"/>
      </a:accent5>
      <a:accent6>
        <a:srgbClr val="003F6A"/>
      </a:accent6>
      <a:hlink>
        <a:srgbClr val="009CCC"/>
      </a:hlink>
      <a:folHlink>
        <a:srgbClr val="800080"/>
      </a:folHlink>
    </a:clrScheme>
    <a:fontScheme name="Custom 2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WRI-temp">
  <a:themeElements>
    <a:clrScheme name="ESB Initiative">
      <a:dk1>
        <a:sysClr val="windowText" lastClr="000000"/>
      </a:dk1>
      <a:lt1>
        <a:sysClr val="window" lastClr="FFFFFF"/>
      </a:lt1>
      <a:dk2>
        <a:srgbClr val="3755A5"/>
      </a:dk2>
      <a:lt2>
        <a:srgbClr val="EEECE1"/>
      </a:lt2>
      <a:accent1>
        <a:srgbClr val="4F81BD"/>
      </a:accent1>
      <a:accent2>
        <a:srgbClr val="891824"/>
      </a:accent2>
      <a:accent3>
        <a:srgbClr val="32864B"/>
      </a:accent3>
      <a:accent4>
        <a:srgbClr val="9C226D"/>
      </a:accent4>
      <a:accent5>
        <a:srgbClr val="1D808D"/>
      </a:accent5>
      <a:accent6>
        <a:srgbClr val="F0AB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32674071E8124E8D9BDE8D57EB69C3" ma:contentTypeVersion="20" ma:contentTypeDescription="Create a new document." ma:contentTypeScope="" ma:versionID="7175eb20b760be64aabeac35122ee697">
  <xsd:schema xmlns:xsd="http://www.w3.org/2001/XMLSchema" xmlns:xs="http://www.w3.org/2001/XMLSchema" xmlns:p="http://schemas.microsoft.com/office/2006/metadata/properties" xmlns:ns1="http://schemas.microsoft.com/sharepoint/v3" xmlns:ns2="0ae751c7-c84d-4e5e-bdfa-ba58d750902c" xmlns:ns3="75f981a7-23dc-40a7-a4a4-2b3b55694f88" xmlns:ns4="http://schemas.microsoft.com/sharepoint/v4" targetNamespace="http://schemas.microsoft.com/office/2006/metadata/properties" ma:root="true" ma:fieldsID="a6c193035cf0b8c9849f7db59d43ee89" ns1:_="" ns2:_="" ns3:_="" ns4:_="">
    <xsd:import namespace="http://schemas.microsoft.com/sharepoint/v3"/>
    <xsd:import namespace="0ae751c7-c84d-4e5e-bdfa-ba58d750902c"/>
    <xsd:import namespace="75f981a7-23dc-40a7-a4a4-2b3b55694f88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4:IconOverlay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e751c7-c84d-4e5e-bdfa-ba58d75090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db06df0-9a10-4f13-b01c-4547ef3a4f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f981a7-23dc-40a7-a4a4-2b3b55694f8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6fccb704-fc3d-4c81-ae8f-cb35393d897a}" ma:internalName="TaxCatchAll" ma:showField="CatchAllData" ma:web="75f981a7-23dc-40a7-a4a4-2b3b55694f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6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5f981a7-23dc-40a7-a4a4-2b3b55694f88">
      <UserInfo>
        <DisplayName>Madlyn McAuliffe</DisplayName>
        <AccountId>200</AccountId>
        <AccountType/>
      </UserInfo>
      <UserInfo>
        <DisplayName>Becca Warner</DisplayName>
        <AccountId>60</AccountId>
        <AccountType/>
      </UserInfo>
      <UserInfo>
        <DisplayName>Tini Tran</DisplayName>
        <AccountId>34</AccountId>
        <AccountType/>
      </UserInfo>
      <UserInfo>
        <DisplayName>Schuyler Null</DisplayName>
        <AccountId>54</AccountId>
        <AccountType/>
      </UserInfo>
      <UserInfo>
        <DisplayName>Michelle Levinson</DisplayName>
        <AccountId>1803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TaxCatchAll xmlns="75f981a7-23dc-40a7-a4a4-2b3b55694f88" xsi:nil="true"/>
    <lcf76f155ced4ddcb4097134ff3c332f xmlns="0ae751c7-c84d-4e5e-bdfa-ba58d750902c">
      <Terms xmlns="http://schemas.microsoft.com/office/infopath/2007/PartnerControls"/>
    </lcf76f155ced4ddcb4097134ff3c332f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26E521A6-9BF8-4EEA-B703-50679247BF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B4D39B-BEF5-4B4D-9B9B-10AC962158F8}">
  <ds:schemaRefs>
    <ds:schemaRef ds:uri="0ae751c7-c84d-4e5e-bdfa-ba58d750902c"/>
    <ds:schemaRef ds:uri="75f981a7-23dc-40a7-a4a4-2b3b55694f8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84253B0-B97B-4859-8753-0CC7DFA1C145}">
  <ds:schemaRefs>
    <ds:schemaRef ds:uri="0ae751c7-c84d-4e5e-bdfa-ba58d750902c"/>
    <ds:schemaRef ds:uri="75f981a7-23dc-40a7-a4a4-2b3b55694f8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35</Slides>
  <Notes>15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WRI-temp-16x9_PP02</vt:lpstr>
      <vt:lpstr>1_WRI-temp</vt:lpstr>
      <vt:lpstr>Considering An Electric School Bus?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costs of ESBs are declining</vt:lpstr>
      <vt:lpstr>Funding &amp; financing have complementary roles</vt:lpstr>
      <vt:lpstr>Financing provides capital today, for future repayment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are still barriers for this transition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 school bus project</dc:title>
  <dc:creator>Lydia Freehafer</dc:creator>
  <cp:revision>48</cp:revision>
  <cp:lastPrinted>2022-07-15T20:00:24Z</cp:lastPrinted>
  <dcterms:created xsi:type="dcterms:W3CDTF">2021-02-03T19:12:55Z</dcterms:created>
  <dcterms:modified xsi:type="dcterms:W3CDTF">2023-12-20T16:31:45Z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0x010100FC32674071E8124E8D9BDE8D57EB69C3</vt:lpwstr>
  </property>
  <property fmtid="{D5CDD505-2E9C-101B-9397-08002B2CF9AE}" pid="3" name="MediaServiceImageTags">
    <vt:lpwstr/>
  </property>
</Properties>
</file>