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71" r:id="rId5"/>
    <p:sldId id="275" r:id="rId6"/>
    <p:sldId id="288" r:id="rId7"/>
    <p:sldId id="289" r:id="rId8"/>
    <p:sldId id="277" r:id="rId9"/>
    <p:sldId id="268" r:id="rId10"/>
    <p:sldId id="290" r:id="rId11"/>
    <p:sldId id="293" r:id="rId12"/>
    <p:sldId id="299" r:id="rId13"/>
    <p:sldId id="258" r:id="rId14"/>
    <p:sldId id="280" r:id="rId15"/>
    <p:sldId id="281" r:id="rId16"/>
    <p:sldId id="259" r:id="rId17"/>
    <p:sldId id="282" r:id="rId18"/>
    <p:sldId id="257" r:id="rId19"/>
    <p:sldId id="261" r:id="rId20"/>
    <p:sldId id="278" r:id="rId21"/>
    <p:sldId id="294" r:id="rId22"/>
    <p:sldId id="295" r:id="rId23"/>
    <p:sldId id="287" r:id="rId24"/>
    <p:sldId id="283" r:id="rId25"/>
    <p:sldId id="302" r:id="rId26"/>
    <p:sldId id="284" r:id="rId27"/>
    <p:sldId id="296" r:id="rId28"/>
    <p:sldId id="298" r:id="rId29"/>
    <p:sldId id="262" r:id="rId30"/>
    <p:sldId id="272" r:id="rId31"/>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Georgia" panose="02040502050405020303" pitchFamily="18" charset="0"/>
      <p:regular r:id="rId37"/>
      <p:bold r:id="rId38"/>
      <p:italic r:id="rId39"/>
      <p:boldItalic r:id="rId40"/>
    </p:embeddedFont>
    <p:embeddedFont>
      <p:font typeface="Montserrat" panose="00000500000000000000" pitchFamily="2" charset="0"/>
      <p:regular r:id="rId41"/>
      <p:bold r:id="rId42"/>
      <p:italic r:id="rId43"/>
      <p:boldItalic r:id="rId44"/>
    </p:embeddedFont>
    <p:embeddedFont>
      <p:font typeface="Montserrat Classic" panose="020B0604020202020204" charset="0"/>
      <p:regular r:id="rId45"/>
    </p:embeddedFont>
    <p:embeddedFont>
      <p:font typeface="Montserrat Classic Bold" panose="020B0604020202020204" charset="0"/>
      <p:regular r:id="rId46"/>
    </p:embeddedFont>
    <p:embeddedFont>
      <p:font typeface="Montserrat Light" panose="00000400000000000000" pitchFamily="2" charset="0"/>
      <p:regular r:id="rId47"/>
      <p:italic r:id="rId48"/>
    </p:embeddedFont>
    <p:embeddedFont>
      <p:font typeface="Montserrat Medium" panose="00000600000000000000" pitchFamily="2" charset="0"/>
      <p:regular r:id="rId49"/>
      <p:italic r:id="rId50"/>
    </p:embeddedFont>
    <p:embeddedFont>
      <p:font typeface="Segoe UI" panose="020B0502040204020203"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25FDBD-8EF8-0A9B-41FF-9450DC1C2790}" name="Tom Meyer (He/Him/His)" initials="TM(" userId="S::Tom.Meyer@wri.org::fba2e944-b234-499d-a59b-946c08936516" providerId="AD"/>
  <p188:author id="{F85185EA-95D9-8414-4035-F33AC2D7F024}" name="Joe Versen" initials="JV" userId="S::Joe.Versen@wri.org::cc6c61b9-8ac1-456c-81a9-82daa45769d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hillip Burgoyne-Allen" initials="PB" lastIdx="6" clrIdx="6">
    <p:extLst>
      <p:ext uri="{19B8F6BF-5375-455C-9EA6-DF929625EA0E}">
        <p15:presenceInfo xmlns:p15="http://schemas.microsoft.com/office/powerpoint/2012/main" userId="S::phillip.burgoyne-allen@wri.org::f516a58d-a0d3-4334-88f3-1fcc8f49e84a" providerId="AD"/>
      </p:ext>
    </p:extLst>
  </p:cmAuthor>
  <p:cmAuthor id="1" name="Kait Sherman" initials="KS" lastIdx="45" clrIdx="0">
    <p:extLst>
      <p:ext uri="{19B8F6BF-5375-455C-9EA6-DF929625EA0E}">
        <p15:presenceInfo xmlns:p15="http://schemas.microsoft.com/office/powerpoint/2012/main" userId="S::ksherman@veic.org::51dc5524-7fce-4d68-99ef-bf2b8673f3d5" providerId="AD"/>
      </p:ext>
    </p:extLst>
  </p:cmAuthor>
  <p:cmAuthor id="8" name="Justine Sears" initials="JS" lastIdx="27" clrIdx="7">
    <p:extLst>
      <p:ext uri="{19B8F6BF-5375-455C-9EA6-DF929625EA0E}">
        <p15:presenceInfo xmlns:p15="http://schemas.microsoft.com/office/powerpoint/2012/main" userId="S::jsears@veic.org::ed8d6436-1143-487b-aa74-e44c9f77855f" providerId="AD"/>
      </p:ext>
    </p:extLst>
  </p:cmAuthor>
  <p:cmAuthor id="2" name="Kait Sherman" initials="KS [2]" lastIdx="4" clrIdx="1">
    <p:extLst>
      <p:ext uri="{19B8F6BF-5375-455C-9EA6-DF929625EA0E}">
        <p15:presenceInfo xmlns:p15="http://schemas.microsoft.com/office/powerpoint/2012/main" userId="S::ksherman_veic.org#ext#@wri.org::1e64354d-7e5d-47c5-9f74-ba7f5bb24fdc" providerId="AD"/>
      </p:ext>
    </p:extLst>
  </p:cmAuthor>
  <p:cmAuthor id="9" name="Tom Meyer" initials="TM" lastIdx="1" clrIdx="8">
    <p:extLst>
      <p:ext uri="{19B8F6BF-5375-455C-9EA6-DF929625EA0E}">
        <p15:presenceInfo xmlns:p15="http://schemas.microsoft.com/office/powerpoint/2012/main" userId="S::Tom.Meyer@wri.org::fba2e944-b234-499d-a59b-946c08936516" providerId="AD"/>
      </p:ext>
    </p:extLst>
  </p:cmAuthor>
  <p:cmAuthor id="3" name="Lacey Shaver" initials="LS" lastIdx="33" clrIdx="2">
    <p:extLst>
      <p:ext uri="{19B8F6BF-5375-455C-9EA6-DF929625EA0E}">
        <p15:presenceInfo xmlns:p15="http://schemas.microsoft.com/office/powerpoint/2012/main" userId="S::lacey.shaver@wri.org::b59f18bb-73a9-44da-a5b2-1969205be1da" providerId="AD"/>
      </p:ext>
    </p:extLst>
  </p:cmAuthor>
  <p:cmAuthor id="10" name="Sebastian Castellanos" initials="SC" lastIdx="1" clrIdx="9">
    <p:extLst>
      <p:ext uri="{19B8F6BF-5375-455C-9EA6-DF929625EA0E}">
        <p15:presenceInfo xmlns:p15="http://schemas.microsoft.com/office/powerpoint/2012/main" userId="S::sebastian.castellanos@wri.org::d6b92596-699e-421c-80ed-0675198bc300" providerId="AD"/>
      </p:ext>
    </p:extLst>
  </p:cmAuthor>
  <p:cmAuthor id="4" name="Alissa Huntington" initials="AH" lastIdx="16" clrIdx="3">
    <p:extLst>
      <p:ext uri="{19B8F6BF-5375-455C-9EA6-DF929625EA0E}">
        <p15:presenceInfo xmlns:p15="http://schemas.microsoft.com/office/powerpoint/2012/main" userId="S::Alissa.Huntington@wri.org::ade4bc94-6605-42c9-ad52-f37b6a902252" providerId="AD"/>
      </p:ext>
    </p:extLst>
  </p:cmAuthor>
  <p:cmAuthor id="11" name="Leah Lazer" initials="LL" lastIdx="2" clrIdx="10">
    <p:extLst>
      <p:ext uri="{19B8F6BF-5375-455C-9EA6-DF929625EA0E}">
        <p15:presenceInfo xmlns:p15="http://schemas.microsoft.com/office/powerpoint/2012/main" userId="S::leah.lazer@wri.org::abebf01f-2a6a-42f0-ac10-7da372cc5980" providerId="AD"/>
      </p:ext>
    </p:extLst>
  </p:cmAuthor>
  <p:cmAuthor id="5" name="Brittany Barrett" initials="BB" lastIdx="8" clrIdx="4">
    <p:extLst>
      <p:ext uri="{19B8F6BF-5375-455C-9EA6-DF929625EA0E}">
        <p15:presenceInfo xmlns:p15="http://schemas.microsoft.com/office/powerpoint/2012/main" userId="S::brittany.barrett@wri.org::f7b98ee2-0864-4f8d-bf40-f55bb1fd3f9c" providerId="AD"/>
      </p:ext>
    </p:extLst>
  </p:cmAuthor>
  <p:cmAuthor id="12" name="Guest User" initials="GU" lastIdx="16" clrIdx="11">
    <p:extLst>
      <p:ext uri="{19B8F6BF-5375-455C-9EA6-DF929625EA0E}">
        <p15:presenceInfo xmlns:p15="http://schemas.microsoft.com/office/powerpoint/2012/main" userId="S::urn:spo:anon#e51762eb1b0e60b16de9be60c23a51bba8b037e863b8000b9ff7f079b9ab0faa::" providerId="AD"/>
      </p:ext>
    </p:extLst>
  </p:cmAuthor>
  <p:cmAuthor id="6" name="Jessica Wang" initials="JW" lastIdx="10" clrIdx="5">
    <p:extLst>
      <p:ext uri="{19B8F6BF-5375-455C-9EA6-DF929625EA0E}">
        <p15:presenceInfo xmlns:p15="http://schemas.microsoft.com/office/powerpoint/2012/main" userId="S::Jessica.Wang@wri.org::d8b15f3f-0fc4-41f9-9a9c-89eeeb61e6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4059"/>
    <a:srgbClr val="D7B835"/>
    <a:srgbClr val="F8FBFD"/>
    <a:srgbClr val="053D57"/>
    <a:srgbClr val="2A2F5C"/>
    <a:srgbClr val="343A52"/>
    <a:srgbClr val="19216D"/>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4DE49C-813B-4BB1-B393-1C013472FB1F}" v="3" dt="2023-09-27T14:25:24.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58" autoAdjust="0"/>
  </p:normalViewPr>
  <p:slideViewPr>
    <p:cSldViewPr snapToGrid="0">
      <p:cViewPr varScale="1">
        <p:scale>
          <a:sx n="42" d="100"/>
          <a:sy n="42" d="100"/>
        </p:scale>
        <p:origin x="656"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font" Target="fonts/font20.fntdata"/><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DA47BA-5516-488D-B408-C13E35485E71}"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30503-269B-4D3B-9F7B-4DAF6C0C35E1}" type="slidenum">
              <a:rPr lang="en-US" smtClean="0"/>
              <a:t>‹#›</a:t>
            </a:fld>
            <a:endParaRPr lang="en-US"/>
          </a:p>
        </p:txBody>
      </p:sp>
    </p:spTree>
    <p:extLst>
      <p:ext uri="{BB962C8B-B14F-4D97-AF65-F5344CB8AC3E}">
        <p14:creationId xmlns:p14="http://schemas.microsoft.com/office/powerpoint/2010/main" val="3384749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tnonline.com/partner-updates/the-evidence-is-clear-electric-school-buses-are-the-best-choice-to-reduce-emission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a:t>
            </a:fld>
            <a:endParaRPr lang="en-US"/>
          </a:p>
        </p:txBody>
      </p:sp>
    </p:spTree>
    <p:extLst>
      <p:ext uri="{BB962C8B-B14F-4D97-AF65-F5344CB8AC3E}">
        <p14:creationId xmlns:p14="http://schemas.microsoft.com/office/powerpoint/2010/main" val="2077962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Speaking Notes: </a:t>
            </a:r>
            <a:r>
              <a:rPr lang="en-US" b="0"/>
              <a:t>First we are going to talk about costs. </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a:effectLst/>
                <a:latin typeface="Segoe UI" panose="020B0502040204020203" pitchFamily="34" charset="0"/>
              </a:rPr>
              <a:t>Source: https://thehudsonindependent.com/electric-school-buses-to-roll-out-for-westchester/</a:t>
            </a:r>
            <a:endParaRPr lang="en-US" sz="1800" i="1">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1130503-269B-4D3B-9F7B-4DAF6C0C35E1}" type="slidenum">
              <a:rPr lang="en-US" smtClean="0"/>
              <a:t>10</a:t>
            </a:fld>
            <a:endParaRPr lang="en-US"/>
          </a:p>
        </p:txBody>
      </p:sp>
    </p:spTree>
    <p:extLst>
      <p:ext uri="{BB962C8B-B14F-4D97-AF65-F5344CB8AC3E}">
        <p14:creationId xmlns:p14="http://schemas.microsoft.com/office/powerpoint/2010/main" val="1086561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t>Presenter Speaking Notes: </a:t>
            </a:r>
            <a:r>
              <a:rPr lang="en-US" sz="1800" b="0" dirty="0"/>
              <a:t>With more funding available than ever before, the total cost of ownership for electric school buses can be lower than for diesel-burning school buses. </a:t>
            </a:r>
            <a:r>
              <a:rPr lang="en-US" sz="1800" b="0" dirty="0">
                <a:effectLst/>
                <a:latin typeface="Segoe UI" panose="020B0502040204020203" pitchFamily="34" charset="0"/>
                <a:ea typeface="MS Mincho" panose="02020609040205080304" pitchFamily="49" charset="-128"/>
                <a:cs typeface="Times New Roman" panose="02020603050405020304" pitchFamily="18" charset="0"/>
              </a:rPr>
              <a:t>Electric school buses are more efficient to operate, meaning </a:t>
            </a:r>
            <a:r>
              <a:rPr lang="en-US" sz="1800" dirty="0">
                <a:effectLst/>
                <a:latin typeface="Segoe UI" panose="020B0502040204020203" pitchFamily="34" charset="0"/>
              </a:rPr>
              <a:t>77-90% of the electrical energy pulled from the grid (or elsewhere) is used to power the vehicle's wheels. In internal combustion engines, most of the energy stored in the gasoline or diesel is lost to heat and friction. Only about 25-40% of the energy stored in the diesel is used to power the vehicle's wheels. World Resource’s Electric School Bus Initiative has estimated electric school buses can save school districts $6K annual in both fuel and maintenance costs. </a:t>
            </a:r>
            <a:endParaRPr lang="en-US" sz="1800" b="1" dirty="0">
              <a:effectLst/>
              <a:latin typeface="Segoe UI" panose="020B0502040204020203" pitchFamily="34" charset="0"/>
              <a:ea typeface="MS Mincho" panose="02020609040205080304" pitchFamily="49" charset="-128"/>
              <a:cs typeface="Times New Roman" panose="02020603050405020304" pitchFamily="18" charset="0"/>
            </a:endParaRPr>
          </a:p>
          <a:p>
            <a:pPr marL="0" marR="0">
              <a:lnSpc>
                <a:spcPct val="107000"/>
              </a:lnSpc>
              <a:spcBef>
                <a:spcPts val="0"/>
              </a:spcBef>
              <a:spcAft>
                <a:spcPts val="800"/>
              </a:spcAft>
            </a:pPr>
            <a:endParaRPr lang="en-US" sz="1800" b="1" dirty="0">
              <a:effectLst/>
              <a:latin typeface="Segoe UI" panose="020B0502040204020203"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1" dirty="0">
                <a:effectLst/>
                <a:latin typeface="Segoe UI" panose="020B0502040204020203" pitchFamily="34" charset="0"/>
              </a:rPr>
              <a:t>Sources: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i="1" dirty="0">
                <a:effectLst/>
                <a:latin typeface="Segoe UI" panose="020B0502040204020203" pitchFamily="34" charset="0"/>
              </a:rPr>
              <a:t>Costs:</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i="1" dirty="0">
                <a:effectLst/>
                <a:latin typeface="Segoe UI" panose="020B0502040204020203" pitchFamily="34" charset="0"/>
              </a:rPr>
              <a:t>https://afdc.energy.gov/fuels/prices.html)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i="1" dirty="0">
                <a:effectLst/>
                <a:latin typeface="Segoe UI" panose="020B0502040204020203" pitchFamily="34" charset="0"/>
              </a:rPr>
              <a:t>Anecdotal data from schools districts with ESBs:</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i="1" dirty="0">
                <a:effectLst/>
                <a:latin typeface="Segoe UI" panose="020B0502040204020203" pitchFamily="34" charset="0"/>
              </a:rPr>
              <a:t>https://www.nytimes.com/2020/01/22/business/energy-environment/electric-school-buses.html </a:t>
            </a:r>
          </a:p>
          <a:p>
            <a:pPr marL="742950" marR="0" lvl="1"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i="1" dirty="0">
                <a:effectLst/>
                <a:latin typeface="Segoe UI" panose="020B0502040204020203" pitchFamily="34" charset="0"/>
              </a:rPr>
              <a:t>https://www.etransenergy.com/Thought-Leadership/Electric-School-Bus-Fleet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i="1" dirty="0">
                <a:effectLst/>
                <a:latin typeface="Segoe UI" panose="020B0502040204020203" pitchFamily="34" charset="0"/>
              </a:rPr>
              <a:t>https://www.wri.org/research/recommended-total-cost-ownership-parameters-electric-school-buses-methods-data</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i="1" dirty="0">
                <a:effectLst/>
                <a:latin typeface="Segoe UI" panose="020B0502040204020203" pitchFamily="34" charset="0"/>
              </a:rPr>
              <a:t>https://electricschoolbusinitiative.org/all-about-total-cost-ownership-tco-electric-school-buses</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lang="en-US" sz="1800" i="1" dirty="0">
                <a:effectLst/>
                <a:latin typeface="Segoe UI" panose="020B0502040204020203" pitchFamily="34" charset="0"/>
              </a:rPr>
              <a:t>Efficiency: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Segoe UI" panose="020B0502040204020203" pitchFamily="34" charset="0"/>
              </a:rPr>
              <a:t>https://www.fueleconomy.gov/feg/evtech.shtml</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Segoe UI" panose="020B0502040204020203" pitchFamily="34" charset="0"/>
              </a:rPr>
              <a:t>https://theicct.org/the-ever-improving-efficiency-of-the-diesel-engine/</a:t>
            </a:r>
            <a:endParaRPr lang="en-US" sz="1800" i="1" dirty="0">
              <a:effectLst/>
              <a:latin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lang="en-US" sz="1800" i="1"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1130503-269B-4D3B-9F7B-4DAF6C0C35E1}" type="slidenum">
              <a:rPr lang="en-US" smtClean="0"/>
              <a:t>11</a:t>
            </a:fld>
            <a:endParaRPr lang="en-US"/>
          </a:p>
        </p:txBody>
      </p:sp>
    </p:spTree>
    <p:extLst>
      <p:ext uri="{BB962C8B-B14F-4D97-AF65-F5344CB8AC3E}">
        <p14:creationId xmlns:p14="http://schemas.microsoft.com/office/powerpoint/2010/main" val="1625295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Presenter Speaking Notes: </a:t>
            </a:r>
            <a:r>
              <a:rPr lang="en-US" sz="1800" b="0" dirty="0"/>
              <a:t>According to World Resources Institute’s Electric School Bus Initiative, a district operating an electric school bus can see over $100,000 in lifetime savings. </a:t>
            </a:r>
            <a:r>
              <a:rPr lang="en-US" sz="1800" b="0" dirty="0">
                <a:effectLst/>
                <a:latin typeface="Segoe UI" panose="020B0502040204020203" pitchFamily="34" charset="0"/>
                <a:ea typeface="MS Mincho" panose="02020609040205080304" pitchFamily="49" charset="-128"/>
                <a:cs typeface="Times New Roman" panose="02020603050405020304" pitchFamily="18" charset="0"/>
              </a:rPr>
              <a:t>Electric investments also stay within our community. Finally, e</a:t>
            </a:r>
            <a:r>
              <a:rPr lang="en-US" sz="1800" dirty="0">
                <a:effectLst/>
                <a:latin typeface="Segoe UI" panose="020B0502040204020203" pitchFamily="34" charset="0"/>
              </a:rPr>
              <a:t>lectric school bus batteries can feed electricity back into nearby buildings and the electric grid, increasing community resilience and the value of the buses to schools and local utilities.’</a:t>
            </a:r>
            <a:endParaRPr lang="en-US" sz="1800"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Segoe UI" panose="020B0502040204020203" pitchFamily="34" charset="0"/>
              </a:rPr>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Nearly 70% &gt; </a:t>
            </a:r>
            <a:r>
              <a:rPr lang="en-US" sz="1800" i="1" dirty="0">
                <a:effectLst/>
                <a:latin typeface="Segoe UI" panose="020B0502040204020203" pitchFamily="34" charset="0"/>
              </a:rPr>
              <a:t>https://cleanenergy.org/blog/electric-vehicles-could-add-47-billion-annually-to-southeast-economy and also: https://www.mdpi.com/2032-6653/8/4/996/pdf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Segoe UI" panose="020B0502040204020203" pitchFamily="34" charset="0"/>
              </a:rPr>
              <a:t>https://electricschoolbusinitiative.org/all-about-total-cost-ownership-tco-electric-school-buses</a:t>
            </a:r>
            <a:endParaRPr lang="en-US" sz="1800" i="1"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C1130503-269B-4D3B-9F7B-4DAF6C0C35E1}" type="slidenum">
              <a:rPr lang="en-US" smtClean="0"/>
              <a:t>12</a:t>
            </a:fld>
            <a:endParaRPr lang="en-US"/>
          </a:p>
        </p:txBody>
      </p:sp>
    </p:spTree>
    <p:extLst>
      <p:ext uri="{BB962C8B-B14F-4D97-AF65-F5344CB8AC3E}">
        <p14:creationId xmlns:p14="http://schemas.microsoft.com/office/powerpoint/2010/main" val="2112638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13</a:t>
            </a:fld>
            <a:endParaRPr lang="en-US"/>
          </a:p>
        </p:txBody>
      </p:sp>
    </p:spTree>
    <p:extLst>
      <p:ext uri="{BB962C8B-B14F-4D97-AF65-F5344CB8AC3E}">
        <p14:creationId xmlns:p14="http://schemas.microsoft.com/office/powerpoint/2010/main" val="550039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Presenter Speaking Notes:</a:t>
            </a:r>
            <a:r>
              <a:rPr lang="en-US" sz="1200" b="1">
                <a:effectLst/>
                <a:latin typeface="Segoe UI" panose="020B0502040204020203" pitchFamily="34" charset="0"/>
                <a:ea typeface="MS Mincho" panose="02020609040205080304" pitchFamily="49" charset="-128"/>
                <a:cs typeface="Times New Roman" panose="02020603050405020304" pitchFamily="18" charset="0"/>
              </a:rPr>
              <a:t> </a:t>
            </a:r>
            <a:r>
              <a:rPr lang="en-US" sz="1200" b="0">
                <a:effectLst/>
                <a:latin typeface="Segoe UI" panose="020B0502040204020203" pitchFamily="34" charset="0"/>
                <a:ea typeface="MS Mincho" panose="02020609040205080304" pitchFamily="49" charset="-128"/>
                <a:cs typeface="Times New Roman" panose="02020603050405020304" pitchFamily="18" charset="0"/>
              </a:rPr>
              <a:t>Diesel buses are known for being difficult and expensive to maintain. With electric buses there are fewer moving parts so there is less to break and repair. This leads to maintenance savings of up to 60%. To ensure our school realizes these savings we will want to support fleet staff through the transition to electric school buses. </a:t>
            </a:r>
          </a:p>
          <a:p>
            <a:endParaRPr lang="en-US" sz="1200" b="0">
              <a:effectLst/>
              <a:latin typeface="Segoe UI" panose="020B0502040204020203" pitchFamily="34" charset="0"/>
              <a:ea typeface="MS Mincho" panose="02020609040205080304" pitchFamily="49" charset="-128"/>
              <a:cs typeface="Times New Roman" panose="02020603050405020304" pitchFamily="18" charset="0"/>
            </a:endParaRPr>
          </a:p>
          <a:p>
            <a:r>
              <a:rPr lang="en-US" sz="1200" b="0" i="1">
                <a:effectLst/>
                <a:latin typeface="Segoe UI" panose="020B0502040204020203" pitchFamily="34" charset="0"/>
                <a:ea typeface="MS Mincho" panose="02020609040205080304" pitchFamily="49" charset="-128"/>
                <a:cs typeface="Times New Roman" panose="02020603050405020304" pitchFamily="18" charset="0"/>
              </a:rPr>
              <a:t>Sources: </a:t>
            </a:r>
          </a:p>
          <a:p>
            <a:pPr marL="285750" indent="-285750">
              <a:buFont typeface="Arial" panose="020B0604020202020204" pitchFamily="34" charset="0"/>
              <a:buChar char="•"/>
            </a:pPr>
            <a:r>
              <a:rPr lang="en-US" sz="1800" i="1">
                <a:effectLst/>
                <a:latin typeface="Segoe UI" panose="020B0502040204020203" pitchFamily="34" charset="0"/>
              </a:rPr>
              <a:t>https://www.schoolbusfleet.com/10139866/electric-school-bus-maintenance-key-similarities-differences</a:t>
            </a:r>
          </a:p>
          <a:p>
            <a:pPr marL="285750" indent="-285750">
              <a:buFont typeface="Arial" panose="020B0604020202020204" pitchFamily="34" charset="0"/>
              <a:buChar char="•"/>
            </a:pPr>
            <a:r>
              <a:rPr lang="en-US" sz="1800" i="1">
                <a:effectLst/>
                <a:latin typeface="Segoe UI" panose="020B0502040204020203" pitchFamily="34" charset="0"/>
              </a:rPr>
              <a:t>https://news.dominionenergy.com/2020-01-16-Dominion-Energy-Moves-Forward-with-Electric-School-Bus-Program; </a:t>
            </a:r>
          </a:p>
          <a:p>
            <a:pPr marL="285750" indent="-285750">
              <a:buFont typeface="Arial" panose="020B0604020202020204" pitchFamily="34" charset="0"/>
              <a:buChar char="•"/>
            </a:pPr>
            <a:r>
              <a:rPr lang="en-US" sz="1800" i="1">
                <a:effectLst/>
                <a:latin typeface="Segoe UI" panose="020B0502040204020203" pitchFamily="34" charset="0"/>
              </a:rPr>
              <a:t>Lion Bus predicts maintenance savings of 60% over diesel</a:t>
            </a:r>
          </a:p>
          <a:p>
            <a:pPr marL="285750" indent="-285750">
              <a:buFont typeface="Arial" panose="020B0604020202020204" pitchFamily="34" charset="0"/>
              <a:buChar char="•"/>
            </a:pPr>
            <a:r>
              <a:rPr lang="en-US" sz="1800" i="1">
                <a:effectLst/>
                <a:latin typeface="Segoe UI" panose="020B0502040204020203" pitchFamily="34" charset="0"/>
              </a:rPr>
              <a:t>Thomas Bus predicts savings of $4,400 annually</a:t>
            </a:r>
          </a:p>
          <a:p>
            <a:pPr marL="285750" indent="-285750">
              <a:buFont typeface="Arial" panose="020B0604020202020204" pitchFamily="34" charset="0"/>
              <a:buChar char="•"/>
            </a:pPr>
            <a:r>
              <a:rPr lang="en-US" sz="1800" i="1">
                <a:effectLst/>
                <a:latin typeface="Segoe UI" panose="020B0502040204020203" pitchFamily="34" charset="0"/>
              </a:rPr>
              <a:t>The Clinton Global Initiative predicts savings of $4,400 annually (cited here: https://uspirg.org/sites/pirg/files/reports/US_EL%20buses%202021%20scrn.pdf).</a:t>
            </a:r>
            <a:endParaRPr lang="en-US" sz="1800" i="1">
              <a:effectLst/>
              <a:latin typeface="Arial" panose="020B0604020202020204" pitchFamily="34" charset="0"/>
            </a:endParaRPr>
          </a:p>
          <a:p>
            <a:endParaRPr lang="en-US" i="1"/>
          </a:p>
        </p:txBody>
      </p:sp>
      <p:sp>
        <p:nvSpPr>
          <p:cNvPr id="4" name="Slide Number Placeholder 3"/>
          <p:cNvSpPr>
            <a:spLocks noGrp="1"/>
          </p:cNvSpPr>
          <p:nvPr>
            <p:ph type="sldNum" sz="quarter" idx="5"/>
          </p:nvPr>
        </p:nvSpPr>
        <p:spPr/>
        <p:txBody>
          <a:bodyPr/>
          <a:lstStyle/>
          <a:p>
            <a:fld id="{C1130503-269B-4D3B-9F7B-4DAF6C0C35E1}" type="slidenum">
              <a:rPr lang="en-US" smtClean="0"/>
              <a:t>14</a:t>
            </a:fld>
            <a:endParaRPr lang="en-US"/>
          </a:p>
        </p:txBody>
      </p:sp>
    </p:spTree>
    <p:extLst>
      <p:ext uri="{BB962C8B-B14F-4D97-AF65-F5344CB8AC3E}">
        <p14:creationId xmlns:p14="http://schemas.microsoft.com/office/powerpoint/2010/main" val="640109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15</a:t>
            </a:fld>
            <a:endParaRPr lang="en-US"/>
          </a:p>
        </p:txBody>
      </p:sp>
    </p:spTree>
    <p:extLst>
      <p:ext uri="{BB962C8B-B14F-4D97-AF65-F5344CB8AC3E}">
        <p14:creationId xmlns:p14="http://schemas.microsoft.com/office/powerpoint/2010/main" val="333750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Presenter Speaking Notes: </a:t>
            </a:r>
            <a:r>
              <a:rPr lang="en-US" sz="1200" b="0"/>
              <a:t>Electric school buses do not emit tail pipe emissions improving the air quality within and outside the bus.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16</a:t>
            </a:fld>
            <a:endParaRPr lang="en-US"/>
          </a:p>
        </p:txBody>
      </p:sp>
    </p:spTree>
    <p:extLst>
      <p:ext uri="{BB962C8B-B14F-4D97-AF65-F5344CB8AC3E}">
        <p14:creationId xmlns:p14="http://schemas.microsoft.com/office/powerpoint/2010/main" val="2392932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Presenter Speaking Notes: </a:t>
            </a:r>
            <a:r>
              <a:rPr lang="en-US" sz="1800" b="0" i="0" dirty="0">
                <a:solidFill>
                  <a:srgbClr val="000000"/>
                </a:solidFill>
                <a:effectLst/>
                <a:latin typeface="Georgia" panose="02040502050405020303" pitchFamily="18" charset="0"/>
              </a:rPr>
              <a:t>Electric school buses </a:t>
            </a:r>
            <a:r>
              <a:rPr lang="en-US" sz="1800" b="0" i="0" u="none" kern="1200" dirty="0">
                <a:solidFill>
                  <a:srgbClr val="000000"/>
                </a:solidFill>
                <a:effectLst/>
                <a:latin typeface="Georgia" panose="02040502050405020303" pitchFamily="18" charset="0"/>
                <a:ea typeface="+mn-ea"/>
                <a:cs typeface="+mn-cs"/>
              </a:rPr>
              <a:t>produce </a:t>
            </a:r>
            <a:r>
              <a:rPr lang="en-US" sz="1800" b="0" i="0" u="none" kern="1200" dirty="0">
                <a:solidFill>
                  <a:srgbClr val="000000"/>
                </a:solidFill>
                <a:effectLst/>
                <a:latin typeface="Georgia" panose="02040502050405020303" pitchFamily="18" charset="0"/>
                <a:ea typeface="+mn-ea"/>
                <a:cs typeface="+mn-cs"/>
                <a:hlinkClick r:id="rId3">
                  <a:extLst>
                    <a:ext uri="{A12FA001-AC4F-418D-AE19-62706E023703}">
                      <ahyp:hlinkClr xmlns:ahyp="http://schemas.microsoft.com/office/drawing/2018/hyperlinkcolor" val="tx"/>
                    </a:ext>
                  </a:extLst>
                </a:hlinkClick>
              </a:rPr>
              <a:t>the lowest levels of greenhouse gas emissions</a:t>
            </a:r>
            <a:r>
              <a:rPr lang="en-US" sz="1800" b="0" i="0" u="none" kern="1200" dirty="0">
                <a:solidFill>
                  <a:srgbClr val="000000"/>
                </a:solidFill>
                <a:effectLst/>
                <a:latin typeface="Georgia" panose="02040502050405020303" pitchFamily="18" charset="0"/>
                <a:ea typeface="+mn-ea"/>
                <a:cs typeface="+mn-cs"/>
              </a:rPr>
              <a:t> </a:t>
            </a:r>
            <a:r>
              <a:rPr lang="en-US" sz="1800" b="0" i="0" dirty="0">
                <a:solidFill>
                  <a:srgbClr val="000000"/>
                </a:solidFill>
                <a:effectLst/>
                <a:latin typeface="Georgia" panose="02040502050405020303" pitchFamily="18" charset="0"/>
              </a:rPr>
              <a:t>of any school bus type, even when accounting for emissions generated in production of the electricity used to power the buses. </a:t>
            </a:r>
            <a:r>
              <a:rPr lang="en-US" b="0" i="0" dirty="0">
                <a:solidFill>
                  <a:srgbClr val="000000"/>
                </a:solidFill>
                <a:effectLst/>
                <a:latin typeface="Georgia" panose="02040502050405020303" pitchFamily="18" charset="0"/>
              </a:rPr>
              <a:t>Electrifying the full U.S. school bus fleet by 2030 would reduce greenhouse gas emissions by 9 million metric tons per year, the equivalent of taking 2 million cars off the roads.</a:t>
            </a:r>
            <a:endParaRPr lang="en-US" sz="1200" b="1" dirty="0"/>
          </a:p>
          <a:p>
            <a:endParaRPr lang="en-US" sz="1200" b="1" dirty="0"/>
          </a:p>
          <a:p>
            <a:r>
              <a:rPr lang="en-US" sz="1200" b="0" i="1" dirty="0"/>
              <a:t>Source: </a:t>
            </a:r>
          </a:p>
          <a:p>
            <a:pPr marL="285750" indent="-285750">
              <a:buFont typeface="Arial" panose="020B0604020202020204" pitchFamily="34" charset="0"/>
              <a:buChar char="•"/>
            </a:pPr>
            <a:r>
              <a:rPr lang="en-US" sz="1800" i="1" dirty="0">
                <a:effectLst/>
                <a:latin typeface="Segoe UI" panose="020B0502040204020203" pitchFamily="34" charset="0"/>
              </a:rPr>
              <a:t>https://electricschoolbusinitiative.org/evidence-clear-electric-school-buses-are-best-choice-reduce-emissions</a:t>
            </a:r>
            <a:endParaRPr lang="en-US" sz="1800" b="0" i="1" dirty="0">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C1130503-269B-4D3B-9F7B-4DAF6C0C35E1}" type="slidenum">
              <a:rPr lang="en-US" smtClean="0"/>
              <a:t>17</a:t>
            </a:fld>
            <a:endParaRPr lang="en-US"/>
          </a:p>
        </p:txBody>
      </p:sp>
    </p:spTree>
    <p:extLst>
      <p:ext uri="{BB962C8B-B14F-4D97-AF65-F5344CB8AC3E}">
        <p14:creationId xmlns:p14="http://schemas.microsoft.com/office/powerpoint/2010/main" val="1106228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Presenter Speaking Notes: </a:t>
            </a:r>
            <a:r>
              <a:rPr lang="en-US" sz="1200" b="0" dirty="0"/>
              <a:t>By converting our fleet to electric school buses we could save xx GHG annually. </a:t>
            </a:r>
            <a:br>
              <a:rPr lang="en-US" sz="1200" b="0" dirty="0"/>
            </a:br>
            <a:br>
              <a:rPr lang="en-US" sz="1200" b="0" dirty="0"/>
            </a:br>
            <a:r>
              <a:rPr lang="en-US" b="0" i="0" dirty="0">
                <a:solidFill>
                  <a:srgbClr val="000000"/>
                </a:solidFill>
                <a:effectLst/>
                <a:latin typeface="Georgia" panose="02040502050405020303" pitchFamily="18" charset="0"/>
              </a:rPr>
              <a:t>Electrifying the full U.S. school bus fleet by 2030 would reduce greenhouse gas emissions by 9 million metric tons per year, the equivalent of taking 2 million cars off the roads.</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Segoe UI" panose="020B0502040204020203" pitchFamily="34" charset="0"/>
              </a:rPr>
              <a:t>https://electricschoolbusinitiative.org/evidence-clear-electric-school-buses-are-best-choice-reduce-emissions</a:t>
            </a:r>
            <a:endParaRPr lang="en-US" sz="12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endParaRPr lang="en-US" dirty="0"/>
          </a:p>
        </p:txBody>
      </p:sp>
      <p:sp>
        <p:nvSpPr>
          <p:cNvPr id="4" name="Slide Number Placeholder 3"/>
          <p:cNvSpPr>
            <a:spLocks noGrp="1"/>
          </p:cNvSpPr>
          <p:nvPr>
            <p:ph type="sldNum" sz="quarter" idx="5"/>
          </p:nvPr>
        </p:nvSpPr>
        <p:spPr/>
        <p:txBody>
          <a:bodyPr/>
          <a:lstStyle/>
          <a:p>
            <a:fld id="{C1130503-269B-4D3B-9F7B-4DAF6C0C35E1}" type="slidenum">
              <a:rPr lang="en-US" smtClean="0"/>
              <a:t>18</a:t>
            </a:fld>
            <a:endParaRPr lang="en-US"/>
          </a:p>
        </p:txBody>
      </p:sp>
    </p:spTree>
    <p:extLst>
      <p:ext uri="{BB962C8B-B14F-4D97-AF65-F5344CB8AC3E}">
        <p14:creationId xmlns:p14="http://schemas.microsoft.com/office/powerpoint/2010/main" val="4050305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19</a:t>
            </a:fld>
            <a:endParaRPr lang="en-US"/>
          </a:p>
        </p:txBody>
      </p:sp>
    </p:spTree>
    <p:extLst>
      <p:ext uri="{BB962C8B-B14F-4D97-AF65-F5344CB8AC3E}">
        <p14:creationId xmlns:p14="http://schemas.microsoft.com/office/powerpoint/2010/main" val="21611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a:t>
            </a:fld>
            <a:endParaRPr lang="en-US"/>
          </a:p>
        </p:txBody>
      </p:sp>
    </p:spTree>
    <p:extLst>
      <p:ext uri="{BB962C8B-B14F-4D97-AF65-F5344CB8AC3E}">
        <p14:creationId xmlns:p14="http://schemas.microsoft.com/office/powerpoint/2010/main" val="1000443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Presenter Speaking Notes: </a:t>
            </a:r>
            <a:r>
              <a:rPr lang="en-US" sz="1200" b="0"/>
              <a:t>Electric school buses meet the needs of our school / district. Our typically routes fall within the range of the buses. There are options to meet the needs of cold climates like ours and we will determine the best charging scenarios to meet our unique needs.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20</a:t>
            </a:fld>
            <a:endParaRPr lang="en-US"/>
          </a:p>
        </p:txBody>
      </p:sp>
    </p:spTree>
    <p:extLst>
      <p:ext uri="{BB962C8B-B14F-4D97-AF65-F5344CB8AC3E}">
        <p14:creationId xmlns:p14="http://schemas.microsoft.com/office/powerpoint/2010/main" val="555109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0000"/>
              </a:lnSpc>
              <a:spcBef>
                <a:spcPts val="0"/>
              </a:spcBef>
              <a:spcAft>
                <a:spcPts val="0"/>
              </a:spcAft>
              <a:buFont typeface="Symbol" panose="05050102010706020507" pitchFamily="18" charset="2"/>
              <a:buNone/>
            </a:pPr>
            <a:r>
              <a:rPr lang="en-US" sz="1800" b="1" dirty="0"/>
              <a:t>Presenter Speaking Notes: </a:t>
            </a:r>
            <a:r>
              <a:rPr lang="en-US" sz="1800" b="0" dirty="0"/>
              <a:t>School districts in every state have committed to electric school buses. But the vast majority of buses are still diesel. </a:t>
            </a:r>
            <a:r>
              <a:rPr lang="en-US" sz="1800" dirty="0">
                <a:effectLst/>
                <a:latin typeface="Segoe UI" panose="020B0502040204020203" pitchFamily="34" charset="0"/>
                <a:ea typeface="MS Mincho" panose="02020609040205080304" pitchFamily="49" charset="-128"/>
                <a:cs typeface="Times New Roman" panose="02020603050405020304" pitchFamily="18" charset="0"/>
              </a:rPr>
              <a:t>Moving to electric school buses now shows our school a commitment to innovating and improving. </a:t>
            </a:r>
          </a:p>
          <a:p>
            <a:pPr marL="0" marR="0" lvl="0" indent="0">
              <a:lnSpc>
                <a:spcPct val="110000"/>
              </a:lnSpc>
              <a:spcBef>
                <a:spcPts val="0"/>
              </a:spcBef>
              <a:spcAft>
                <a:spcPts val="0"/>
              </a:spcAft>
              <a:buFont typeface="Symbol" panose="05050102010706020507" pitchFamily="18" charset="2"/>
              <a:buNone/>
            </a:pPr>
            <a:endParaRPr lang="en-US" sz="1800" dirty="0">
              <a:effectLst/>
              <a:latin typeface="Segoe UI" panose="020B0502040204020203" pitchFamily="34" charset="0"/>
              <a:ea typeface="MS Mincho" panose="02020609040205080304" pitchFamily="49" charset="-128"/>
              <a:cs typeface="Times New Roman" panose="02020603050405020304" pitchFamily="18" charset="0"/>
            </a:endParaRPr>
          </a:p>
          <a:p>
            <a:pPr marL="0" marR="0" lvl="0" indent="0">
              <a:lnSpc>
                <a:spcPct val="110000"/>
              </a:lnSpc>
              <a:spcBef>
                <a:spcPts val="0"/>
              </a:spcBef>
              <a:spcAft>
                <a:spcPts val="0"/>
              </a:spcAft>
              <a:buFont typeface="Symbol" panose="05050102010706020507" pitchFamily="18" charset="2"/>
              <a:buNone/>
            </a:pPr>
            <a:r>
              <a:rPr lang="en-US" sz="1800" dirty="0">
                <a:effectLst/>
                <a:latin typeface="Segoe UI" panose="020B0502040204020203" pitchFamily="34" charset="0"/>
                <a:ea typeface="MS Mincho" panose="02020609040205080304" pitchFamily="49" charset="-128"/>
                <a:cs typeface="Times New Roman" panose="02020603050405020304" pitchFamily="18" charset="0"/>
              </a:rPr>
              <a:t>Operationally, it is easier to covert to electric buses now. All major school bus manufactures are making ESBs, giving us options to select the best technology for our school. </a:t>
            </a:r>
          </a:p>
        </p:txBody>
      </p:sp>
      <p:sp>
        <p:nvSpPr>
          <p:cNvPr id="4" name="Slide Number Placeholder 3"/>
          <p:cNvSpPr>
            <a:spLocks noGrp="1"/>
          </p:cNvSpPr>
          <p:nvPr>
            <p:ph type="sldNum" sz="quarter" idx="5"/>
          </p:nvPr>
        </p:nvSpPr>
        <p:spPr/>
        <p:txBody>
          <a:bodyPr/>
          <a:lstStyle/>
          <a:p>
            <a:fld id="{C1130503-269B-4D3B-9F7B-4DAF6C0C35E1}" type="slidenum">
              <a:rPr lang="en-US" smtClean="0"/>
              <a:t>21</a:t>
            </a:fld>
            <a:endParaRPr lang="en-US"/>
          </a:p>
        </p:txBody>
      </p:sp>
    </p:spTree>
    <p:extLst>
      <p:ext uri="{BB962C8B-B14F-4D97-AF65-F5344CB8AC3E}">
        <p14:creationId xmlns:p14="http://schemas.microsoft.com/office/powerpoint/2010/main" val="918539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Presenter Speaking Notes: </a:t>
            </a:r>
            <a:r>
              <a:rPr lang="en-US" sz="1200" b="0" dirty="0"/>
              <a:t>Electric school buses are on the road or on the way to nearly every state in the nation, as well as tribal communities and several territories. </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Source: </a:t>
            </a:r>
            <a:r>
              <a:rPr lang="en-US" sz="1200" i="1" dirty="0">
                <a:effectLst/>
                <a:latin typeface="Segoe UI" panose="020B0502040204020203" pitchFamily="34" charset="0"/>
              </a:rPr>
              <a:t>https://electricschoolbusinitiative.org/state-electric-school-bus-adoption-us</a:t>
            </a:r>
            <a:endParaRPr lang="en-US" sz="1200" i="1"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endParaRPr lang="en-US" dirty="0"/>
          </a:p>
        </p:txBody>
      </p:sp>
      <p:sp>
        <p:nvSpPr>
          <p:cNvPr id="4" name="Slide Number Placeholder 3"/>
          <p:cNvSpPr>
            <a:spLocks noGrp="1"/>
          </p:cNvSpPr>
          <p:nvPr>
            <p:ph type="sldNum" sz="quarter" idx="5"/>
          </p:nvPr>
        </p:nvSpPr>
        <p:spPr/>
        <p:txBody>
          <a:bodyPr/>
          <a:lstStyle/>
          <a:p>
            <a:fld id="{C1130503-269B-4D3B-9F7B-4DAF6C0C35E1}" type="slidenum">
              <a:rPr lang="en-US" smtClean="0"/>
              <a:t>22</a:t>
            </a:fld>
            <a:endParaRPr lang="en-US"/>
          </a:p>
        </p:txBody>
      </p:sp>
    </p:spTree>
    <p:extLst>
      <p:ext uri="{BB962C8B-B14F-4D97-AF65-F5344CB8AC3E}">
        <p14:creationId xmlns:p14="http://schemas.microsoft.com/office/powerpoint/2010/main" val="1952813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a:t>Presenter Speaking Notes: </a:t>
            </a:r>
            <a:r>
              <a:rPr lang="en-US" sz="1100" b="0"/>
              <a:t>Electric school buses are more expensive than diesel buses but there is more and more funding being allocated to bring down the upfront costs of a bus.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23</a:t>
            </a:fld>
            <a:endParaRPr lang="en-US"/>
          </a:p>
        </p:txBody>
      </p:sp>
    </p:spTree>
    <p:extLst>
      <p:ext uri="{BB962C8B-B14F-4D97-AF65-F5344CB8AC3E}">
        <p14:creationId xmlns:p14="http://schemas.microsoft.com/office/powerpoint/2010/main" val="3301076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a:t>Presenter Speaking Notes: </a:t>
            </a:r>
            <a:r>
              <a:rPr lang="en-US" sz="1100" b="0"/>
              <a:t>Here are our key next steps in moving forward.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24</a:t>
            </a:fld>
            <a:endParaRPr lang="en-US"/>
          </a:p>
        </p:txBody>
      </p:sp>
    </p:spTree>
    <p:extLst>
      <p:ext uri="{BB962C8B-B14F-4D97-AF65-F5344CB8AC3E}">
        <p14:creationId xmlns:p14="http://schemas.microsoft.com/office/powerpoint/2010/main" val="2529806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b="1"/>
              <a:t>Presenter Speaking Notes: </a:t>
            </a:r>
            <a:r>
              <a:rPr lang="en-US" sz="1100" b="0"/>
              <a:t>Electric school buses are more expensive than diesel buses but there is more and more funding being allocated to bring down the upfront costs of a bus.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25</a:t>
            </a:fld>
            <a:endParaRPr lang="en-US"/>
          </a:p>
        </p:txBody>
      </p:sp>
    </p:spTree>
    <p:extLst>
      <p:ext uri="{BB962C8B-B14F-4D97-AF65-F5344CB8AC3E}">
        <p14:creationId xmlns:p14="http://schemas.microsoft.com/office/powerpoint/2010/main" val="3689327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27</a:t>
            </a:fld>
            <a:endParaRPr lang="en-US"/>
          </a:p>
        </p:txBody>
      </p:sp>
    </p:spTree>
    <p:extLst>
      <p:ext uri="{BB962C8B-B14F-4D97-AF65-F5344CB8AC3E}">
        <p14:creationId xmlns:p14="http://schemas.microsoft.com/office/powerpoint/2010/main" val="2641556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3</a:t>
            </a:fld>
            <a:endParaRPr lang="en-US"/>
          </a:p>
        </p:txBody>
      </p:sp>
    </p:spTree>
    <p:extLst>
      <p:ext uri="{BB962C8B-B14F-4D97-AF65-F5344CB8AC3E}">
        <p14:creationId xmlns:p14="http://schemas.microsoft.com/office/powerpoint/2010/main" val="3417960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4</a:t>
            </a:fld>
            <a:endParaRPr lang="en-US"/>
          </a:p>
        </p:txBody>
      </p:sp>
    </p:spTree>
    <p:extLst>
      <p:ext uri="{BB962C8B-B14F-4D97-AF65-F5344CB8AC3E}">
        <p14:creationId xmlns:p14="http://schemas.microsoft.com/office/powerpoint/2010/main" val="1374350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Speaking Notes: </a:t>
            </a:r>
            <a:r>
              <a:rPr lang="en-US"/>
              <a:t>Our students are spending up to xx minutes / hours on buses every week. A report from Environment and Human Health Inc. found that pollution levels </a:t>
            </a:r>
            <a:r>
              <a:rPr lang="en-US" b="1"/>
              <a:t>inside</a:t>
            </a:r>
            <a:r>
              <a:rPr lang="en-US"/>
              <a:t> older buses can exceed surrounding areas by up to ten times. </a:t>
            </a:r>
          </a:p>
          <a:p>
            <a:endParaRPr lang="en-US"/>
          </a:p>
          <a:p>
            <a:r>
              <a:rPr lang="en-US" i="1"/>
              <a:t>Source: </a:t>
            </a:r>
            <a:r>
              <a:rPr lang="en-US" sz="1800" i="1">
                <a:effectLst/>
                <a:latin typeface="Segoe UI" panose="020B0502040204020203" pitchFamily="34" charset="0"/>
              </a:rPr>
              <a:t>https://www.ehhi.org/reports/diesel/dieselintro.pdf</a:t>
            </a:r>
            <a:endParaRPr lang="en-US" i="1"/>
          </a:p>
        </p:txBody>
      </p:sp>
      <p:sp>
        <p:nvSpPr>
          <p:cNvPr id="4" name="Slide Number Placeholder 3"/>
          <p:cNvSpPr>
            <a:spLocks noGrp="1"/>
          </p:cNvSpPr>
          <p:nvPr>
            <p:ph type="sldNum" sz="quarter" idx="5"/>
          </p:nvPr>
        </p:nvSpPr>
        <p:spPr/>
        <p:txBody>
          <a:bodyPr/>
          <a:lstStyle/>
          <a:p>
            <a:fld id="{C1130503-269B-4D3B-9F7B-4DAF6C0C35E1}" type="slidenum">
              <a:rPr lang="en-US" smtClean="0"/>
              <a:t>5</a:t>
            </a:fld>
            <a:endParaRPr lang="en-US"/>
          </a:p>
        </p:txBody>
      </p:sp>
    </p:spTree>
    <p:extLst>
      <p:ext uri="{BB962C8B-B14F-4D97-AF65-F5344CB8AC3E}">
        <p14:creationId xmlns:p14="http://schemas.microsoft.com/office/powerpoint/2010/main" val="466825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Speaking Notes: </a:t>
            </a:r>
            <a:r>
              <a:rPr lang="en-US" dirty="0"/>
              <a:t>There is no known safe level of diesel exposure for children. According to the EPA and numerous other studies, children are more susceptible to the harmful effects of diesel emission because </a:t>
            </a:r>
            <a:r>
              <a:rPr lang="en-US" sz="1800" dirty="0">
                <a:effectLst/>
                <a:latin typeface="Segoe UI" panose="020B0502040204020203" pitchFamily="34" charset="0"/>
              </a:rPr>
              <a:t>they have higher breathing rates and their lungs are still developing. </a:t>
            </a:r>
          </a:p>
          <a:p>
            <a:endParaRPr lang="en-US" sz="1800" dirty="0">
              <a:effectLst/>
              <a:latin typeface="Segoe UI" panose="020B0502040204020203" pitchFamily="34" charset="0"/>
            </a:endParaRPr>
          </a:p>
          <a:p>
            <a:r>
              <a:rPr lang="en-US" sz="1800" dirty="0">
                <a:effectLst/>
                <a:latin typeface="Segoe UI" panose="020B0502040204020203" pitchFamily="34" charset="0"/>
              </a:rPr>
              <a:t>In addition to being a known carcinogen, exposure to diesel emissions has been shown to impact cognitive and development respiratory health in children. Causing illnesses that result in absences and leading to cognitive impairment. </a:t>
            </a:r>
          </a:p>
          <a:p>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Segoe UI" panose="020B0502040204020203" pitchFamily="34" charset="0"/>
              </a:rPr>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Segoe UI" panose="020B0502040204020203" pitchFamily="34" charset="0"/>
              </a:rPr>
              <a:t>https://www.epa.gov/dera/reducing-diesel-emissions-school-buses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Segoe UI" panose="020B0502040204020203" pitchFamily="34" charset="0"/>
              </a:rPr>
              <a:t>https://cpb-us-w2.wpmucdn.com/sites.gsu.edu/dist/f/528/files/2019/08/Bus_EER.pd https://www.ncbi.nlm.nih.gov/pmc/articles/PMC4835031/</a:t>
            </a:r>
            <a:endParaRPr lang="en-US" sz="1800" i="1"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1130503-269B-4D3B-9F7B-4DAF6C0C35E1}" type="slidenum">
              <a:rPr lang="en-US" smtClean="0"/>
              <a:t>6</a:t>
            </a:fld>
            <a:endParaRPr lang="en-US"/>
          </a:p>
        </p:txBody>
      </p:sp>
    </p:spTree>
    <p:extLst>
      <p:ext uri="{BB962C8B-B14F-4D97-AF65-F5344CB8AC3E}">
        <p14:creationId xmlns:p14="http://schemas.microsoft.com/office/powerpoint/2010/main" val="3767368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Speaking Notes: </a:t>
            </a:r>
            <a:r>
              <a:rPr lang="en-US" b="0" dirty="0"/>
              <a:t>The downfalls of diesel buses also extend to the costs to maintain buses. [insert name of school district] spend roughly $xxx on fuel each year to run our fleet. Additionally, we have an aging fleet. The usually diesel bus is retired at 16 years. Meaning that we have xxx buses that will need to be replaced in the next five years of less.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What’s more, older buses are expensive to keep on the road and have increased pollution levels.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Data verification for fueling amount: </a:t>
            </a:r>
            <a:r>
              <a:rPr lang="en-US" sz="1800" i="1" dirty="0">
                <a:effectLst/>
                <a:latin typeface="Segoe UI" panose="020B0502040204020203" pitchFamily="34" charset="0"/>
              </a:rPr>
              <a:t>The average school bust travels 12,000 miles annually and gets ~7 miles per gallon. At ~$3.50 per gallon that's about $7,000 annually on fuel per bus.)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Segoe UI" panose="020B0502040204020203" pitchFamily="34" charset="0"/>
              </a:rPr>
              <a:t>Source for average retirement age for buses: According to a survey by 'School Bus Fleet,' the average school bus us 9 years old and retired at 16 years.</a:t>
            </a:r>
            <a:endParaRPr lang="en-US" sz="1800" i="1"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1130503-269B-4D3B-9F7B-4DAF6C0C35E1}" type="slidenum">
              <a:rPr lang="en-US" smtClean="0"/>
              <a:t>7</a:t>
            </a:fld>
            <a:endParaRPr lang="en-US"/>
          </a:p>
        </p:txBody>
      </p:sp>
    </p:spTree>
    <p:extLst>
      <p:ext uri="{BB962C8B-B14F-4D97-AF65-F5344CB8AC3E}">
        <p14:creationId xmlns:p14="http://schemas.microsoft.com/office/powerpoint/2010/main" val="11374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Speaking Notes: </a:t>
            </a:r>
            <a:r>
              <a:rPr lang="en-US" b="0"/>
              <a:t>So let’s talk about why schools are going electric. </a:t>
            </a:r>
            <a:endParaRPr lang="en-US"/>
          </a:p>
        </p:txBody>
      </p:sp>
      <p:sp>
        <p:nvSpPr>
          <p:cNvPr id="4" name="Slide Number Placeholder 3"/>
          <p:cNvSpPr>
            <a:spLocks noGrp="1"/>
          </p:cNvSpPr>
          <p:nvPr>
            <p:ph type="sldNum" sz="quarter" idx="5"/>
          </p:nvPr>
        </p:nvSpPr>
        <p:spPr/>
        <p:txBody>
          <a:bodyPr/>
          <a:lstStyle/>
          <a:p>
            <a:fld id="{C1130503-269B-4D3B-9F7B-4DAF6C0C35E1}" type="slidenum">
              <a:rPr lang="en-US" smtClean="0"/>
              <a:t>8</a:t>
            </a:fld>
            <a:endParaRPr lang="en-US"/>
          </a:p>
        </p:txBody>
      </p:sp>
    </p:spTree>
    <p:extLst>
      <p:ext uri="{BB962C8B-B14F-4D97-AF65-F5344CB8AC3E}">
        <p14:creationId xmlns:p14="http://schemas.microsoft.com/office/powerpoint/2010/main" val="2448024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Speaking Notes: </a:t>
            </a:r>
            <a:r>
              <a:rPr lang="en-US" b="0"/>
              <a:t>There are three main reasons we see more and more schools transitioning to electric school buses. </a:t>
            </a:r>
          </a:p>
          <a:p>
            <a:pPr marL="171450" indent="-171450">
              <a:buFont typeface="Arial" panose="020B0604020202020204" pitchFamily="34" charset="0"/>
              <a:buChar char="•"/>
            </a:pPr>
            <a:r>
              <a:rPr lang="en-US" b="0"/>
              <a:t>Electric school buses are cheaper over time. </a:t>
            </a:r>
          </a:p>
          <a:p>
            <a:pPr marL="171450" indent="-171450">
              <a:buFont typeface="Arial" panose="020B0604020202020204" pitchFamily="34" charset="0"/>
              <a:buChar char="•"/>
            </a:pPr>
            <a:r>
              <a:rPr lang="en-US" b="0"/>
              <a:t>They are safe and reliable. </a:t>
            </a:r>
          </a:p>
          <a:p>
            <a:pPr marL="171450" indent="-171450">
              <a:buFont typeface="Arial" panose="020B0604020202020204" pitchFamily="34" charset="0"/>
              <a:buChar char="•"/>
            </a:pPr>
            <a:r>
              <a:rPr lang="en-US" b="0"/>
              <a:t>They are healthier for our students and our community. </a:t>
            </a:r>
          </a:p>
        </p:txBody>
      </p:sp>
      <p:sp>
        <p:nvSpPr>
          <p:cNvPr id="4" name="Slide Number Placeholder 3"/>
          <p:cNvSpPr>
            <a:spLocks noGrp="1"/>
          </p:cNvSpPr>
          <p:nvPr>
            <p:ph type="sldNum" sz="quarter" idx="5"/>
          </p:nvPr>
        </p:nvSpPr>
        <p:spPr/>
        <p:txBody>
          <a:bodyPr/>
          <a:lstStyle/>
          <a:p>
            <a:fld id="{C1130503-269B-4D3B-9F7B-4DAF6C0C35E1}" type="slidenum">
              <a:rPr lang="en-US" smtClean="0"/>
              <a:t>9</a:t>
            </a:fld>
            <a:endParaRPr lang="en-US"/>
          </a:p>
        </p:txBody>
      </p:sp>
    </p:spTree>
    <p:extLst>
      <p:ext uri="{BB962C8B-B14F-4D97-AF65-F5344CB8AC3E}">
        <p14:creationId xmlns:p14="http://schemas.microsoft.com/office/powerpoint/2010/main" val="1941614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9.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jpe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38" b="7838"/>
          <a:stretch>
            <a:fillRect/>
          </a:stretch>
        </p:blipFill>
        <p:spPr>
          <a:xfrm>
            <a:off x="0" y="0"/>
            <a:ext cx="18288000" cy="10287000"/>
          </a:xfrm>
          <a:prstGeom prst="rect">
            <a:avLst/>
          </a:prstGeom>
        </p:spPr>
      </p:pic>
      <p:grpSp>
        <p:nvGrpSpPr>
          <p:cNvPr id="3" name="Group 3"/>
          <p:cNvGrpSpPr/>
          <p:nvPr/>
        </p:nvGrpSpPr>
        <p:grpSpPr>
          <a:xfrm>
            <a:off x="1449266" y="2295813"/>
            <a:ext cx="15389468" cy="5627727"/>
            <a:chOff x="0" y="-57150"/>
            <a:chExt cx="20519291" cy="7503636"/>
          </a:xfrm>
        </p:grpSpPr>
        <p:sp>
          <p:nvSpPr>
            <p:cNvPr id="4" name="AutoShape 4"/>
            <p:cNvSpPr/>
            <p:nvPr/>
          </p:nvSpPr>
          <p:spPr>
            <a:xfrm>
              <a:off x="347208" y="5834205"/>
              <a:ext cx="19824874" cy="231790"/>
            </a:xfrm>
            <a:prstGeom prst="rect">
              <a:avLst/>
            </a:prstGeom>
            <a:solidFill>
              <a:srgbClr val="F8FBFD"/>
            </a:solidFill>
          </p:spPr>
        </p:sp>
        <p:sp>
          <p:nvSpPr>
            <p:cNvPr id="5" name="TextBox 5"/>
            <p:cNvSpPr txBox="1"/>
            <p:nvPr/>
          </p:nvSpPr>
          <p:spPr>
            <a:xfrm>
              <a:off x="444323" y="-57150"/>
              <a:ext cx="19630644" cy="707337"/>
            </a:xfrm>
            <a:prstGeom prst="rect">
              <a:avLst/>
            </a:prstGeom>
          </p:spPr>
          <p:txBody>
            <a:bodyPr lIns="0" tIns="0" rIns="0" bIns="0" rtlCol="0" anchor="t">
              <a:spAutoFit/>
            </a:bodyPr>
            <a:lstStyle/>
            <a:p>
              <a:pPr algn="ctr">
                <a:lnSpc>
                  <a:spcPts val="4480"/>
                </a:lnSpc>
              </a:pPr>
              <a:r>
                <a:rPr lang="en-US" sz="3200" spc="352">
                  <a:solidFill>
                    <a:srgbClr val="F8FBFD"/>
                  </a:solidFill>
                  <a:highlight>
                    <a:srgbClr val="FFFF00"/>
                  </a:highlight>
                  <a:latin typeface="Montserrat Classic"/>
                </a:rPr>
                <a:t>SCHOOL DISTRICT/NAME HERE</a:t>
              </a:r>
            </a:p>
          </p:txBody>
        </p:sp>
        <p:sp>
          <p:nvSpPr>
            <p:cNvPr id="6" name="TextBox 6"/>
            <p:cNvSpPr txBox="1"/>
            <p:nvPr/>
          </p:nvSpPr>
          <p:spPr>
            <a:xfrm>
              <a:off x="0" y="1354933"/>
              <a:ext cx="20519291" cy="4055121"/>
            </a:xfrm>
            <a:prstGeom prst="rect">
              <a:avLst/>
            </a:prstGeom>
          </p:spPr>
          <p:txBody>
            <a:bodyPr lIns="0" tIns="0" rIns="0" bIns="0" rtlCol="0" anchor="t">
              <a:spAutoFit/>
            </a:bodyPr>
            <a:lstStyle/>
            <a:p>
              <a:pPr algn="ctr">
                <a:lnSpc>
                  <a:spcPts val="11664"/>
                </a:lnSpc>
              </a:pPr>
              <a:r>
                <a:rPr lang="en-US" sz="10800" spc="756">
                  <a:solidFill>
                    <a:srgbClr val="F8FBFD"/>
                  </a:solidFill>
                  <a:latin typeface="Montserrat Classic Bold"/>
                </a:rPr>
                <a:t>WHY ELECTRIC SCHOOL BUSES?</a:t>
              </a:r>
            </a:p>
          </p:txBody>
        </p:sp>
        <p:sp>
          <p:nvSpPr>
            <p:cNvPr id="7" name="TextBox 7"/>
            <p:cNvSpPr txBox="1"/>
            <p:nvPr/>
          </p:nvSpPr>
          <p:spPr>
            <a:xfrm>
              <a:off x="405685" y="6853503"/>
              <a:ext cx="19707919" cy="592983"/>
            </a:xfrm>
            <a:prstGeom prst="rect">
              <a:avLst/>
            </a:prstGeom>
          </p:spPr>
          <p:txBody>
            <a:bodyPr lIns="0" tIns="0" rIns="0" bIns="0" rtlCol="0" anchor="t">
              <a:spAutoFit/>
            </a:bodyPr>
            <a:lstStyle/>
            <a:p>
              <a:pPr algn="ctr">
                <a:lnSpc>
                  <a:spcPts val="3919"/>
                </a:lnSpc>
              </a:pPr>
              <a:r>
                <a:rPr lang="en-US" sz="2799" spc="195">
                  <a:solidFill>
                    <a:srgbClr val="F8FBFD"/>
                  </a:solidFill>
                  <a:latin typeface="Montserrat Classic"/>
                </a:rPr>
                <a:t>A better way forward</a:t>
              </a:r>
            </a:p>
          </p:txBody>
        </p:sp>
      </p:grpSp>
      <p:pic>
        <p:nvPicPr>
          <p:cNvPr id="1026" name="Picture 2">
            <a:extLst>
              <a:ext uri="{FF2B5EF4-FFF2-40B4-BE49-F238E27FC236}">
                <a16:creationId xmlns:a16="http://schemas.microsoft.com/office/drawing/2014/main" id="{CA490DCB-3C5E-40A4-AE9E-3462B7978EB8}"/>
              </a:ext>
            </a:extLst>
          </p:cNvPr>
          <p:cNvPicPr>
            <a:picLocks noChangeAspect="1" noChangeArrowheads="1"/>
          </p:cNvPicPr>
          <p:nvPr/>
        </p:nvPicPr>
        <p:blipFill>
          <a:blip r:embed="rId4">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7301201" y="8514171"/>
            <a:ext cx="3685595" cy="14742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460FFFB-27BE-4F8E-981C-0B8448BACAEF}"/>
              </a:ext>
            </a:extLst>
          </p:cNvPr>
          <p:cNvSpPr/>
          <p:nvPr/>
        </p:nvSpPr>
        <p:spPr>
          <a:xfrm>
            <a:off x="11330195" y="321024"/>
            <a:ext cx="6443455" cy="2394786"/>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Montserrat Light" panose="00000400000000000000" pitchFamily="2" charset="0"/>
              </a:rPr>
              <a:t>Add in your logo by left clicking the image &gt; select “change picture” &gt; and select you logo image file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b="13539"/>
          <a:stretch>
            <a:fillRect/>
          </a:stretch>
        </p:blipFill>
        <p:spPr>
          <a:xfrm>
            <a:off x="9144000" y="-295918"/>
            <a:ext cx="9436877" cy="5439418"/>
          </a:xfrm>
          <a:prstGeom prst="rect">
            <a:avLst/>
          </a:prstGeom>
        </p:spPr>
      </p:pic>
      <p:sp>
        <p:nvSpPr>
          <p:cNvPr id="3" name="AutoShape 3"/>
          <p:cNvSpPr/>
          <p:nvPr/>
        </p:nvSpPr>
        <p:spPr>
          <a:xfrm>
            <a:off x="-304800" y="-228600"/>
            <a:ext cx="9448800" cy="5372100"/>
          </a:xfrm>
          <a:prstGeom prst="rect">
            <a:avLst/>
          </a:prstGeom>
          <a:solidFill>
            <a:srgbClr val="F8FBFD"/>
          </a:solidFill>
        </p:spPr>
      </p:sp>
      <p:pic>
        <p:nvPicPr>
          <p:cNvPr id="4" name="Picture 4"/>
          <p:cNvPicPr>
            <a:picLocks noChangeAspect="1"/>
          </p:cNvPicPr>
          <p:nvPr/>
        </p:nvPicPr>
        <p:blipFill>
          <a:blip r:embed="rId4">
            <a:alphaModFix amt="50000"/>
          </a:blip>
          <a:srcRect t="6769" b="6769"/>
          <a:stretch>
            <a:fillRect/>
          </a:stretch>
        </p:blipFill>
        <p:spPr>
          <a:xfrm>
            <a:off x="-292877" y="5143500"/>
            <a:ext cx="9436877" cy="5439418"/>
          </a:xfrm>
          <a:prstGeom prst="rect">
            <a:avLst/>
          </a:prstGeom>
        </p:spPr>
      </p:pic>
      <p:sp>
        <p:nvSpPr>
          <p:cNvPr id="5" name="AutoShape 5"/>
          <p:cNvSpPr/>
          <p:nvPr/>
        </p:nvSpPr>
        <p:spPr>
          <a:xfrm>
            <a:off x="9144000" y="5143500"/>
            <a:ext cx="9372600" cy="5410200"/>
          </a:xfrm>
          <a:prstGeom prst="rect">
            <a:avLst/>
          </a:prstGeom>
          <a:solidFill>
            <a:srgbClr val="F8FBFD"/>
          </a:solidFill>
        </p:spPr>
      </p:sp>
      <p:sp>
        <p:nvSpPr>
          <p:cNvPr id="6" name="AutoShape 6"/>
          <p:cNvSpPr/>
          <p:nvPr/>
        </p:nvSpPr>
        <p:spPr>
          <a:xfrm>
            <a:off x="16362507" y="2423791"/>
            <a:ext cx="4436739" cy="173843"/>
          </a:xfrm>
          <a:prstGeom prst="rect">
            <a:avLst/>
          </a:prstGeom>
          <a:solidFill>
            <a:srgbClr val="F8FBFD"/>
          </a:solidFill>
        </p:spPr>
      </p:sp>
      <p:sp>
        <p:nvSpPr>
          <p:cNvPr id="7" name="AutoShape 7"/>
          <p:cNvSpPr/>
          <p:nvPr/>
        </p:nvSpPr>
        <p:spPr>
          <a:xfrm>
            <a:off x="-2511246" y="7628329"/>
            <a:ext cx="4436739" cy="173843"/>
          </a:xfrm>
          <a:prstGeom prst="rect">
            <a:avLst/>
          </a:prstGeom>
          <a:solidFill>
            <a:srgbClr val="F8FBFD"/>
          </a:solidFill>
        </p:spPr>
      </p:sp>
      <p:sp>
        <p:nvSpPr>
          <p:cNvPr id="8" name="TextBox 8"/>
          <p:cNvSpPr txBox="1"/>
          <p:nvPr/>
        </p:nvSpPr>
        <p:spPr>
          <a:xfrm>
            <a:off x="1241071" y="1673293"/>
            <a:ext cx="6661858" cy="1568314"/>
          </a:xfrm>
          <a:prstGeom prst="rect">
            <a:avLst/>
          </a:prstGeom>
        </p:spPr>
        <p:txBody>
          <a:bodyPr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nSpc>
                <a:spcPct val="150000"/>
              </a:lnSpc>
            </a:pPr>
            <a:r>
              <a:rPr lang="en-US"/>
              <a:t>REDUCED COSTS OVER TIME.  </a:t>
            </a:r>
          </a:p>
        </p:txBody>
      </p:sp>
      <p:sp>
        <p:nvSpPr>
          <p:cNvPr id="9" name="TextBox 9"/>
          <p:cNvSpPr txBox="1"/>
          <p:nvPr/>
        </p:nvSpPr>
        <p:spPr>
          <a:xfrm>
            <a:off x="9601200" y="5641361"/>
            <a:ext cx="7902929" cy="4380686"/>
          </a:xfrm>
          <a:prstGeom prst="rect">
            <a:avLst/>
          </a:prstGeom>
        </p:spPr>
        <p:txBody>
          <a:bodyPr wrap="square" lIns="0" tIns="0" rIns="0" bIns="0" rtlCol="0" anchor="t">
            <a:norm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gn="r">
              <a:lnSpc>
                <a:spcPts val="7074"/>
              </a:lnSpc>
            </a:pPr>
            <a:r>
              <a:rPr lang="en-US"/>
              <a:t>“TRAN­SI­TION­ING TO ELECTRIC WOULD MAKE A MAS­SIVE POS­I­TIVE IM­PACT ON SCHOOL COST-SAV­INGS.</a:t>
            </a:r>
          </a:p>
          <a:p>
            <a:pPr algn="r">
              <a:lnSpc>
                <a:spcPct val="100000"/>
              </a:lnSpc>
            </a:pPr>
            <a:r>
              <a:rPr lang="en-US" sz="2400" i="1"/>
              <a:t>Volunteer of Mothers Out Front, Westchester, NY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cstate="print">
            <a:duotone>
              <a:prstClr val="black"/>
              <a:srgbClr val="053D57">
                <a:tint val="45000"/>
                <a:satMod val="400000"/>
              </a:srgbClr>
            </a:duotone>
            <a:extLst>
              <a:ext uri="{28A0092B-C50C-407E-A947-70E740481C1C}">
                <a14:useLocalDpi xmlns:a14="http://schemas.microsoft.com/office/drawing/2010/main" val="0"/>
              </a:ext>
            </a:extLst>
          </a:blip>
          <a:srcRect t="7727" b="7727"/>
          <a:stretch/>
        </p:blipFill>
        <p:spPr>
          <a:xfrm>
            <a:off x="0" y="0"/>
            <a:ext cx="18288001" cy="10287000"/>
          </a:xfrm>
          <a:prstGeom prst="rect">
            <a:avLst/>
          </a:prstGeom>
        </p:spPr>
      </p:pic>
      <p:sp>
        <p:nvSpPr>
          <p:cNvPr id="3" name="TextBox 3"/>
          <p:cNvSpPr txBox="1"/>
          <p:nvPr/>
        </p:nvSpPr>
        <p:spPr>
          <a:xfrm>
            <a:off x="1028700" y="1118235"/>
            <a:ext cx="16280770" cy="909095"/>
          </a:xfrm>
          <a:prstGeom prst="rect">
            <a:avLst/>
          </a:prstGeom>
        </p:spPr>
        <p:txBody>
          <a:bodyPr lIns="0" tIns="0" rIns="0" bIns="0" rtlCol="0" anchor="t">
            <a:spAutoFit/>
          </a:bodyPr>
          <a:lstStyle/>
          <a:p>
            <a:pPr algn="ctr">
              <a:lnSpc>
                <a:spcPts val="7860"/>
              </a:lnSpc>
            </a:pPr>
            <a:r>
              <a:rPr lang="en-US" sz="6000" spc="174" dirty="0">
                <a:solidFill>
                  <a:srgbClr val="F8FBFD"/>
                </a:solidFill>
                <a:latin typeface="Montserrat Classic Bold"/>
              </a:rPr>
              <a:t>REDUCED COSTS </a:t>
            </a:r>
          </a:p>
        </p:txBody>
      </p:sp>
      <p:sp>
        <p:nvSpPr>
          <p:cNvPr id="4" name="AutoShape 4"/>
          <p:cNvSpPr/>
          <p:nvPr/>
        </p:nvSpPr>
        <p:spPr>
          <a:xfrm>
            <a:off x="-266700" y="3276600"/>
            <a:ext cx="18821400" cy="7467600"/>
          </a:xfrm>
          <a:prstGeom prst="rect">
            <a:avLst/>
          </a:prstGeom>
          <a:solidFill>
            <a:srgbClr val="053D57">
              <a:alpha val="89804"/>
            </a:srgbClr>
          </a:solidFill>
        </p:spPr>
      </p:sp>
      <p:sp>
        <p:nvSpPr>
          <p:cNvPr id="5" name="AutoShape 5"/>
          <p:cNvSpPr/>
          <p:nvPr/>
        </p:nvSpPr>
        <p:spPr>
          <a:xfrm>
            <a:off x="1905000" y="4267200"/>
            <a:ext cx="4076700" cy="5067300"/>
          </a:xfrm>
          <a:prstGeom prst="rect">
            <a:avLst/>
          </a:prstGeom>
          <a:solidFill>
            <a:srgbClr val="F8FBFD"/>
          </a:solidFill>
        </p:spPr>
        <p:txBody>
          <a:bodyPr lIns="365760" rIns="365760" anchor="ctr"/>
          <a:lstStyle/>
          <a:p>
            <a:r>
              <a:rPr lang="en-US" sz="2400" spc="330" dirty="0">
                <a:solidFill>
                  <a:srgbClr val="053D57"/>
                </a:solidFill>
                <a:latin typeface="Montserrat Classic" panose="020B0604020202020204" charset="0"/>
              </a:rPr>
              <a:t>The total cost of owning an electric school bus can be hundreds of thousands of dollars lower than for diesel-burning school buses. </a:t>
            </a:r>
          </a:p>
        </p:txBody>
      </p:sp>
      <p:sp>
        <p:nvSpPr>
          <p:cNvPr id="9" name="AutoShape 9"/>
          <p:cNvSpPr/>
          <p:nvPr/>
        </p:nvSpPr>
        <p:spPr>
          <a:xfrm>
            <a:off x="7102829" y="4267200"/>
            <a:ext cx="4076700" cy="5067300"/>
          </a:xfrm>
          <a:prstGeom prst="rect">
            <a:avLst/>
          </a:prstGeom>
          <a:solidFill>
            <a:srgbClr val="F8FBFD"/>
          </a:solidFill>
        </p:spPr>
        <p:txBody>
          <a:bodyPr lIns="365760" rIns="365760" anchor="ctr"/>
          <a:lstStyle/>
          <a:p>
            <a:r>
              <a:rPr lang="en-US" sz="2400" spc="330">
                <a:solidFill>
                  <a:srgbClr val="053D57"/>
                </a:solidFill>
                <a:latin typeface="Montserrat Classic" panose="020B0604020202020204" charset="0"/>
              </a:rPr>
              <a:t>Electric </a:t>
            </a:r>
            <a:r>
              <a:rPr lang="en-US" sz="2400" spc="330">
                <a:solidFill>
                  <a:srgbClr val="094059"/>
                </a:solidFill>
                <a:latin typeface="Montserrat Classic" panose="020B0604020202020204" charset="0"/>
              </a:rPr>
              <a:t>school buses are more efficient to operate compared to</a:t>
            </a:r>
            <a:r>
              <a:rPr lang="en-US" sz="2400" spc="330">
                <a:solidFill>
                  <a:srgbClr val="053D57"/>
                </a:solidFill>
                <a:latin typeface="Montserrat Classic" panose="020B0604020202020204" charset="0"/>
              </a:rPr>
              <a:t> diesel buses. </a:t>
            </a: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sp>
        <p:nvSpPr>
          <p:cNvPr id="13" name="AutoShape 13"/>
          <p:cNvSpPr/>
          <p:nvPr/>
        </p:nvSpPr>
        <p:spPr>
          <a:xfrm>
            <a:off x="12306300" y="4267200"/>
            <a:ext cx="4076700" cy="5067300"/>
          </a:xfrm>
          <a:prstGeom prst="rect">
            <a:avLst/>
          </a:prstGeom>
          <a:solidFill>
            <a:srgbClr val="F8FBFD"/>
          </a:solidFill>
        </p:spPr>
        <p:txBody>
          <a:bodyPr lIns="365760" rIns="365760" anchor="ctr"/>
          <a:lstStyle/>
          <a:p>
            <a:r>
              <a:rPr lang="en-US" sz="2400" spc="330">
                <a:solidFill>
                  <a:srgbClr val="053D57"/>
                </a:solidFill>
                <a:latin typeface="Montserrat Classic" panose="020B0604020202020204" charset="0"/>
              </a:rPr>
              <a:t>Electric school buses can save schools $6,000 annually in fuel and maintenance costs.</a:t>
            </a:r>
          </a:p>
        </p:txBody>
      </p:sp>
      <p:sp>
        <p:nvSpPr>
          <p:cNvPr id="10" name="TextBox 9">
            <a:extLst>
              <a:ext uri="{FF2B5EF4-FFF2-40B4-BE49-F238E27FC236}">
                <a16:creationId xmlns:a16="http://schemas.microsoft.com/office/drawing/2014/main" id="{83E3D08A-4994-4851-9718-2E35702C2847}"/>
              </a:ext>
            </a:extLst>
          </p:cNvPr>
          <p:cNvSpPr txBox="1"/>
          <p:nvPr/>
        </p:nvSpPr>
        <p:spPr>
          <a:xfrm>
            <a:off x="12495120" y="8583990"/>
            <a:ext cx="3699060" cy="584775"/>
          </a:xfrm>
          <a:prstGeom prst="rect">
            <a:avLst/>
          </a:prstGeom>
          <a:noFill/>
        </p:spPr>
        <p:txBody>
          <a:bodyPr wrap="square">
            <a:spAutoFit/>
          </a:bodyPr>
          <a:lstStyle/>
          <a:p>
            <a:r>
              <a:rPr lang="en-US" sz="1600" i="1" spc="330" dirty="0">
                <a:solidFill>
                  <a:srgbClr val="053D57"/>
                </a:solidFill>
                <a:latin typeface="Montserrat Classic" panose="020B0604020202020204" charset="0"/>
              </a:rPr>
              <a:t>WRI’s Electric School Bus Initiative</a:t>
            </a:r>
          </a:p>
        </p:txBody>
      </p:sp>
      <p:sp>
        <p:nvSpPr>
          <p:cNvPr id="12" name="TextBox 11">
            <a:extLst>
              <a:ext uri="{FF2B5EF4-FFF2-40B4-BE49-F238E27FC236}">
                <a16:creationId xmlns:a16="http://schemas.microsoft.com/office/drawing/2014/main" id="{F7C44FEF-67BE-45B3-868D-FD56B1588155}"/>
              </a:ext>
            </a:extLst>
          </p:cNvPr>
          <p:cNvSpPr txBox="1"/>
          <p:nvPr/>
        </p:nvSpPr>
        <p:spPr>
          <a:xfrm>
            <a:off x="7319555" y="8583990"/>
            <a:ext cx="3699060" cy="338554"/>
          </a:xfrm>
          <a:prstGeom prst="rect">
            <a:avLst/>
          </a:prstGeom>
          <a:noFill/>
        </p:spPr>
        <p:txBody>
          <a:bodyPr wrap="square">
            <a:spAutoFit/>
          </a:bodyPr>
          <a:lstStyle/>
          <a:p>
            <a:r>
              <a:rPr lang="en-US" sz="1600" i="1" spc="330">
                <a:solidFill>
                  <a:srgbClr val="053D57"/>
                </a:solidFill>
                <a:latin typeface="Montserrat Classic" panose="020B0604020202020204" charset="0"/>
              </a:rPr>
              <a:t>Fueleconomy.gov </a:t>
            </a:r>
          </a:p>
        </p:txBody>
      </p:sp>
      <p:sp>
        <p:nvSpPr>
          <p:cNvPr id="14" name="TextBox 13">
            <a:extLst>
              <a:ext uri="{FF2B5EF4-FFF2-40B4-BE49-F238E27FC236}">
                <a16:creationId xmlns:a16="http://schemas.microsoft.com/office/drawing/2014/main" id="{F8536981-06FE-4071-9B93-6927AC224BDB}"/>
              </a:ext>
            </a:extLst>
          </p:cNvPr>
          <p:cNvSpPr txBox="1"/>
          <p:nvPr/>
        </p:nvSpPr>
        <p:spPr>
          <a:xfrm>
            <a:off x="2093820" y="8682845"/>
            <a:ext cx="3699060" cy="584775"/>
          </a:xfrm>
          <a:prstGeom prst="rect">
            <a:avLst/>
          </a:prstGeom>
          <a:noFill/>
        </p:spPr>
        <p:txBody>
          <a:bodyPr wrap="square">
            <a:spAutoFit/>
          </a:bodyPr>
          <a:lstStyle/>
          <a:p>
            <a:r>
              <a:rPr lang="en-US" sz="1600" i="1" spc="330" dirty="0">
                <a:solidFill>
                  <a:srgbClr val="053D57"/>
                </a:solidFill>
                <a:latin typeface="Montserrat Classic" panose="020B0604020202020204" charset="0"/>
              </a:rPr>
              <a:t>WRI’s Electric School Bus Initiative</a:t>
            </a:r>
          </a:p>
        </p:txBody>
      </p:sp>
    </p:spTree>
    <p:extLst>
      <p:ext uri="{BB962C8B-B14F-4D97-AF65-F5344CB8AC3E}">
        <p14:creationId xmlns:p14="http://schemas.microsoft.com/office/powerpoint/2010/main" val="1356864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t="7727" b="7727"/>
          <a:stretch/>
        </p:blipFill>
        <p:spPr>
          <a:xfrm>
            <a:off x="0" y="0"/>
            <a:ext cx="18288001" cy="10287000"/>
          </a:xfrm>
          <a:prstGeom prst="rect">
            <a:avLst/>
          </a:prstGeom>
        </p:spPr>
      </p:pic>
      <p:sp>
        <p:nvSpPr>
          <p:cNvPr id="3" name="TextBox 3"/>
          <p:cNvSpPr txBox="1"/>
          <p:nvPr/>
        </p:nvSpPr>
        <p:spPr>
          <a:xfrm>
            <a:off x="1028700" y="1118235"/>
            <a:ext cx="16280770" cy="909095"/>
          </a:xfrm>
          <a:prstGeom prst="rect">
            <a:avLst/>
          </a:prstGeom>
        </p:spPr>
        <p:txBody>
          <a:bodyPr lIns="0" tIns="0" rIns="0" bIns="0" rtlCol="0" anchor="t">
            <a:spAutoFit/>
          </a:bodyPr>
          <a:lstStyle/>
          <a:p>
            <a:pPr algn="ctr">
              <a:lnSpc>
                <a:spcPts val="7860"/>
              </a:lnSpc>
            </a:pPr>
            <a:r>
              <a:rPr lang="en-US" sz="6000" spc="174">
                <a:solidFill>
                  <a:srgbClr val="F8FBFD"/>
                </a:solidFill>
                <a:latin typeface="Montserrat Classic Bold"/>
              </a:rPr>
              <a:t>BENEFITS OF ELECTRIC</a:t>
            </a:r>
          </a:p>
        </p:txBody>
      </p:sp>
      <p:sp>
        <p:nvSpPr>
          <p:cNvPr id="4" name="AutoShape 4"/>
          <p:cNvSpPr/>
          <p:nvPr/>
        </p:nvSpPr>
        <p:spPr>
          <a:xfrm>
            <a:off x="-266700" y="3276600"/>
            <a:ext cx="18821400" cy="7467600"/>
          </a:xfrm>
          <a:prstGeom prst="rect">
            <a:avLst/>
          </a:prstGeom>
          <a:solidFill>
            <a:srgbClr val="053D57">
              <a:alpha val="89804"/>
            </a:srgbClr>
          </a:solidFill>
        </p:spPr>
      </p:sp>
      <p:sp>
        <p:nvSpPr>
          <p:cNvPr id="5" name="AutoShape 5"/>
          <p:cNvSpPr/>
          <p:nvPr/>
        </p:nvSpPr>
        <p:spPr>
          <a:xfrm>
            <a:off x="1905000" y="4267200"/>
            <a:ext cx="4076700" cy="5067300"/>
          </a:xfrm>
          <a:prstGeom prst="rect">
            <a:avLst/>
          </a:prstGeom>
          <a:solidFill>
            <a:srgbClr val="F8FBFD"/>
          </a:solidFill>
        </p:spPr>
        <p:txBody>
          <a:bodyPr lIns="365760" rIns="365760" anchor="ctr"/>
          <a:lstStyle/>
          <a:p>
            <a:pPr marR="0" lvl="0">
              <a:lnSpc>
                <a:spcPct val="110000"/>
              </a:lnSpc>
              <a:spcBef>
                <a:spcPts val="0"/>
              </a:spcBef>
              <a:spcAft>
                <a:spcPts val="700"/>
              </a:spcAft>
            </a:pPr>
            <a:r>
              <a:rPr lang="en-US" sz="2400" spc="330" dirty="0">
                <a:solidFill>
                  <a:srgbClr val="053D57"/>
                </a:solidFill>
                <a:latin typeface="Montserrat Classic" panose="020B0604020202020204" charset="0"/>
              </a:rPr>
              <a:t>A school district operating an ESB can expect to see over $100,000 in lifetime fuel and maintenance savings, compared to an diesel bus.</a:t>
            </a:r>
          </a:p>
          <a:p>
            <a:pPr marR="0" lvl="0">
              <a:lnSpc>
                <a:spcPct val="110000"/>
              </a:lnSpc>
              <a:spcBef>
                <a:spcPts val="0"/>
              </a:spcBef>
              <a:spcAft>
                <a:spcPts val="700"/>
              </a:spcAft>
            </a:pPr>
            <a:endParaRPr lang="en-US" sz="2400" spc="330" dirty="0">
              <a:solidFill>
                <a:srgbClr val="053D57"/>
              </a:solidFill>
              <a:latin typeface="Montserrat Classic" panose="020B0604020202020204" charset="0"/>
            </a:endParaRPr>
          </a:p>
        </p:txBody>
      </p:sp>
      <p:sp>
        <p:nvSpPr>
          <p:cNvPr id="9" name="AutoShape 9"/>
          <p:cNvSpPr/>
          <p:nvPr/>
        </p:nvSpPr>
        <p:spPr>
          <a:xfrm>
            <a:off x="7102829" y="4267200"/>
            <a:ext cx="4076700" cy="5067300"/>
          </a:xfrm>
          <a:prstGeom prst="rect">
            <a:avLst/>
          </a:prstGeom>
          <a:solidFill>
            <a:srgbClr val="F8FBFD"/>
          </a:solidFill>
        </p:spPr>
        <p:txBody>
          <a:bodyPr lIns="365760" rIns="365760" anchor="ctr"/>
          <a:lstStyle/>
          <a:p>
            <a:pPr marR="0" lvl="0">
              <a:lnSpc>
                <a:spcPct val="110000"/>
              </a:lnSpc>
              <a:spcBef>
                <a:spcPts val="0"/>
              </a:spcBef>
              <a:spcAft>
                <a:spcPts val="700"/>
              </a:spcAft>
            </a:pPr>
            <a:r>
              <a:rPr lang="en-US" sz="2400" spc="330">
                <a:solidFill>
                  <a:srgbClr val="053D57"/>
                </a:solidFill>
                <a:latin typeface="Montserrat Classic" panose="020B0604020202020204" charset="0"/>
              </a:rPr>
              <a:t>Nearly 70% of spending on electricity remains within local and regional economies.</a:t>
            </a: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sp>
        <p:nvSpPr>
          <p:cNvPr id="13" name="AutoShape 13"/>
          <p:cNvSpPr/>
          <p:nvPr/>
        </p:nvSpPr>
        <p:spPr>
          <a:xfrm>
            <a:off x="12306300" y="4267200"/>
            <a:ext cx="4076700" cy="5067300"/>
          </a:xfrm>
          <a:prstGeom prst="rect">
            <a:avLst/>
          </a:prstGeom>
          <a:solidFill>
            <a:srgbClr val="F8FBFD"/>
          </a:solidFill>
        </p:spPr>
        <p:txBody>
          <a:bodyPr lIns="365760" tIns="45720" rIns="365760" bIns="45720" anchor="ctr"/>
          <a:lstStyle/>
          <a:p>
            <a:pPr>
              <a:lnSpc>
                <a:spcPct val="110000"/>
              </a:lnSpc>
              <a:spcAft>
                <a:spcPts val="700"/>
              </a:spcAft>
            </a:pPr>
            <a:r>
              <a:rPr lang="en-US" sz="2400" spc="330">
                <a:solidFill>
                  <a:srgbClr val="053D57"/>
                </a:solidFill>
                <a:latin typeface="Montserrat Classic"/>
              </a:rPr>
              <a:t>Opportunities for vehicle-to-grid and vehicle-to-building integration can improve school district resilience.</a:t>
            </a:r>
          </a:p>
          <a:p>
            <a:pPr>
              <a:lnSpc>
                <a:spcPct val="110000"/>
              </a:lnSpc>
              <a:spcAft>
                <a:spcPts val="700"/>
              </a:spcAft>
            </a:pPr>
            <a:endParaRPr lang="en-US" sz="2400" spc="330">
              <a:solidFill>
                <a:srgbClr val="053D57"/>
              </a:solidFill>
              <a:latin typeface="Montserrat Classic" panose="020B0604020202020204" charset="0"/>
            </a:endParaRPr>
          </a:p>
        </p:txBody>
      </p:sp>
      <p:sp>
        <p:nvSpPr>
          <p:cNvPr id="10" name="TextBox 9">
            <a:extLst>
              <a:ext uri="{FF2B5EF4-FFF2-40B4-BE49-F238E27FC236}">
                <a16:creationId xmlns:a16="http://schemas.microsoft.com/office/drawing/2014/main" id="{0063BA7E-3595-45B4-8311-7A7555B5BE6D}"/>
              </a:ext>
            </a:extLst>
          </p:cNvPr>
          <p:cNvSpPr txBox="1"/>
          <p:nvPr/>
        </p:nvSpPr>
        <p:spPr>
          <a:xfrm>
            <a:off x="7319555" y="8583990"/>
            <a:ext cx="3699060" cy="584775"/>
          </a:xfrm>
          <a:prstGeom prst="rect">
            <a:avLst/>
          </a:prstGeom>
          <a:noFill/>
        </p:spPr>
        <p:txBody>
          <a:bodyPr wrap="square">
            <a:spAutoFit/>
          </a:bodyPr>
          <a:lstStyle/>
          <a:p>
            <a:r>
              <a:rPr lang="en-US" sz="1600" i="1" spc="330" dirty="0">
                <a:solidFill>
                  <a:srgbClr val="053D57"/>
                </a:solidFill>
                <a:latin typeface="Montserrat Classic" panose="020B0604020202020204" charset="0"/>
              </a:rPr>
              <a:t>Southern Alliance for Clean Energy</a:t>
            </a:r>
          </a:p>
        </p:txBody>
      </p:sp>
      <p:sp>
        <p:nvSpPr>
          <p:cNvPr id="2" name="TextBox 1">
            <a:extLst>
              <a:ext uri="{FF2B5EF4-FFF2-40B4-BE49-F238E27FC236}">
                <a16:creationId xmlns:a16="http://schemas.microsoft.com/office/drawing/2014/main" id="{76FFC919-8C5F-E355-88E6-D550470258F7}"/>
              </a:ext>
            </a:extLst>
          </p:cNvPr>
          <p:cNvSpPr txBox="1"/>
          <p:nvPr/>
        </p:nvSpPr>
        <p:spPr>
          <a:xfrm>
            <a:off x="2093820" y="8629303"/>
            <a:ext cx="3699060" cy="584775"/>
          </a:xfrm>
          <a:prstGeom prst="rect">
            <a:avLst/>
          </a:prstGeom>
          <a:noFill/>
        </p:spPr>
        <p:txBody>
          <a:bodyPr wrap="square">
            <a:spAutoFit/>
          </a:bodyPr>
          <a:lstStyle/>
          <a:p>
            <a:r>
              <a:rPr lang="en-US" sz="1600" i="1" spc="330" dirty="0">
                <a:solidFill>
                  <a:srgbClr val="053D57"/>
                </a:solidFill>
                <a:latin typeface="Montserrat Classic" panose="020B0604020202020204" charset="0"/>
              </a:rPr>
              <a:t>WRI's Electric School Bus Initiative</a:t>
            </a:r>
          </a:p>
        </p:txBody>
      </p:sp>
    </p:spTree>
    <p:extLst>
      <p:ext uri="{BB962C8B-B14F-4D97-AF65-F5344CB8AC3E}">
        <p14:creationId xmlns:p14="http://schemas.microsoft.com/office/powerpoint/2010/main" val="3431752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b="13647"/>
          <a:stretch>
            <a:fillRect/>
          </a:stretch>
        </p:blipFill>
        <p:spPr>
          <a:xfrm>
            <a:off x="9144000" y="-295918"/>
            <a:ext cx="9436877" cy="5439418"/>
          </a:xfrm>
          <a:prstGeom prst="rect">
            <a:avLst/>
          </a:prstGeom>
        </p:spPr>
      </p:pic>
      <p:sp>
        <p:nvSpPr>
          <p:cNvPr id="3" name="AutoShape 3"/>
          <p:cNvSpPr/>
          <p:nvPr/>
        </p:nvSpPr>
        <p:spPr>
          <a:xfrm>
            <a:off x="-304800" y="-228600"/>
            <a:ext cx="9448800" cy="5372100"/>
          </a:xfrm>
          <a:prstGeom prst="rect">
            <a:avLst/>
          </a:prstGeom>
          <a:solidFill>
            <a:srgbClr val="F8FBFD"/>
          </a:solidFill>
        </p:spPr>
      </p:sp>
      <p:pic>
        <p:nvPicPr>
          <p:cNvPr id="4" name="Picture 4"/>
          <p:cNvPicPr>
            <a:picLocks noChangeAspect="1"/>
          </p:cNvPicPr>
          <p:nvPr/>
        </p:nvPicPr>
        <p:blipFill>
          <a:blip r:embed="rId4">
            <a:alphaModFix amt="50000"/>
          </a:blip>
          <a:srcRect t="12234" b="12234"/>
          <a:stretch>
            <a:fillRect/>
          </a:stretch>
        </p:blipFill>
        <p:spPr>
          <a:xfrm>
            <a:off x="-292877" y="5143500"/>
            <a:ext cx="9436877" cy="5439418"/>
          </a:xfrm>
          <a:prstGeom prst="rect">
            <a:avLst/>
          </a:prstGeom>
        </p:spPr>
      </p:pic>
      <p:sp>
        <p:nvSpPr>
          <p:cNvPr id="5" name="AutoShape 5"/>
          <p:cNvSpPr/>
          <p:nvPr/>
        </p:nvSpPr>
        <p:spPr>
          <a:xfrm>
            <a:off x="9144000" y="5143500"/>
            <a:ext cx="9372600" cy="5410200"/>
          </a:xfrm>
          <a:prstGeom prst="rect">
            <a:avLst/>
          </a:prstGeom>
          <a:solidFill>
            <a:srgbClr val="F8FBFD"/>
          </a:solidFill>
        </p:spPr>
      </p:sp>
      <p:sp>
        <p:nvSpPr>
          <p:cNvPr id="6" name="AutoShape 6"/>
          <p:cNvSpPr/>
          <p:nvPr/>
        </p:nvSpPr>
        <p:spPr>
          <a:xfrm>
            <a:off x="16362507" y="2423791"/>
            <a:ext cx="4436739" cy="173843"/>
          </a:xfrm>
          <a:prstGeom prst="rect">
            <a:avLst/>
          </a:prstGeom>
          <a:solidFill>
            <a:srgbClr val="F8FBFD"/>
          </a:solidFill>
        </p:spPr>
      </p:sp>
      <p:sp>
        <p:nvSpPr>
          <p:cNvPr id="7" name="AutoShape 7"/>
          <p:cNvSpPr/>
          <p:nvPr/>
        </p:nvSpPr>
        <p:spPr>
          <a:xfrm>
            <a:off x="-2511246" y="7628329"/>
            <a:ext cx="4436739" cy="173843"/>
          </a:xfrm>
          <a:prstGeom prst="rect">
            <a:avLst/>
          </a:prstGeom>
          <a:solidFill>
            <a:srgbClr val="F8FBFD"/>
          </a:solidFill>
        </p:spPr>
      </p:sp>
      <p:sp>
        <p:nvSpPr>
          <p:cNvPr id="9" name="TextBox 9"/>
          <p:cNvSpPr txBox="1"/>
          <p:nvPr/>
        </p:nvSpPr>
        <p:spPr>
          <a:xfrm>
            <a:off x="9601200" y="5629114"/>
            <a:ext cx="8527587" cy="5349478"/>
          </a:xfrm>
          <a:prstGeom prst="rect">
            <a:avLst/>
          </a:prstGeom>
        </p:spPr>
        <p:txBody>
          <a:bodyPr wrap="square"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gn="r">
              <a:lnSpc>
                <a:spcPts val="7074"/>
              </a:lnSpc>
            </a:pPr>
            <a:r>
              <a:rPr lang="en-US"/>
              <a:t>“THE ELECTRIC BUSES ARE VERY WELL MANUFACTURED, DRIVE SMOOTHLY, AND PERFORM WELL.”</a:t>
            </a:r>
          </a:p>
          <a:p>
            <a:pPr algn="r">
              <a:lnSpc>
                <a:spcPts val="7074"/>
              </a:lnSpc>
            </a:pPr>
            <a:r>
              <a:rPr lang="en-US" sz="2000" i="1"/>
              <a:t>School bus driver in San Diego</a:t>
            </a:r>
          </a:p>
          <a:p>
            <a:pPr algn="r">
              <a:lnSpc>
                <a:spcPts val="7074"/>
              </a:lnSpc>
            </a:pPr>
            <a:r>
              <a:rPr lang="en-US"/>
              <a:t> </a:t>
            </a:r>
          </a:p>
        </p:txBody>
      </p:sp>
      <p:sp>
        <p:nvSpPr>
          <p:cNvPr id="10" name="TextBox 8">
            <a:extLst>
              <a:ext uri="{FF2B5EF4-FFF2-40B4-BE49-F238E27FC236}">
                <a16:creationId xmlns:a16="http://schemas.microsoft.com/office/drawing/2014/main" id="{DA281B0D-A2EE-4A7C-A4EF-B43537530021}"/>
              </a:ext>
            </a:extLst>
          </p:cNvPr>
          <p:cNvSpPr txBox="1"/>
          <p:nvPr/>
        </p:nvSpPr>
        <p:spPr>
          <a:xfrm>
            <a:off x="1241071" y="2055132"/>
            <a:ext cx="6661858" cy="737318"/>
          </a:xfrm>
          <a:prstGeom prst="rect">
            <a:avLst/>
          </a:prstGeom>
        </p:spPr>
        <p:txBody>
          <a:bodyPr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nSpc>
                <a:spcPct val="150000"/>
              </a:lnSpc>
            </a:pPr>
            <a:r>
              <a:rPr lang="en-US"/>
              <a:t>SAFE AND RELIABLE.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a:blip r:embed="rId4">
            <a:duotone>
              <a:prstClr val="black"/>
              <a:srgbClr val="053D57">
                <a:tint val="45000"/>
                <a:satMod val="400000"/>
              </a:srgbClr>
            </a:duotone>
            <a:extLst>
              <a:ext uri="{28A0092B-C50C-407E-A947-70E740481C1C}">
                <a14:useLocalDpi xmlns:a14="http://schemas.microsoft.com/office/drawing/2010/main" val="0"/>
              </a:ext>
            </a:extLst>
          </a:blip>
          <a:srcRect t="7727" b="7727"/>
          <a:stretch/>
        </p:blipFill>
        <p:spPr>
          <a:xfrm>
            <a:off x="0" y="0"/>
            <a:ext cx="18288001" cy="10287000"/>
          </a:xfrm>
          <a:prstGeom prst="rect">
            <a:avLst/>
          </a:prstGeom>
        </p:spPr>
      </p:pic>
      <p:sp>
        <p:nvSpPr>
          <p:cNvPr id="3" name="TextBox 3"/>
          <p:cNvSpPr txBox="1"/>
          <p:nvPr/>
        </p:nvSpPr>
        <p:spPr>
          <a:xfrm>
            <a:off x="1028700" y="1118235"/>
            <a:ext cx="16280770" cy="909095"/>
          </a:xfrm>
          <a:prstGeom prst="rect">
            <a:avLst/>
          </a:prstGeom>
        </p:spPr>
        <p:txBody>
          <a:bodyPr lIns="0" tIns="0" rIns="0" bIns="0" rtlCol="0" anchor="t">
            <a:spAutoFit/>
          </a:bodyPr>
          <a:lstStyle/>
          <a:p>
            <a:pPr algn="ctr">
              <a:lnSpc>
                <a:spcPts val="7860"/>
              </a:lnSpc>
            </a:pPr>
            <a:r>
              <a:rPr lang="en-US" sz="6000" spc="174">
                <a:solidFill>
                  <a:srgbClr val="F8FBFD"/>
                </a:solidFill>
                <a:latin typeface="Montserrat Classic Bold"/>
              </a:rPr>
              <a:t>MAINTENANCE SAVINGS</a:t>
            </a:r>
          </a:p>
        </p:txBody>
      </p:sp>
      <p:sp>
        <p:nvSpPr>
          <p:cNvPr id="4" name="AutoShape 4"/>
          <p:cNvSpPr/>
          <p:nvPr/>
        </p:nvSpPr>
        <p:spPr>
          <a:xfrm>
            <a:off x="-266700" y="3276600"/>
            <a:ext cx="18821400" cy="7467600"/>
          </a:xfrm>
          <a:prstGeom prst="rect">
            <a:avLst/>
          </a:prstGeom>
          <a:solidFill>
            <a:srgbClr val="053D57">
              <a:alpha val="89804"/>
            </a:srgbClr>
          </a:solidFill>
        </p:spPr>
      </p:sp>
      <p:sp>
        <p:nvSpPr>
          <p:cNvPr id="9" name="AutoShape 9"/>
          <p:cNvSpPr/>
          <p:nvPr/>
        </p:nvSpPr>
        <p:spPr>
          <a:xfrm>
            <a:off x="2577193" y="4076700"/>
            <a:ext cx="4076700" cy="5067300"/>
          </a:xfrm>
          <a:prstGeom prst="rect">
            <a:avLst/>
          </a:prstGeom>
          <a:solidFill>
            <a:srgbClr val="F8FBFD"/>
          </a:solidFill>
        </p:spPr>
        <p:txBody>
          <a:bodyPr lIns="365760" rIns="365760" anchor="ctr"/>
          <a:lstStyle/>
          <a:p>
            <a:pPr>
              <a:lnSpc>
                <a:spcPct val="110000"/>
              </a:lnSpc>
              <a:spcAft>
                <a:spcPts val="700"/>
              </a:spcAft>
            </a:pPr>
            <a:r>
              <a:rPr lang="en-US" sz="2400" spc="330">
                <a:solidFill>
                  <a:srgbClr val="053D57"/>
                </a:solidFill>
                <a:latin typeface="Montserrat Classic" panose="020B0604020202020204" charset="0"/>
              </a:rPr>
              <a:t>Fewer moving parts in an electric school bus engine vs. a diesel engine means less to repair.</a:t>
            </a: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sp>
        <p:nvSpPr>
          <p:cNvPr id="13" name="AutoShape 13"/>
          <p:cNvSpPr/>
          <p:nvPr/>
        </p:nvSpPr>
        <p:spPr>
          <a:xfrm>
            <a:off x="6888823" y="4076700"/>
            <a:ext cx="4076700" cy="5067300"/>
          </a:xfrm>
          <a:prstGeom prst="rect">
            <a:avLst/>
          </a:prstGeom>
          <a:solidFill>
            <a:srgbClr val="F8FBFD"/>
          </a:solidFill>
        </p:spPr>
        <p:txBody>
          <a:bodyPr lIns="365760" rIns="365760" anchor="ctr"/>
          <a:lstStyle/>
          <a:p>
            <a:pPr>
              <a:lnSpc>
                <a:spcPct val="110000"/>
              </a:lnSpc>
              <a:spcAft>
                <a:spcPts val="700"/>
              </a:spcAft>
            </a:pPr>
            <a:r>
              <a:rPr lang="en-US" sz="2400" spc="330">
                <a:solidFill>
                  <a:srgbClr val="053D57"/>
                </a:solidFill>
                <a:latin typeface="Montserrat Classic" panose="020B0604020202020204" charset="0"/>
              </a:rPr>
              <a:t>Maintenance savings of up to 60% over diesel school buses.</a:t>
            </a:r>
          </a:p>
        </p:txBody>
      </p:sp>
      <p:sp>
        <p:nvSpPr>
          <p:cNvPr id="10" name="AutoShape 13">
            <a:extLst>
              <a:ext uri="{FF2B5EF4-FFF2-40B4-BE49-F238E27FC236}">
                <a16:creationId xmlns:a16="http://schemas.microsoft.com/office/drawing/2014/main" id="{E63F208E-A693-486D-B421-95E7F777453F}"/>
              </a:ext>
            </a:extLst>
          </p:cNvPr>
          <p:cNvSpPr/>
          <p:nvPr/>
        </p:nvSpPr>
        <p:spPr>
          <a:xfrm>
            <a:off x="11244255" y="4038600"/>
            <a:ext cx="4076700" cy="5067300"/>
          </a:xfrm>
          <a:prstGeom prst="rect">
            <a:avLst/>
          </a:prstGeom>
          <a:solidFill>
            <a:srgbClr val="F8FBFD"/>
          </a:solidFill>
        </p:spPr>
        <p:txBody>
          <a:bodyPr lIns="365760" rIns="365760" anchor="ctr"/>
          <a:lstStyle/>
          <a:p>
            <a:pPr>
              <a:lnSpc>
                <a:spcPct val="110000"/>
              </a:lnSpc>
              <a:spcAft>
                <a:spcPts val="700"/>
              </a:spcAft>
            </a:pPr>
            <a:r>
              <a:rPr lang="en-US" sz="2400" spc="330">
                <a:solidFill>
                  <a:srgbClr val="053D57"/>
                </a:solidFill>
                <a:latin typeface="Montserrat Classic" panose="020B0604020202020204" charset="0"/>
              </a:rPr>
              <a:t>Fleet staff must be trained and supported through the transition to realize these savings.</a:t>
            </a:r>
          </a:p>
        </p:txBody>
      </p:sp>
      <p:sp>
        <p:nvSpPr>
          <p:cNvPr id="12" name="TextBox 11">
            <a:extLst>
              <a:ext uri="{FF2B5EF4-FFF2-40B4-BE49-F238E27FC236}">
                <a16:creationId xmlns:a16="http://schemas.microsoft.com/office/drawing/2014/main" id="{DA1C60C3-DDE8-411D-B700-78B1F71E9DE9}"/>
              </a:ext>
            </a:extLst>
          </p:cNvPr>
          <p:cNvSpPr txBox="1"/>
          <p:nvPr/>
        </p:nvSpPr>
        <p:spPr>
          <a:xfrm>
            <a:off x="2602727" y="8762175"/>
            <a:ext cx="3699060" cy="338554"/>
          </a:xfrm>
          <a:prstGeom prst="rect">
            <a:avLst/>
          </a:prstGeom>
          <a:noFill/>
        </p:spPr>
        <p:txBody>
          <a:bodyPr wrap="square">
            <a:spAutoFit/>
          </a:bodyPr>
          <a:lstStyle/>
          <a:p>
            <a:r>
              <a:rPr lang="en-US" sz="1600" i="1" spc="330">
                <a:solidFill>
                  <a:srgbClr val="053D57"/>
                </a:solidFill>
                <a:latin typeface="Montserrat Classic" panose="020B0604020202020204" charset="0"/>
              </a:rPr>
              <a:t>School Bus Fleet</a:t>
            </a:r>
          </a:p>
        </p:txBody>
      </p:sp>
      <p:sp>
        <p:nvSpPr>
          <p:cNvPr id="14" name="TextBox 13">
            <a:extLst>
              <a:ext uri="{FF2B5EF4-FFF2-40B4-BE49-F238E27FC236}">
                <a16:creationId xmlns:a16="http://schemas.microsoft.com/office/drawing/2014/main" id="{2A1421B0-28F1-4683-894B-F9EE9A484194}"/>
              </a:ext>
            </a:extLst>
          </p:cNvPr>
          <p:cNvSpPr txBox="1"/>
          <p:nvPr/>
        </p:nvSpPr>
        <p:spPr>
          <a:xfrm>
            <a:off x="6936258" y="8782495"/>
            <a:ext cx="3699060" cy="338554"/>
          </a:xfrm>
          <a:prstGeom prst="rect">
            <a:avLst/>
          </a:prstGeom>
          <a:noFill/>
        </p:spPr>
        <p:txBody>
          <a:bodyPr wrap="square">
            <a:spAutoFit/>
          </a:bodyPr>
          <a:lstStyle/>
          <a:p>
            <a:r>
              <a:rPr lang="en-US" sz="1600" i="1" spc="330">
                <a:solidFill>
                  <a:srgbClr val="053D57"/>
                </a:solidFill>
                <a:latin typeface="Montserrat Classic" panose="020B0604020202020204" charset="0"/>
              </a:rPr>
              <a:t>Dominion Energy</a:t>
            </a:r>
          </a:p>
        </p:txBody>
      </p:sp>
    </p:spTree>
    <p:extLst>
      <p:ext uri="{BB962C8B-B14F-4D97-AF65-F5344CB8AC3E}">
        <p14:creationId xmlns:p14="http://schemas.microsoft.com/office/powerpoint/2010/main" val="2872163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0000"/>
          </a:blip>
          <a:srcRect t="28973" b="28973"/>
          <a:stretch>
            <a:fillRect/>
          </a:stretch>
        </p:blipFill>
        <p:spPr>
          <a:xfrm>
            <a:off x="9144000" y="-295918"/>
            <a:ext cx="9436877" cy="5439418"/>
          </a:xfrm>
          <a:prstGeom prst="rect">
            <a:avLst/>
          </a:prstGeom>
        </p:spPr>
      </p:pic>
      <p:sp>
        <p:nvSpPr>
          <p:cNvPr id="3" name="AutoShape 3"/>
          <p:cNvSpPr/>
          <p:nvPr/>
        </p:nvSpPr>
        <p:spPr>
          <a:xfrm>
            <a:off x="-304800" y="-228600"/>
            <a:ext cx="9448800" cy="5372100"/>
          </a:xfrm>
          <a:prstGeom prst="rect">
            <a:avLst/>
          </a:prstGeom>
          <a:solidFill>
            <a:srgbClr val="F8FBFD"/>
          </a:solidFill>
        </p:spPr>
      </p:sp>
      <p:pic>
        <p:nvPicPr>
          <p:cNvPr id="4" name="Picture 4"/>
          <p:cNvPicPr>
            <a:picLocks noChangeAspect="1"/>
          </p:cNvPicPr>
          <p:nvPr/>
        </p:nvPicPr>
        <p:blipFill>
          <a:blip r:embed="rId4">
            <a:alphaModFix amt="50000"/>
          </a:blip>
          <a:srcRect t="10722" b="10722"/>
          <a:stretch>
            <a:fillRect/>
          </a:stretch>
        </p:blipFill>
        <p:spPr>
          <a:xfrm>
            <a:off x="-292877" y="5143500"/>
            <a:ext cx="9436877" cy="5439418"/>
          </a:xfrm>
          <a:prstGeom prst="rect">
            <a:avLst/>
          </a:prstGeom>
        </p:spPr>
      </p:pic>
      <p:sp>
        <p:nvSpPr>
          <p:cNvPr id="5" name="AutoShape 5"/>
          <p:cNvSpPr/>
          <p:nvPr/>
        </p:nvSpPr>
        <p:spPr>
          <a:xfrm>
            <a:off x="9144000" y="5143500"/>
            <a:ext cx="9372600" cy="5410200"/>
          </a:xfrm>
          <a:prstGeom prst="rect">
            <a:avLst/>
          </a:prstGeom>
          <a:solidFill>
            <a:srgbClr val="F8FBFD"/>
          </a:solidFill>
        </p:spPr>
      </p:sp>
      <p:sp>
        <p:nvSpPr>
          <p:cNvPr id="6" name="AutoShape 6"/>
          <p:cNvSpPr/>
          <p:nvPr/>
        </p:nvSpPr>
        <p:spPr>
          <a:xfrm>
            <a:off x="16362507" y="2423791"/>
            <a:ext cx="4436739" cy="173843"/>
          </a:xfrm>
          <a:prstGeom prst="rect">
            <a:avLst/>
          </a:prstGeom>
          <a:solidFill>
            <a:srgbClr val="F8FBFD"/>
          </a:solidFill>
        </p:spPr>
      </p:sp>
      <p:sp>
        <p:nvSpPr>
          <p:cNvPr id="7" name="AutoShape 7"/>
          <p:cNvSpPr/>
          <p:nvPr/>
        </p:nvSpPr>
        <p:spPr>
          <a:xfrm>
            <a:off x="-2511246" y="7628329"/>
            <a:ext cx="4436739" cy="173843"/>
          </a:xfrm>
          <a:prstGeom prst="rect">
            <a:avLst/>
          </a:prstGeom>
          <a:solidFill>
            <a:srgbClr val="F8FBFD"/>
          </a:solidFill>
        </p:spPr>
      </p:sp>
      <p:sp>
        <p:nvSpPr>
          <p:cNvPr id="8" name="TextBox 8"/>
          <p:cNvSpPr txBox="1"/>
          <p:nvPr/>
        </p:nvSpPr>
        <p:spPr>
          <a:xfrm>
            <a:off x="1088671" y="670778"/>
            <a:ext cx="6661858" cy="3230308"/>
          </a:xfrm>
          <a:prstGeom prst="rect">
            <a:avLst/>
          </a:prstGeom>
        </p:spPr>
        <p:txBody>
          <a:bodyPr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nSpc>
                <a:spcPct val="150000"/>
              </a:lnSpc>
            </a:pPr>
            <a:r>
              <a:rPr lang="en-US"/>
              <a:t>HEALTHIER FOR KIDS AND COMMUNITIES AND </a:t>
            </a:r>
          </a:p>
          <a:p>
            <a:pPr>
              <a:lnSpc>
                <a:spcPct val="150000"/>
              </a:lnSpc>
            </a:pPr>
            <a:r>
              <a:rPr lang="en-US"/>
              <a:t>BETTER FOR THE PLANET.  </a:t>
            </a:r>
          </a:p>
        </p:txBody>
      </p:sp>
      <p:sp>
        <p:nvSpPr>
          <p:cNvPr id="9" name="TextBox 9"/>
          <p:cNvSpPr txBox="1"/>
          <p:nvPr/>
        </p:nvSpPr>
        <p:spPr>
          <a:xfrm>
            <a:off x="9601200" y="5471241"/>
            <a:ext cx="7732808" cy="5349478"/>
          </a:xfrm>
          <a:prstGeom prst="rect">
            <a:avLst/>
          </a:prstGeom>
        </p:spPr>
        <p:txBody>
          <a:bodyPr wrap="square" lIns="0" tIns="0" rIns="0" bIns="0" rtlCol="0" anchor="t">
            <a:spAutoFit/>
          </a:bodyPr>
          <a:lstStyle>
            <a:defPPr>
              <a:defRPr lang="en-US"/>
            </a:defPPr>
            <a:lvl1pPr algn="ctr">
              <a:lnSpc>
                <a:spcPts val="4200"/>
              </a:lnSpc>
              <a:defRPr sz="3600" spc="259">
                <a:solidFill>
                  <a:srgbClr val="053D57"/>
                </a:solidFill>
                <a:latin typeface="Montserrat" panose="00000500000000000000" pitchFamily="2" charset="0"/>
              </a:defRPr>
            </a:lvl1pPr>
          </a:lstStyle>
          <a:p>
            <a:pPr algn="r">
              <a:lnSpc>
                <a:spcPts val="7074"/>
              </a:lnSpc>
            </a:pPr>
            <a:r>
              <a:rPr lang="en-US"/>
              <a:t>“IT’S WONDERFUL NOT HAVING TO VISIT THE DIESEL PUMP EVERY DAY AND HAVE TO INHALE THOSE FUMES.”</a:t>
            </a:r>
          </a:p>
          <a:p>
            <a:pPr algn="r">
              <a:lnSpc>
                <a:spcPts val="7074"/>
              </a:lnSpc>
            </a:pPr>
            <a:r>
              <a:rPr lang="en-US" sz="1800" i="1"/>
              <a:t>School bus driver in San Diego</a:t>
            </a:r>
          </a:p>
          <a:p>
            <a:pPr algn="r">
              <a:lnSpc>
                <a:spcPts val="7074"/>
              </a:lnSpc>
            </a:pP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rotWithShape="1">
          <a:blip r:embed="rId4">
            <a:duotone>
              <a:prstClr val="black"/>
              <a:srgbClr val="053D57">
                <a:tint val="45000"/>
                <a:satMod val="400000"/>
              </a:srgbClr>
            </a:duotone>
            <a:extLst>
              <a:ext uri="{28A0092B-C50C-407E-A947-70E740481C1C}">
                <a14:useLocalDpi xmlns:a14="http://schemas.microsoft.com/office/drawing/2010/main" val="0"/>
              </a:ext>
            </a:extLst>
          </a:blip>
          <a:srcRect l="-137" t="24911" r="137" b="89"/>
          <a:stretch/>
        </p:blipFill>
        <p:spPr>
          <a:xfrm>
            <a:off x="0" y="0"/>
            <a:ext cx="18288001" cy="10287000"/>
          </a:xfrm>
          <a:prstGeom prst="rect">
            <a:avLst/>
          </a:prstGeom>
        </p:spPr>
      </p:pic>
      <p:sp>
        <p:nvSpPr>
          <p:cNvPr id="3" name="TextBox 3"/>
          <p:cNvSpPr txBox="1"/>
          <p:nvPr/>
        </p:nvSpPr>
        <p:spPr>
          <a:xfrm>
            <a:off x="1028700" y="1118235"/>
            <a:ext cx="16280770" cy="909095"/>
          </a:xfrm>
          <a:prstGeom prst="rect">
            <a:avLst/>
          </a:prstGeom>
        </p:spPr>
        <p:txBody>
          <a:bodyPr lIns="0" tIns="0" rIns="0" bIns="0" rtlCol="0" anchor="t">
            <a:spAutoFit/>
          </a:bodyPr>
          <a:lstStyle/>
          <a:p>
            <a:pPr algn="ctr">
              <a:lnSpc>
                <a:spcPts val="7860"/>
              </a:lnSpc>
            </a:pPr>
            <a:r>
              <a:rPr lang="en-US" sz="6000" spc="174">
                <a:solidFill>
                  <a:srgbClr val="F8FBFD"/>
                </a:solidFill>
                <a:latin typeface="Montserrat Classic Bold"/>
              </a:rPr>
              <a:t>HEALTHIER KIDS AND COMMUNITIES</a:t>
            </a:r>
          </a:p>
        </p:txBody>
      </p:sp>
      <p:sp>
        <p:nvSpPr>
          <p:cNvPr id="4" name="AutoShape 4"/>
          <p:cNvSpPr/>
          <p:nvPr/>
        </p:nvSpPr>
        <p:spPr>
          <a:xfrm>
            <a:off x="-266700" y="3276600"/>
            <a:ext cx="18821400" cy="7467600"/>
          </a:xfrm>
          <a:prstGeom prst="rect">
            <a:avLst/>
          </a:prstGeom>
          <a:solidFill>
            <a:srgbClr val="053D57">
              <a:alpha val="89804"/>
            </a:srgbClr>
          </a:solidFill>
        </p:spPr>
      </p:sp>
      <p:sp>
        <p:nvSpPr>
          <p:cNvPr id="5" name="AutoShape 5"/>
          <p:cNvSpPr/>
          <p:nvPr/>
        </p:nvSpPr>
        <p:spPr>
          <a:xfrm>
            <a:off x="1905000" y="4267200"/>
            <a:ext cx="4076700" cy="5067300"/>
          </a:xfrm>
          <a:prstGeom prst="rect">
            <a:avLst/>
          </a:prstGeom>
          <a:solidFill>
            <a:srgbClr val="F8FBFD"/>
          </a:solidFill>
        </p:spPr>
        <p:txBody>
          <a:bodyPr lIns="365760" rIns="365760" anchor="ctr"/>
          <a:lstStyle/>
          <a:p>
            <a:r>
              <a:rPr lang="en-US" sz="2400" spc="330">
                <a:solidFill>
                  <a:srgbClr val="053D57"/>
                </a:solidFill>
                <a:latin typeface="Montserrat Classic" panose="020B0604020202020204" charset="0"/>
              </a:rPr>
              <a:t>Air quality on buses is not regulated by the EPA.</a:t>
            </a:r>
          </a:p>
          <a:p>
            <a:endParaRPr lang="en-US" sz="2400">
              <a:latin typeface="Montserrat Classic" panose="020B0604020202020204" charset="0"/>
            </a:endParaRPr>
          </a:p>
        </p:txBody>
      </p:sp>
      <p:sp>
        <p:nvSpPr>
          <p:cNvPr id="9" name="AutoShape 9"/>
          <p:cNvSpPr/>
          <p:nvPr/>
        </p:nvSpPr>
        <p:spPr>
          <a:xfrm>
            <a:off x="7102829" y="4267200"/>
            <a:ext cx="4076700" cy="5067300"/>
          </a:xfrm>
          <a:prstGeom prst="rect">
            <a:avLst/>
          </a:prstGeom>
          <a:solidFill>
            <a:srgbClr val="F8FBFD"/>
          </a:solidFill>
        </p:spPr>
        <p:txBody>
          <a:bodyPr lIns="365760" rIns="365760" anchor="ctr"/>
          <a:lstStyle/>
          <a:p>
            <a:r>
              <a:rPr lang="en-US" sz="2400" spc="330" dirty="0">
                <a:solidFill>
                  <a:srgbClr val="094059"/>
                </a:solidFill>
                <a:latin typeface="Montserrat Classic" panose="020B0604020202020204" charset="0"/>
              </a:rPr>
              <a:t>Electric school buses have zero tailpipe emissions.</a:t>
            </a:r>
          </a:p>
        </p:txBody>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sp>
        <p:nvSpPr>
          <p:cNvPr id="13" name="AutoShape 13"/>
          <p:cNvSpPr/>
          <p:nvPr/>
        </p:nvSpPr>
        <p:spPr>
          <a:xfrm>
            <a:off x="12306300" y="4267200"/>
            <a:ext cx="4076700" cy="5067300"/>
          </a:xfrm>
          <a:prstGeom prst="rect">
            <a:avLst/>
          </a:prstGeom>
          <a:solidFill>
            <a:srgbClr val="F8FBFD"/>
          </a:solidFill>
        </p:spPr>
        <p:txBody>
          <a:bodyPr lIns="365760" tIns="45720" rIns="365760" bIns="45720" anchor="ctr"/>
          <a:lstStyle/>
          <a:p>
            <a:r>
              <a:rPr lang="en-US" sz="2400" spc="330">
                <a:solidFill>
                  <a:srgbClr val="053D57"/>
                </a:solidFill>
                <a:latin typeface="Montserrat Classic"/>
              </a:rPr>
              <a:t>Electric school buses could improve the air quality inside and outside the bus.</a:t>
            </a:r>
          </a:p>
          <a:p>
            <a:endParaRPr lang="en-US" sz="2400" spc="330">
              <a:solidFill>
                <a:srgbClr val="053D57"/>
              </a:solidFill>
              <a:latin typeface="Montserrat Classic" panose="020B060402020202020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8FBFD">
              <a:alpha val="89804"/>
            </a:srgbClr>
          </a:solidFill>
        </p:spPr>
      </p:sp>
      <p:grpSp>
        <p:nvGrpSpPr>
          <p:cNvPr id="4" name="Group 4"/>
          <p:cNvGrpSpPr/>
          <p:nvPr/>
        </p:nvGrpSpPr>
        <p:grpSpPr>
          <a:xfrm>
            <a:off x="9620250" y="3230160"/>
            <a:ext cx="6443455" cy="4272641"/>
            <a:chOff x="0" y="-47625"/>
            <a:chExt cx="8591273" cy="5696852"/>
          </a:xfrm>
        </p:grpSpPr>
        <p:sp>
          <p:nvSpPr>
            <p:cNvPr id="5" name="TextBox 5"/>
            <p:cNvSpPr txBox="1"/>
            <p:nvPr/>
          </p:nvSpPr>
          <p:spPr>
            <a:xfrm>
              <a:off x="0" y="-47625"/>
              <a:ext cx="8591273" cy="1641474"/>
            </a:xfrm>
            <a:prstGeom prst="rect">
              <a:avLst/>
            </a:prstGeom>
          </p:spPr>
          <p:txBody>
            <a:bodyPr lIns="0" tIns="0" rIns="0" bIns="0" rtlCol="0" anchor="t">
              <a:spAutoFit/>
            </a:bodyPr>
            <a:lstStyle/>
            <a:p>
              <a:pPr algn="ctr"/>
              <a:r>
                <a:rPr lang="en-US" sz="4000" spc="67">
                  <a:solidFill>
                    <a:srgbClr val="053D57"/>
                  </a:solidFill>
                  <a:latin typeface="Montserrat Classic Bold"/>
                </a:rPr>
                <a:t>Full electrification has a big impact </a:t>
              </a:r>
            </a:p>
          </p:txBody>
        </p:sp>
        <p:sp>
          <p:nvSpPr>
            <p:cNvPr id="6" name="TextBox 6"/>
            <p:cNvSpPr txBox="1"/>
            <p:nvPr/>
          </p:nvSpPr>
          <p:spPr>
            <a:xfrm>
              <a:off x="6799" y="1976119"/>
              <a:ext cx="8577677" cy="2990219"/>
            </a:xfrm>
            <a:prstGeom prst="rect">
              <a:avLst/>
            </a:prstGeom>
          </p:spPr>
          <p:txBody>
            <a:bodyPr lIns="0" tIns="0" rIns="0" bIns="0" rtlCol="0" anchor="t">
              <a:spAutoFit/>
            </a:bodyPr>
            <a:lstStyle/>
            <a:p>
              <a:pPr marR="0" lvl="0" algn="ctr">
                <a:lnSpc>
                  <a:spcPct val="150000"/>
                </a:lnSpc>
                <a:spcBef>
                  <a:spcPts val="0"/>
                </a:spcBef>
                <a:spcAft>
                  <a:spcPts val="0"/>
                </a:spcAft>
              </a:pPr>
              <a:r>
                <a:rPr lang="en-US" sz="2000" spc="330" dirty="0">
                  <a:solidFill>
                    <a:srgbClr val="053D57"/>
                  </a:solidFill>
                  <a:latin typeface="Montserrat Classic"/>
                </a:rPr>
                <a:t>Electrifying the full U.S. school bus fleet by 2030 would reduce greenhouse gas emissions by 9 million metric tons per year, the equivalent of taking 2 million cars off the roads.</a:t>
              </a:r>
            </a:p>
          </p:txBody>
        </p:sp>
        <p:sp>
          <p:nvSpPr>
            <p:cNvPr id="7" name="AutoShape 7"/>
            <p:cNvSpPr/>
            <p:nvPr/>
          </p:nvSpPr>
          <p:spPr>
            <a:xfrm>
              <a:off x="1337811" y="5417436"/>
              <a:ext cx="5915653" cy="231791"/>
            </a:xfrm>
            <a:prstGeom prst="rect">
              <a:avLst/>
            </a:prstGeom>
            <a:solidFill>
              <a:srgbClr val="053D57"/>
            </a:solidFill>
          </p:spPr>
        </p:sp>
      </p:grpSp>
      <p:grpSp>
        <p:nvGrpSpPr>
          <p:cNvPr id="8" name="Group 8"/>
          <p:cNvGrpSpPr/>
          <p:nvPr/>
        </p:nvGrpSpPr>
        <p:grpSpPr>
          <a:xfrm>
            <a:off x="2224295" y="3230160"/>
            <a:ext cx="6443455" cy="4271308"/>
            <a:chOff x="0" y="-47625"/>
            <a:chExt cx="8591273" cy="5695076"/>
          </a:xfrm>
        </p:grpSpPr>
        <p:sp>
          <p:nvSpPr>
            <p:cNvPr id="9" name="TextBox 9"/>
            <p:cNvSpPr txBox="1"/>
            <p:nvPr/>
          </p:nvSpPr>
          <p:spPr>
            <a:xfrm>
              <a:off x="0" y="-47625"/>
              <a:ext cx="8591273" cy="1477328"/>
            </a:xfrm>
            <a:prstGeom prst="rect">
              <a:avLst/>
            </a:prstGeom>
          </p:spPr>
          <p:txBody>
            <a:bodyPr lIns="0" tIns="0" rIns="0" bIns="0" rtlCol="0" anchor="t">
              <a:spAutoFit/>
            </a:bodyPr>
            <a:lstStyle/>
            <a:p>
              <a:pPr algn="ctr"/>
              <a:r>
                <a:rPr lang="en-US" sz="3600" spc="67">
                  <a:solidFill>
                    <a:srgbClr val="053D57"/>
                  </a:solidFill>
                  <a:latin typeface="Montserrat Classic Bold"/>
                </a:rPr>
                <a:t>Electric Buses Reduce GHGs</a:t>
              </a:r>
            </a:p>
          </p:txBody>
        </p:sp>
        <p:sp>
          <p:nvSpPr>
            <p:cNvPr id="10" name="TextBox 10"/>
            <p:cNvSpPr txBox="1"/>
            <p:nvPr/>
          </p:nvSpPr>
          <p:spPr>
            <a:xfrm>
              <a:off x="6799" y="1976120"/>
              <a:ext cx="8577677" cy="2374666"/>
            </a:xfrm>
            <a:prstGeom prst="rect">
              <a:avLst/>
            </a:prstGeom>
          </p:spPr>
          <p:txBody>
            <a:bodyPr lIns="0" tIns="0" rIns="0" bIns="0" rtlCol="0" anchor="t">
              <a:spAutoFit/>
            </a:bodyPr>
            <a:lstStyle/>
            <a:p>
              <a:pPr algn="ctr">
                <a:lnSpc>
                  <a:spcPct val="150000"/>
                </a:lnSpc>
              </a:pPr>
              <a:r>
                <a:rPr lang="en-US" sz="2000" spc="330" dirty="0">
                  <a:solidFill>
                    <a:srgbClr val="053D57"/>
                  </a:solidFill>
                  <a:latin typeface="Montserrat Classic"/>
                </a:rPr>
                <a:t>On a lifecycle basis, electric school buses produce less than half the greenhouse gas emissions of diesel-burning school buses.</a:t>
              </a:r>
            </a:p>
          </p:txBody>
        </p:sp>
        <p:sp>
          <p:nvSpPr>
            <p:cNvPr id="11" name="AutoShape 11"/>
            <p:cNvSpPr/>
            <p:nvPr/>
          </p:nvSpPr>
          <p:spPr>
            <a:xfrm>
              <a:off x="1337809" y="5415660"/>
              <a:ext cx="5915653" cy="231791"/>
            </a:xfrm>
            <a:prstGeom prst="rect">
              <a:avLst/>
            </a:prstGeom>
            <a:solidFill>
              <a:srgbClr val="053D57"/>
            </a:solidFill>
          </p:spPr>
        </p:sp>
      </p:grpSp>
      <p:sp>
        <p:nvSpPr>
          <p:cNvPr id="13" name="TextBox 12">
            <a:extLst>
              <a:ext uri="{FF2B5EF4-FFF2-40B4-BE49-F238E27FC236}">
                <a16:creationId xmlns:a16="http://schemas.microsoft.com/office/drawing/2014/main" id="{B5F86119-132E-427C-AD07-8AA67BFDD5DD}"/>
              </a:ext>
            </a:extLst>
          </p:cNvPr>
          <p:cNvSpPr txBox="1"/>
          <p:nvPr/>
        </p:nvSpPr>
        <p:spPr>
          <a:xfrm>
            <a:off x="2163712" y="7599775"/>
            <a:ext cx="6378575" cy="400110"/>
          </a:xfrm>
          <a:prstGeom prst="rect">
            <a:avLst/>
          </a:prstGeom>
          <a:noFill/>
        </p:spPr>
        <p:txBody>
          <a:bodyPr wrap="square" lIns="91440" tIns="45720" rIns="91440" bIns="45720" anchor="t">
            <a:spAutoFit/>
          </a:bodyPr>
          <a:lstStyle>
            <a:defPPr>
              <a:defRPr lang="en-US"/>
            </a:defPPr>
            <a:lvl1pPr marR="0" algn="ctr">
              <a:spcBef>
                <a:spcPts val="0"/>
              </a:spcBef>
              <a:spcAft>
                <a:spcPts val="0"/>
              </a:spcAft>
              <a:defRPr sz="2000" i="1" spc="330">
                <a:solidFill>
                  <a:srgbClr val="053D57"/>
                </a:solidFill>
                <a:latin typeface="Montserrat Classic"/>
              </a:defRPr>
            </a:lvl1pPr>
          </a:lstStyle>
          <a:p>
            <a:pPr marL="0" marR="0" algn="ctr">
              <a:spcBef>
                <a:spcPts val="0"/>
              </a:spcBef>
              <a:spcAft>
                <a:spcPts val="0"/>
              </a:spcAft>
            </a:pPr>
            <a:r>
              <a:rPr lang="en-US" sz="2000" i="1" spc="330" dirty="0">
                <a:solidFill>
                  <a:srgbClr val="053D57"/>
                </a:solidFill>
                <a:latin typeface="Montserrat Classic"/>
              </a:rPr>
              <a:t>WRI’s Electric School Bus Initiative</a:t>
            </a:r>
          </a:p>
        </p:txBody>
      </p:sp>
      <p:sp>
        <p:nvSpPr>
          <p:cNvPr id="14" name="TextBox 9">
            <a:extLst>
              <a:ext uri="{FF2B5EF4-FFF2-40B4-BE49-F238E27FC236}">
                <a16:creationId xmlns:a16="http://schemas.microsoft.com/office/drawing/2014/main" id="{DB8A4888-C21E-4E46-9E35-04F7F4F0A030}"/>
              </a:ext>
            </a:extLst>
          </p:cNvPr>
          <p:cNvSpPr txBox="1"/>
          <p:nvPr/>
        </p:nvSpPr>
        <p:spPr>
          <a:xfrm>
            <a:off x="1028700" y="1393501"/>
            <a:ext cx="15659100" cy="2251386"/>
          </a:xfrm>
          <a:prstGeom prst="rect">
            <a:avLst/>
          </a:prstGeom>
        </p:spPr>
        <p:txBody>
          <a:bodyPr wrap="square" lIns="0" tIns="0" rIns="0" bIns="0" rtlCol="0" anchor="t">
            <a:spAutoFit/>
          </a:bodyPr>
          <a:lstStyle/>
          <a:p>
            <a:pPr algn="ctr">
              <a:lnSpc>
                <a:spcPts val="9450"/>
              </a:lnSpc>
            </a:pPr>
            <a:r>
              <a:rPr lang="en-US" sz="4800" spc="259">
                <a:solidFill>
                  <a:srgbClr val="053D57"/>
                </a:solidFill>
                <a:latin typeface="Montserrat Classic Bold"/>
              </a:rPr>
              <a:t>BETTER FOR THE PLANET</a:t>
            </a:r>
            <a:endParaRPr lang="en-US"/>
          </a:p>
          <a:p>
            <a:pPr algn="ctr">
              <a:lnSpc>
                <a:spcPts val="9450"/>
              </a:lnSpc>
            </a:pPr>
            <a:endParaRPr lang="en-US" sz="4800" spc="67">
              <a:solidFill>
                <a:srgbClr val="053D57"/>
              </a:solidFill>
              <a:latin typeface="Montserrat Classic Bold"/>
            </a:endParaRPr>
          </a:p>
        </p:txBody>
      </p:sp>
      <p:sp>
        <p:nvSpPr>
          <p:cNvPr id="16" name="Rectangle: Rounded Corners 15">
            <a:extLst>
              <a:ext uri="{FF2B5EF4-FFF2-40B4-BE49-F238E27FC236}">
                <a16:creationId xmlns:a16="http://schemas.microsoft.com/office/drawing/2014/main" id="{53E3488D-E169-4778-A9DC-C5E2798B0800}"/>
              </a:ext>
            </a:extLst>
          </p:cNvPr>
          <p:cNvSpPr/>
          <p:nvPr/>
        </p:nvSpPr>
        <p:spPr>
          <a:xfrm>
            <a:off x="14513823" y="-806821"/>
            <a:ext cx="6443455" cy="4122101"/>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Montserrat Light" panose="00000400000000000000" pitchFamily="2" charset="0"/>
              </a:rPr>
              <a:t>If you select the following slide, please delete this slide. </a:t>
            </a:r>
          </a:p>
        </p:txBody>
      </p:sp>
      <p:sp>
        <p:nvSpPr>
          <p:cNvPr id="17" name="TextBox 16">
            <a:extLst>
              <a:ext uri="{FF2B5EF4-FFF2-40B4-BE49-F238E27FC236}">
                <a16:creationId xmlns:a16="http://schemas.microsoft.com/office/drawing/2014/main" id="{9BEBD5AF-C187-4A99-ACBB-0F65E7D1E496}"/>
              </a:ext>
            </a:extLst>
          </p:cNvPr>
          <p:cNvSpPr txBox="1"/>
          <p:nvPr/>
        </p:nvSpPr>
        <p:spPr>
          <a:xfrm>
            <a:off x="8502223" y="8069734"/>
            <a:ext cx="836552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dirty="0">
                <a:solidFill>
                  <a:srgbClr val="053D57"/>
                </a:solidFill>
                <a:ea typeface="+mn-lt"/>
                <a:cs typeface="+mn-lt"/>
              </a:rPr>
              <a:t>Calculation using AFLEET (2020) and includes fuel lifecycle and vehicle operations. Uses the NREL Electrification Futures Study low cost renewables 2030 national average values, and assumes annual bus mileage of 14,084 miles, the same distribution of bus sizes found in the 2022 fleet orders, and no changes from current fuel efficiencies of either fuel type. </a:t>
            </a:r>
            <a:endParaRPr lang="en-US" sz="1600" dirty="0">
              <a:cs typeface="Calibri"/>
            </a:endParaRPr>
          </a:p>
        </p:txBody>
      </p:sp>
      <p:sp>
        <p:nvSpPr>
          <p:cNvPr id="15" name="TextBox 14">
            <a:extLst>
              <a:ext uri="{FF2B5EF4-FFF2-40B4-BE49-F238E27FC236}">
                <a16:creationId xmlns:a16="http://schemas.microsoft.com/office/drawing/2014/main" id="{BF74C905-F8C8-356C-37F6-5C223DF96DB0}"/>
              </a:ext>
            </a:extLst>
          </p:cNvPr>
          <p:cNvSpPr txBox="1"/>
          <p:nvPr/>
        </p:nvSpPr>
        <p:spPr>
          <a:xfrm>
            <a:off x="9495695" y="7599775"/>
            <a:ext cx="6378575" cy="400110"/>
          </a:xfrm>
          <a:prstGeom prst="rect">
            <a:avLst/>
          </a:prstGeom>
          <a:noFill/>
        </p:spPr>
        <p:txBody>
          <a:bodyPr wrap="square" lIns="91440" tIns="45720" rIns="91440" bIns="45720" anchor="t">
            <a:spAutoFit/>
          </a:bodyPr>
          <a:lstStyle>
            <a:defPPr>
              <a:defRPr lang="en-US"/>
            </a:defPPr>
            <a:lvl1pPr marR="0" algn="ctr">
              <a:spcBef>
                <a:spcPts val="0"/>
              </a:spcBef>
              <a:spcAft>
                <a:spcPts val="0"/>
              </a:spcAft>
              <a:defRPr sz="2000" i="1" spc="330">
                <a:solidFill>
                  <a:srgbClr val="053D57"/>
                </a:solidFill>
                <a:latin typeface="Montserrat Classic"/>
              </a:defRPr>
            </a:lvl1pPr>
          </a:lstStyle>
          <a:p>
            <a:pPr marL="0" marR="0" algn="ctr">
              <a:spcBef>
                <a:spcPts val="0"/>
              </a:spcBef>
              <a:spcAft>
                <a:spcPts val="0"/>
              </a:spcAft>
            </a:pPr>
            <a:r>
              <a:rPr lang="en-US" sz="2000" i="1" spc="330" dirty="0">
                <a:solidFill>
                  <a:srgbClr val="053D57"/>
                </a:solidFill>
                <a:latin typeface="Montserrat Classic"/>
              </a:rPr>
              <a:t>WRI’s Electric School Bus Initiative</a:t>
            </a:r>
          </a:p>
        </p:txBody>
      </p:sp>
    </p:spTree>
    <p:extLst>
      <p:ext uri="{BB962C8B-B14F-4D97-AF65-F5344CB8AC3E}">
        <p14:creationId xmlns:p14="http://schemas.microsoft.com/office/powerpoint/2010/main" val="298505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8FBFD">
              <a:alpha val="89804"/>
            </a:srgbClr>
          </a:solidFill>
        </p:spPr>
      </p:sp>
      <p:grpSp>
        <p:nvGrpSpPr>
          <p:cNvPr id="8" name="Group 8"/>
          <p:cNvGrpSpPr/>
          <p:nvPr/>
        </p:nvGrpSpPr>
        <p:grpSpPr>
          <a:xfrm>
            <a:off x="2224295" y="3230160"/>
            <a:ext cx="6443455" cy="4152779"/>
            <a:chOff x="0" y="-47625"/>
            <a:chExt cx="8591273" cy="5537038"/>
          </a:xfrm>
        </p:grpSpPr>
        <p:sp>
          <p:nvSpPr>
            <p:cNvPr id="9" name="TextBox 9"/>
            <p:cNvSpPr txBox="1"/>
            <p:nvPr/>
          </p:nvSpPr>
          <p:spPr>
            <a:xfrm>
              <a:off x="0" y="-47625"/>
              <a:ext cx="8591273" cy="738664"/>
            </a:xfrm>
            <a:prstGeom prst="rect">
              <a:avLst/>
            </a:prstGeom>
          </p:spPr>
          <p:txBody>
            <a:bodyPr lIns="0" tIns="0" rIns="0" bIns="0" rtlCol="0" anchor="t">
              <a:spAutoFit/>
            </a:bodyPr>
            <a:lstStyle/>
            <a:p>
              <a:pPr algn="ctr"/>
              <a:r>
                <a:rPr lang="en-US" sz="3600" spc="67">
                  <a:solidFill>
                    <a:srgbClr val="053D57"/>
                  </a:solidFill>
                  <a:latin typeface="Montserrat Classic Bold"/>
                </a:rPr>
                <a:t>We could save </a:t>
              </a:r>
              <a:r>
                <a:rPr lang="en-US" sz="3600" spc="67">
                  <a:solidFill>
                    <a:srgbClr val="053D57"/>
                  </a:solidFill>
                  <a:highlight>
                    <a:srgbClr val="FFFF00"/>
                  </a:highlight>
                  <a:latin typeface="Montserrat Classic Bold"/>
                </a:rPr>
                <a:t>xx% of GHG</a:t>
              </a:r>
            </a:p>
          </p:txBody>
        </p:sp>
        <p:sp>
          <p:nvSpPr>
            <p:cNvPr id="10" name="TextBox 10"/>
            <p:cNvSpPr txBox="1"/>
            <p:nvPr/>
          </p:nvSpPr>
          <p:spPr>
            <a:xfrm>
              <a:off x="6799" y="1976120"/>
              <a:ext cx="8577677" cy="3015867"/>
            </a:xfrm>
            <a:prstGeom prst="rect">
              <a:avLst/>
            </a:prstGeom>
          </p:spPr>
          <p:txBody>
            <a:bodyPr lIns="0" tIns="0" rIns="0" bIns="0" rtlCol="0" anchor="t">
              <a:spAutoFit/>
            </a:bodyPr>
            <a:lstStyle/>
            <a:p>
              <a:pPr algn="ctr">
                <a:lnSpc>
                  <a:spcPts val="4590"/>
                </a:lnSpc>
              </a:pPr>
              <a:r>
                <a:rPr lang="en-US" sz="2000" spc="330">
                  <a:solidFill>
                    <a:srgbClr val="053D57"/>
                  </a:solidFill>
                  <a:latin typeface="Montserrat Classic"/>
                </a:rPr>
                <a:t>By converting out fleet to electric school buses we could save </a:t>
              </a:r>
              <a:r>
                <a:rPr lang="en-US" sz="2000" spc="330">
                  <a:solidFill>
                    <a:srgbClr val="053D57"/>
                  </a:solidFill>
                  <a:highlight>
                    <a:srgbClr val="FFFF00"/>
                  </a:highlight>
                  <a:latin typeface="Montserrat Classic"/>
                </a:rPr>
                <a:t>xx% of GHG annually.  </a:t>
              </a:r>
            </a:p>
            <a:p>
              <a:pPr algn="ctr">
                <a:lnSpc>
                  <a:spcPts val="4590"/>
                </a:lnSpc>
              </a:pPr>
              <a:endParaRPr lang="en-US" sz="2000" spc="330">
                <a:solidFill>
                  <a:srgbClr val="053D57"/>
                </a:solidFill>
                <a:latin typeface="Montserrat Classic"/>
              </a:endParaRPr>
            </a:p>
          </p:txBody>
        </p:sp>
        <p:sp>
          <p:nvSpPr>
            <p:cNvPr id="11" name="AutoShape 11"/>
            <p:cNvSpPr/>
            <p:nvPr/>
          </p:nvSpPr>
          <p:spPr>
            <a:xfrm>
              <a:off x="1337811" y="5257622"/>
              <a:ext cx="5915653" cy="231791"/>
            </a:xfrm>
            <a:prstGeom prst="rect">
              <a:avLst/>
            </a:prstGeom>
            <a:solidFill>
              <a:srgbClr val="053D57"/>
            </a:solidFill>
          </p:spPr>
          <p:txBody>
            <a:bodyPr/>
            <a:lstStyle/>
            <a:p>
              <a:endParaRPr lang="en-US"/>
            </a:p>
          </p:txBody>
        </p:sp>
      </p:grpSp>
      <p:sp>
        <p:nvSpPr>
          <p:cNvPr id="15" name="TextBox 9">
            <a:extLst>
              <a:ext uri="{FF2B5EF4-FFF2-40B4-BE49-F238E27FC236}">
                <a16:creationId xmlns:a16="http://schemas.microsoft.com/office/drawing/2014/main" id="{F22D274E-3F13-4CD2-BF87-E415E45C24A8}"/>
              </a:ext>
            </a:extLst>
          </p:cNvPr>
          <p:cNvSpPr txBox="1"/>
          <p:nvPr/>
        </p:nvSpPr>
        <p:spPr>
          <a:xfrm>
            <a:off x="1028700" y="1393501"/>
            <a:ext cx="15659100" cy="2251386"/>
          </a:xfrm>
          <a:prstGeom prst="rect">
            <a:avLst/>
          </a:prstGeom>
        </p:spPr>
        <p:txBody>
          <a:bodyPr wrap="square" lIns="0" tIns="0" rIns="0" bIns="0" rtlCol="0" anchor="t">
            <a:spAutoFit/>
          </a:bodyPr>
          <a:lstStyle/>
          <a:p>
            <a:pPr algn="ctr">
              <a:lnSpc>
                <a:spcPts val="9450"/>
              </a:lnSpc>
            </a:pPr>
            <a:r>
              <a:rPr lang="en-US" sz="4800" spc="259">
                <a:solidFill>
                  <a:srgbClr val="053D57"/>
                </a:solidFill>
                <a:latin typeface="Montserrat Classic Bold"/>
              </a:rPr>
              <a:t>BETTER FOR THE PLANET</a:t>
            </a:r>
          </a:p>
          <a:p>
            <a:pPr algn="ctr">
              <a:lnSpc>
                <a:spcPts val="9450"/>
              </a:lnSpc>
            </a:pPr>
            <a:endParaRPr lang="en-US" sz="4800" spc="67">
              <a:solidFill>
                <a:srgbClr val="053D57"/>
              </a:solidFill>
              <a:latin typeface="Montserrat Classic Bold"/>
            </a:endParaRPr>
          </a:p>
        </p:txBody>
      </p:sp>
      <p:sp>
        <p:nvSpPr>
          <p:cNvPr id="14" name="Rectangle: Rounded Corners 13">
            <a:extLst>
              <a:ext uri="{FF2B5EF4-FFF2-40B4-BE49-F238E27FC236}">
                <a16:creationId xmlns:a16="http://schemas.microsoft.com/office/drawing/2014/main" id="{D443DE71-B3A0-4542-8955-96F94F02E0CF}"/>
              </a:ext>
            </a:extLst>
          </p:cNvPr>
          <p:cNvSpPr/>
          <p:nvPr/>
        </p:nvSpPr>
        <p:spPr>
          <a:xfrm>
            <a:off x="14513823" y="-806821"/>
            <a:ext cx="6443455" cy="4122101"/>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Montserrat Light" panose="00000400000000000000" pitchFamily="2" charset="0"/>
              </a:rPr>
              <a:t>Alt Slide to Focus on Your Impact. To generate the GHG savings refer to presenter notes.  </a:t>
            </a:r>
          </a:p>
          <a:p>
            <a:pPr algn="ctr"/>
            <a:endParaRPr lang="en-US" sz="3000">
              <a:latin typeface="Montserrat Light" panose="00000400000000000000" pitchFamily="2" charset="0"/>
            </a:endParaRPr>
          </a:p>
          <a:p>
            <a:pPr algn="ctr"/>
            <a:r>
              <a:rPr lang="en-US" sz="3000">
                <a:latin typeface="Montserrat Light" panose="00000400000000000000" pitchFamily="2" charset="0"/>
              </a:rPr>
              <a:t>You can calculate your GHG savings here: https://afleet.es.anl.gov/hdv-emissions-calculator/</a:t>
            </a:r>
          </a:p>
        </p:txBody>
      </p:sp>
      <p:grpSp>
        <p:nvGrpSpPr>
          <p:cNvPr id="13" name="Group 4">
            <a:extLst>
              <a:ext uri="{FF2B5EF4-FFF2-40B4-BE49-F238E27FC236}">
                <a16:creationId xmlns:a16="http://schemas.microsoft.com/office/drawing/2014/main" id="{854065E2-5AC3-55C5-27D8-A007939B45E6}"/>
              </a:ext>
            </a:extLst>
          </p:cNvPr>
          <p:cNvGrpSpPr/>
          <p:nvPr/>
        </p:nvGrpSpPr>
        <p:grpSpPr>
          <a:xfrm>
            <a:off x="9620250" y="3230160"/>
            <a:ext cx="6443455" cy="4272641"/>
            <a:chOff x="0" y="-47625"/>
            <a:chExt cx="8591273" cy="5696852"/>
          </a:xfrm>
        </p:grpSpPr>
        <p:sp>
          <p:nvSpPr>
            <p:cNvPr id="17" name="TextBox 5">
              <a:extLst>
                <a:ext uri="{FF2B5EF4-FFF2-40B4-BE49-F238E27FC236}">
                  <a16:creationId xmlns:a16="http://schemas.microsoft.com/office/drawing/2014/main" id="{F6BF19DA-2F0D-0E6E-EB9A-5ABA23BE9E66}"/>
                </a:ext>
              </a:extLst>
            </p:cNvPr>
            <p:cNvSpPr txBox="1"/>
            <p:nvPr/>
          </p:nvSpPr>
          <p:spPr>
            <a:xfrm>
              <a:off x="0" y="-47625"/>
              <a:ext cx="8591273" cy="1641474"/>
            </a:xfrm>
            <a:prstGeom prst="rect">
              <a:avLst/>
            </a:prstGeom>
          </p:spPr>
          <p:txBody>
            <a:bodyPr lIns="0" tIns="0" rIns="0" bIns="0" rtlCol="0" anchor="t">
              <a:spAutoFit/>
            </a:bodyPr>
            <a:lstStyle/>
            <a:p>
              <a:pPr algn="ctr"/>
              <a:r>
                <a:rPr lang="en-US" sz="4000" spc="67">
                  <a:solidFill>
                    <a:srgbClr val="053D57"/>
                  </a:solidFill>
                  <a:latin typeface="Montserrat Classic Bold"/>
                </a:rPr>
                <a:t>Full electrification has a big impact </a:t>
              </a:r>
            </a:p>
          </p:txBody>
        </p:sp>
        <p:sp>
          <p:nvSpPr>
            <p:cNvPr id="18" name="TextBox 6">
              <a:extLst>
                <a:ext uri="{FF2B5EF4-FFF2-40B4-BE49-F238E27FC236}">
                  <a16:creationId xmlns:a16="http://schemas.microsoft.com/office/drawing/2014/main" id="{8B3C533D-965C-C1E9-867B-493BAF7B629D}"/>
                </a:ext>
              </a:extLst>
            </p:cNvPr>
            <p:cNvSpPr txBox="1"/>
            <p:nvPr/>
          </p:nvSpPr>
          <p:spPr>
            <a:xfrm>
              <a:off x="6799" y="1976119"/>
              <a:ext cx="8577677" cy="2990219"/>
            </a:xfrm>
            <a:prstGeom prst="rect">
              <a:avLst/>
            </a:prstGeom>
          </p:spPr>
          <p:txBody>
            <a:bodyPr lIns="0" tIns="0" rIns="0" bIns="0" rtlCol="0" anchor="t">
              <a:spAutoFit/>
            </a:bodyPr>
            <a:lstStyle/>
            <a:p>
              <a:pPr marR="0" lvl="0" algn="ctr">
                <a:lnSpc>
                  <a:spcPct val="150000"/>
                </a:lnSpc>
                <a:spcBef>
                  <a:spcPts val="0"/>
                </a:spcBef>
                <a:spcAft>
                  <a:spcPts val="0"/>
                </a:spcAft>
              </a:pPr>
              <a:r>
                <a:rPr lang="en-US" sz="2000" spc="330" dirty="0">
                  <a:solidFill>
                    <a:srgbClr val="053D57"/>
                  </a:solidFill>
                  <a:latin typeface="Montserrat Classic"/>
                </a:rPr>
                <a:t>Electrifying the full U.S. school bus fleet by 2030 would reduce greenhouse gas emissions by 9 million metric tons per year, the equivalent of taking 2 million cars off the roads.</a:t>
              </a:r>
            </a:p>
          </p:txBody>
        </p:sp>
        <p:sp>
          <p:nvSpPr>
            <p:cNvPr id="19" name="AutoShape 7">
              <a:extLst>
                <a:ext uri="{FF2B5EF4-FFF2-40B4-BE49-F238E27FC236}">
                  <a16:creationId xmlns:a16="http://schemas.microsoft.com/office/drawing/2014/main" id="{C3B5E389-E8F5-88FD-1542-263B7B04221B}"/>
                </a:ext>
              </a:extLst>
            </p:cNvPr>
            <p:cNvSpPr/>
            <p:nvPr/>
          </p:nvSpPr>
          <p:spPr>
            <a:xfrm>
              <a:off x="1337811" y="5417436"/>
              <a:ext cx="5915653" cy="231791"/>
            </a:xfrm>
            <a:prstGeom prst="rect">
              <a:avLst/>
            </a:prstGeom>
            <a:solidFill>
              <a:srgbClr val="053D57"/>
            </a:solidFill>
          </p:spPr>
        </p:sp>
      </p:grpSp>
      <p:sp>
        <p:nvSpPr>
          <p:cNvPr id="20" name="TextBox 19">
            <a:extLst>
              <a:ext uri="{FF2B5EF4-FFF2-40B4-BE49-F238E27FC236}">
                <a16:creationId xmlns:a16="http://schemas.microsoft.com/office/drawing/2014/main" id="{4EE8E6EB-EF72-95D7-F4A2-344AED99EE0D}"/>
              </a:ext>
            </a:extLst>
          </p:cNvPr>
          <p:cNvSpPr txBox="1"/>
          <p:nvPr/>
        </p:nvSpPr>
        <p:spPr>
          <a:xfrm>
            <a:off x="8502223" y="8069734"/>
            <a:ext cx="836552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dirty="0">
                <a:solidFill>
                  <a:srgbClr val="053D57"/>
                </a:solidFill>
                <a:ea typeface="+mn-lt"/>
                <a:cs typeface="+mn-lt"/>
              </a:rPr>
              <a:t>Calculation using AFLEET (2020) and includes fuel lifecycle and vehicle operations. Uses the NREL Electrification Futures Study low cost renewables 2030 national average values, and assumes annual bus mileage of 14,084 miles, the same distribution of bus sizes found in the 2022 fleet orders, and no changes from current fuel efficiencies of either fuel type. </a:t>
            </a:r>
            <a:endParaRPr lang="en-US" sz="1600" dirty="0">
              <a:cs typeface="Calibri"/>
            </a:endParaRPr>
          </a:p>
        </p:txBody>
      </p:sp>
      <p:sp>
        <p:nvSpPr>
          <p:cNvPr id="21" name="TextBox 20">
            <a:extLst>
              <a:ext uri="{FF2B5EF4-FFF2-40B4-BE49-F238E27FC236}">
                <a16:creationId xmlns:a16="http://schemas.microsoft.com/office/drawing/2014/main" id="{5CC9D83F-1CB9-B8F9-B346-C2FF07C6CD57}"/>
              </a:ext>
            </a:extLst>
          </p:cNvPr>
          <p:cNvSpPr txBox="1"/>
          <p:nvPr/>
        </p:nvSpPr>
        <p:spPr>
          <a:xfrm>
            <a:off x="9495695" y="7599775"/>
            <a:ext cx="6378575" cy="400110"/>
          </a:xfrm>
          <a:prstGeom prst="rect">
            <a:avLst/>
          </a:prstGeom>
          <a:noFill/>
        </p:spPr>
        <p:txBody>
          <a:bodyPr wrap="square" lIns="91440" tIns="45720" rIns="91440" bIns="45720" anchor="t">
            <a:spAutoFit/>
          </a:bodyPr>
          <a:lstStyle>
            <a:defPPr>
              <a:defRPr lang="en-US"/>
            </a:defPPr>
            <a:lvl1pPr marR="0" algn="ctr">
              <a:spcBef>
                <a:spcPts val="0"/>
              </a:spcBef>
              <a:spcAft>
                <a:spcPts val="0"/>
              </a:spcAft>
              <a:defRPr sz="2000" i="1" spc="330">
                <a:solidFill>
                  <a:srgbClr val="053D57"/>
                </a:solidFill>
                <a:latin typeface="Montserrat Classic"/>
              </a:defRPr>
            </a:lvl1pPr>
          </a:lstStyle>
          <a:p>
            <a:pPr marL="0" marR="0" algn="ctr">
              <a:spcBef>
                <a:spcPts val="0"/>
              </a:spcBef>
              <a:spcAft>
                <a:spcPts val="0"/>
              </a:spcAft>
            </a:pPr>
            <a:r>
              <a:rPr lang="en-US" sz="2000" i="1" spc="330" dirty="0">
                <a:solidFill>
                  <a:srgbClr val="053D57"/>
                </a:solidFill>
                <a:latin typeface="Montserrat Classic"/>
              </a:rPr>
              <a:t>WRI’s Electric School Bus Initiative</a:t>
            </a:r>
          </a:p>
        </p:txBody>
      </p:sp>
    </p:spTree>
    <p:extLst>
      <p:ext uri="{BB962C8B-B14F-4D97-AF65-F5344CB8AC3E}">
        <p14:creationId xmlns:p14="http://schemas.microsoft.com/office/powerpoint/2010/main" val="2263939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he back of a school bus&#10;&#10;Description automatically generated with medium confidence">
            <a:extLst>
              <a:ext uri="{FF2B5EF4-FFF2-40B4-BE49-F238E27FC236}">
                <a16:creationId xmlns:a16="http://schemas.microsoft.com/office/drawing/2014/main" id="{4AF4B5A6-B10D-4D88-9397-8A1D50912094}"/>
              </a:ext>
            </a:extLst>
          </p:cNvPr>
          <p:cNvPicPr>
            <a:picLocks noChangeAspect="1"/>
          </p:cNvPicPr>
          <p:nvPr/>
        </p:nvPicPr>
        <p:blipFill rotWithShape="1">
          <a:blip r:embed="rId3">
            <a:duotone>
              <a:prstClr val="black"/>
              <a:srgbClr val="094059">
                <a:tint val="45000"/>
                <a:satMod val="400000"/>
              </a:srgbClr>
            </a:duotone>
            <a:extLst>
              <a:ext uri="{28A0092B-C50C-407E-A947-70E740481C1C}">
                <a14:useLocalDpi xmlns:a14="http://schemas.microsoft.com/office/drawing/2010/main" val="0"/>
              </a:ext>
            </a:extLst>
          </a:blip>
          <a:srcRect l="21018" r="12610"/>
          <a:stretch/>
        </p:blipFill>
        <p:spPr>
          <a:xfrm>
            <a:off x="0" y="-34090"/>
            <a:ext cx="18288000" cy="10321089"/>
          </a:xfrm>
          <a:prstGeom prst="rect">
            <a:avLst/>
          </a:prstGeom>
        </p:spPr>
      </p:pic>
      <p:grpSp>
        <p:nvGrpSpPr>
          <p:cNvPr id="7" name="Group 7"/>
          <p:cNvGrpSpPr/>
          <p:nvPr/>
        </p:nvGrpSpPr>
        <p:grpSpPr>
          <a:xfrm>
            <a:off x="3437521" y="3826041"/>
            <a:ext cx="11412958" cy="2634919"/>
            <a:chOff x="0" y="0"/>
            <a:chExt cx="15217277" cy="3513225"/>
          </a:xfrm>
        </p:grpSpPr>
        <p:sp>
          <p:nvSpPr>
            <p:cNvPr id="8" name="AutoShape 8"/>
            <p:cNvSpPr/>
            <p:nvPr/>
          </p:nvSpPr>
          <p:spPr>
            <a:xfrm>
              <a:off x="0" y="0"/>
              <a:ext cx="15217277" cy="3513225"/>
            </a:xfrm>
            <a:prstGeom prst="rect">
              <a:avLst/>
            </a:prstGeom>
            <a:solidFill>
              <a:srgbClr val="F8FBFD">
                <a:alpha val="89804"/>
              </a:srgbClr>
            </a:solidFill>
          </p:spPr>
        </p:sp>
        <p:sp>
          <p:nvSpPr>
            <p:cNvPr id="9" name="TextBox 9"/>
            <p:cNvSpPr txBox="1"/>
            <p:nvPr/>
          </p:nvSpPr>
          <p:spPr>
            <a:xfrm>
              <a:off x="960099" y="1531909"/>
              <a:ext cx="13297081" cy="720725"/>
            </a:xfrm>
            <a:prstGeom prst="rect">
              <a:avLst/>
            </a:prstGeom>
          </p:spPr>
          <p:txBody>
            <a:bodyPr lIns="0" tIns="0" rIns="0" bIns="0" rtlCol="0" anchor="t">
              <a:spAutoFit/>
            </a:bodyPr>
            <a:lstStyle/>
            <a:p>
              <a:pPr algn="ctr">
                <a:lnSpc>
                  <a:spcPts val="4200"/>
                </a:lnSpc>
              </a:pPr>
              <a:r>
                <a:rPr lang="en-US" sz="3500" spc="259">
                  <a:solidFill>
                    <a:srgbClr val="053D57"/>
                  </a:solidFill>
                  <a:latin typeface="Montserrat Classic Bold"/>
                </a:rPr>
                <a:t>WHERE WE GO FROM HERE</a:t>
              </a:r>
            </a:p>
          </p:txBody>
        </p:sp>
        <p:sp>
          <p:nvSpPr>
            <p:cNvPr id="10" name="TextBox 10"/>
            <p:cNvSpPr txBox="1"/>
            <p:nvPr/>
          </p:nvSpPr>
          <p:spPr>
            <a:xfrm>
              <a:off x="1112498" y="1892272"/>
              <a:ext cx="12992281" cy="695325"/>
            </a:xfrm>
            <a:prstGeom prst="rect">
              <a:avLst/>
            </a:prstGeom>
          </p:spPr>
          <p:txBody>
            <a:bodyPr lIns="0" tIns="0" rIns="0" bIns="0" rtlCol="0" anchor="t">
              <a:spAutoFit/>
            </a:bodyPr>
            <a:lstStyle/>
            <a:p>
              <a:pPr algn="ctr">
                <a:lnSpc>
                  <a:spcPts val="4500"/>
                </a:lnSpc>
              </a:pPr>
              <a:endParaRPr/>
            </a:p>
          </p:txBody>
        </p:sp>
      </p:grpSp>
    </p:spTree>
    <p:extLst>
      <p:ext uri="{BB962C8B-B14F-4D97-AF65-F5344CB8AC3E}">
        <p14:creationId xmlns:p14="http://schemas.microsoft.com/office/powerpoint/2010/main" val="648609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sp>
      <p:sp>
        <p:nvSpPr>
          <p:cNvPr id="3" name="TextBox 3"/>
          <p:cNvSpPr txBox="1"/>
          <p:nvPr/>
        </p:nvSpPr>
        <p:spPr>
          <a:xfrm>
            <a:off x="1028700" y="2986891"/>
            <a:ext cx="7277100" cy="4717830"/>
          </a:xfrm>
          <a:prstGeom prst="rect">
            <a:avLst/>
          </a:prstGeom>
        </p:spPr>
        <p:txBody>
          <a:bodyPr wrap="square" lIns="0" tIns="0" rIns="0" bIns="0" rtlCol="0" anchor="t">
            <a:spAutoFit/>
          </a:bodyPr>
          <a:lstStyle/>
          <a:p>
            <a:pPr>
              <a:lnSpc>
                <a:spcPts val="9450"/>
              </a:lnSpc>
            </a:pPr>
            <a:r>
              <a:rPr lang="en-US" sz="6000" spc="67">
                <a:solidFill>
                  <a:srgbClr val="053D57"/>
                </a:solidFill>
                <a:latin typeface="Montserrat Classic Bold"/>
              </a:rPr>
              <a:t>Why Electric School Buses Presentation Template </a:t>
            </a:r>
          </a:p>
        </p:txBody>
      </p:sp>
      <p:sp>
        <p:nvSpPr>
          <p:cNvPr id="4" name="AutoShape 4"/>
          <p:cNvSpPr/>
          <p:nvPr/>
        </p:nvSpPr>
        <p:spPr>
          <a:xfrm>
            <a:off x="17259300" y="1028700"/>
            <a:ext cx="4436739" cy="173843"/>
          </a:xfrm>
          <a:prstGeom prst="rect">
            <a:avLst/>
          </a:prstGeom>
          <a:solidFill>
            <a:srgbClr val="F8FBFD"/>
          </a:solidFill>
        </p:spPr>
      </p:sp>
      <p:sp>
        <p:nvSpPr>
          <p:cNvPr id="5" name="AutoShape 5"/>
          <p:cNvSpPr/>
          <p:nvPr/>
        </p:nvSpPr>
        <p:spPr>
          <a:xfrm>
            <a:off x="-3408039" y="9084457"/>
            <a:ext cx="4436739" cy="173843"/>
          </a:xfrm>
          <a:prstGeom prst="rect">
            <a:avLst/>
          </a:prstGeom>
          <a:solidFill>
            <a:srgbClr val="053D57"/>
          </a:solidFill>
        </p:spPr>
      </p:sp>
      <p:sp>
        <p:nvSpPr>
          <p:cNvPr id="7" name="TextBox 7"/>
          <p:cNvSpPr txBox="1"/>
          <p:nvPr/>
        </p:nvSpPr>
        <p:spPr>
          <a:xfrm>
            <a:off x="10420350" y="7491332"/>
            <a:ext cx="6472435" cy="2259145"/>
          </a:xfrm>
          <a:prstGeom prst="rect">
            <a:avLst/>
          </a:prstGeom>
        </p:spPr>
        <p:txBody>
          <a:bodyPr lIns="0" tIns="0" rIns="0" bIns="0" rtlCol="0" anchor="t">
            <a:spAutoFit/>
          </a:bodyPr>
          <a:lstStyle/>
          <a:p>
            <a:pPr>
              <a:lnSpc>
                <a:spcPts val="4500"/>
              </a:lnSpc>
            </a:pPr>
            <a:r>
              <a:rPr lang="en-US" sz="3000" spc="30">
                <a:solidFill>
                  <a:srgbClr val="F8FBFD"/>
                </a:solidFill>
                <a:latin typeface="Montserrat Light"/>
              </a:rPr>
              <a:t>Information on the downfalls of diesel buses, the benefits of electric school buses, and key next steps on moving forward.  </a:t>
            </a:r>
          </a:p>
        </p:txBody>
      </p:sp>
      <p:sp>
        <p:nvSpPr>
          <p:cNvPr id="8" name="TextBox 8"/>
          <p:cNvSpPr txBox="1"/>
          <p:nvPr/>
        </p:nvSpPr>
        <p:spPr>
          <a:xfrm>
            <a:off x="10420350" y="6224693"/>
            <a:ext cx="6433258" cy="1106970"/>
          </a:xfrm>
          <a:prstGeom prst="rect">
            <a:avLst/>
          </a:prstGeom>
        </p:spPr>
        <p:txBody>
          <a:bodyPr lIns="0" tIns="0" rIns="0" bIns="0" rtlCol="0" anchor="t">
            <a:spAutoFit/>
          </a:bodyPr>
          <a:lstStyle/>
          <a:p>
            <a:pPr>
              <a:lnSpc>
                <a:spcPts val="4590"/>
              </a:lnSpc>
            </a:pPr>
            <a:r>
              <a:rPr lang="en-US" sz="3000" spc="330">
                <a:solidFill>
                  <a:srgbClr val="F8FBFD"/>
                </a:solidFill>
                <a:latin typeface="Montserrat Classic"/>
              </a:rPr>
              <a:t>WHAT DOES THIS DECK INCLUDE?</a:t>
            </a:r>
          </a:p>
        </p:txBody>
      </p:sp>
      <p:sp>
        <p:nvSpPr>
          <p:cNvPr id="11" name="TextBox 11"/>
          <p:cNvSpPr txBox="1"/>
          <p:nvPr/>
        </p:nvSpPr>
        <p:spPr>
          <a:xfrm>
            <a:off x="10400761" y="3097948"/>
            <a:ext cx="6472435" cy="2259145"/>
          </a:xfrm>
          <a:prstGeom prst="rect">
            <a:avLst/>
          </a:prstGeom>
        </p:spPr>
        <p:txBody>
          <a:bodyPr lIns="0" tIns="0" rIns="0" bIns="0" rtlCol="0" anchor="t">
            <a:spAutoFit/>
          </a:bodyPr>
          <a:lstStyle/>
          <a:p>
            <a:pPr>
              <a:lnSpc>
                <a:spcPts val="4500"/>
              </a:lnSpc>
            </a:pPr>
            <a:r>
              <a:rPr lang="en-US" sz="3000" spc="30">
                <a:solidFill>
                  <a:srgbClr val="F8FBFD"/>
                </a:solidFill>
                <a:latin typeface="Montserrat Light"/>
              </a:rPr>
              <a:t>Administrative or transportation leads looking to educate stakeholders on the benefits of electric school buses. </a:t>
            </a:r>
          </a:p>
        </p:txBody>
      </p:sp>
      <p:sp>
        <p:nvSpPr>
          <p:cNvPr id="12" name="TextBox 12"/>
          <p:cNvSpPr txBox="1"/>
          <p:nvPr/>
        </p:nvSpPr>
        <p:spPr>
          <a:xfrm>
            <a:off x="10358348" y="1682920"/>
            <a:ext cx="6433258" cy="1106970"/>
          </a:xfrm>
          <a:prstGeom prst="rect">
            <a:avLst/>
          </a:prstGeom>
        </p:spPr>
        <p:txBody>
          <a:bodyPr lIns="0" tIns="0" rIns="0" bIns="0" rtlCol="0" anchor="t">
            <a:spAutoFit/>
          </a:bodyPr>
          <a:lstStyle/>
          <a:p>
            <a:pPr>
              <a:lnSpc>
                <a:spcPts val="4590"/>
              </a:lnSpc>
            </a:pPr>
            <a:r>
              <a:rPr lang="en-US" sz="3000" spc="330">
                <a:solidFill>
                  <a:srgbClr val="F8FBFD"/>
                </a:solidFill>
                <a:latin typeface="Montserrat Classic"/>
              </a:rPr>
              <a:t>WHO IS THIS DESIGNED FOR?</a:t>
            </a:r>
          </a:p>
        </p:txBody>
      </p:sp>
      <p:sp>
        <p:nvSpPr>
          <p:cNvPr id="13" name="Rectangle: Rounded Corners 12">
            <a:extLst>
              <a:ext uri="{FF2B5EF4-FFF2-40B4-BE49-F238E27FC236}">
                <a16:creationId xmlns:a16="http://schemas.microsoft.com/office/drawing/2014/main" id="{9A06EDA5-06E0-448B-971A-09F9D287C2F0}"/>
              </a:ext>
            </a:extLst>
          </p:cNvPr>
          <p:cNvSpPr/>
          <p:nvPr/>
        </p:nvSpPr>
        <p:spPr>
          <a:xfrm>
            <a:off x="11670374" y="172635"/>
            <a:ext cx="6443455" cy="1202227"/>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Montserrat Light" panose="00000400000000000000" pitchFamily="2" charset="0"/>
              </a:rPr>
              <a:t>Delete this slide before presenting.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998830" y="-401131"/>
            <a:ext cx="9289170" cy="11089261"/>
          </a:xfrm>
          <a:prstGeom prst="rect">
            <a:avLst/>
          </a:prstGeom>
          <a:solidFill>
            <a:srgbClr val="053D57"/>
          </a:solidFill>
        </p:spPr>
      </p:sp>
      <p:sp>
        <p:nvSpPr>
          <p:cNvPr id="3" name="TextBox 3"/>
          <p:cNvSpPr txBox="1"/>
          <p:nvPr/>
        </p:nvSpPr>
        <p:spPr>
          <a:xfrm>
            <a:off x="1028700" y="2986891"/>
            <a:ext cx="7277100" cy="5936112"/>
          </a:xfrm>
          <a:prstGeom prst="rect">
            <a:avLst/>
          </a:prstGeom>
        </p:spPr>
        <p:txBody>
          <a:bodyPr wrap="square" lIns="0" tIns="0" rIns="0" bIns="0" rtlCol="0" anchor="t">
            <a:spAutoFit/>
          </a:bodyPr>
          <a:lstStyle/>
          <a:p>
            <a:pPr>
              <a:lnSpc>
                <a:spcPts val="9450"/>
              </a:lnSpc>
            </a:pPr>
            <a:r>
              <a:rPr lang="en-US" sz="6000" spc="67">
                <a:solidFill>
                  <a:srgbClr val="053D57"/>
                </a:solidFill>
                <a:latin typeface="Montserrat Classic Bold"/>
              </a:rPr>
              <a:t>ELECTRIC SCHOOL BUSES CAN MEET </a:t>
            </a:r>
            <a:r>
              <a:rPr lang="en-US" sz="6000" spc="67">
                <a:solidFill>
                  <a:srgbClr val="053D57"/>
                </a:solidFill>
                <a:highlight>
                  <a:srgbClr val="FFFF00"/>
                </a:highlight>
                <a:latin typeface="Montserrat Classic Bold"/>
              </a:rPr>
              <a:t>[INSERT NAME] </a:t>
            </a:r>
            <a:r>
              <a:rPr lang="en-US" sz="6000" spc="67">
                <a:solidFill>
                  <a:srgbClr val="053D57"/>
                </a:solidFill>
                <a:latin typeface="Montserrat Classic Bold"/>
              </a:rPr>
              <a:t>DISTRICT’S NEEDS</a:t>
            </a:r>
          </a:p>
        </p:txBody>
      </p:sp>
      <p:sp>
        <p:nvSpPr>
          <p:cNvPr id="4" name="AutoShape 4"/>
          <p:cNvSpPr/>
          <p:nvPr/>
        </p:nvSpPr>
        <p:spPr>
          <a:xfrm>
            <a:off x="17259300" y="1028700"/>
            <a:ext cx="4436739" cy="173843"/>
          </a:xfrm>
          <a:prstGeom prst="rect">
            <a:avLst/>
          </a:prstGeom>
          <a:solidFill>
            <a:srgbClr val="F8FBFD"/>
          </a:solidFill>
        </p:spPr>
      </p:sp>
      <p:sp>
        <p:nvSpPr>
          <p:cNvPr id="5" name="AutoShape 5"/>
          <p:cNvSpPr/>
          <p:nvPr/>
        </p:nvSpPr>
        <p:spPr>
          <a:xfrm>
            <a:off x="-3408039" y="9084457"/>
            <a:ext cx="4436739" cy="173843"/>
          </a:xfrm>
          <a:prstGeom prst="rect">
            <a:avLst/>
          </a:prstGeom>
          <a:solidFill>
            <a:srgbClr val="053D57"/>
          </a:solidFill>
        </p:spPr>
      </p:sp>
      <p:grpSp>
        <p:nvGrpSpPr>
          <p:cNvPr id="6" name="Group 6"/>
          <p:cNvGrpSpPr/>
          <p:nvPr/>
        </p:nvGrpSpPr>
        <p:grpSpPr>
          <a:xfrm>
            <a:off x="9958646" y="922528"/>
            <a:ext cx="6968590" cy="7561975"/>
            <a:chOff x="-2" y="88265"/>
            <a:chExt cx="8656033" cy="7565887"/>
          </a:xfrm>
        </p:grpSpPr>
        <p:sp>
          <p:nvSpPr>
            <p:cNvPr id="7" name="TextBox 7"/>
            <p:cNvSpPr txBox="1"/>
            <p:nvPr/>
          </p:nvSpPr>
          <p:spPr>
            <a:xfrm>
              <a:off x="26118" y="3988722"/>
              <a:ext cx="8629913" cy="2242752"/>
            </a:xfrm>
            <a:prstGeom prst="rect">
              <a:avLst/>
            </a:prstGeom>
          </p:spPr>
          <p:txBody>
            <a:bodyPr lIns="0" tIns="0" rIns="0" bIns="0" rtlCol="0" anchor="t">
              <a:spAutoFit/>
            </a:bodyPr>
            <a:lstStyle/>
            <a:p>
              <a:pPr>
                <a:lnSpc>
                  <a:spcPts val="4500"/>
                </a:lnSpc>
              </a:pPr>
              <a:r>
                <a:rPr lang="en-US" sz="3000" spc="30" dirty="0">
                  <a:solidFill>
                    <a:srgbClr val="F8FBFD"/>
                  </a:solidFill>
                  <a:latin typeface="Montserrat Light"/>
                </a:rPr>
                <a:t>There are different heating options to accommodate cold climates.</a:t>
              </a:r>
            </a:p>
          </p:txBody>
        </p:sp>
        <p:sp>
          <p:nvSpPr>
            <p:cNvPr id="8" name="TextBox 8"/>
            <p:cNvSpPr txBox="1"/>
            <p:nvPr/>
          </p:nvSpPr>
          <p:spPr>
            <a:xfrm>
              <a:off x="-2" y="3259745"/>
              <a:ext cx="8577677" cy="702310"/>
            </a:xfrm>
            <a:prstGeom prst="rect">
              <a:avLst/>
            </a:prstGeom>
          </p:spPr>
          <p:txBody>
            <a:bodyPr lIns="0" tIns="0" rIns="0" bIns="0" rtlCol="0" anchor="t">
              <a:spAutoFit/>
            </a:bodyPr>
            <a:lstStyle/>
            <a:p>
              <a:pPr>
                <a:lnSpc>
                  <a:spcPts val="4590"/>
                </a:lnSpc>
              </a:pPr>
              <a:r>
                <a:rPr lang="en-US" sz="3000" spc="330" dirty="0">
                  <a:solidFill>
                    <a:srgbClr val="F8FBFD"/>
                  </a:solidFill>
                  <a:latin typeface="Montserrat Classic"/>
                </a:rPr>
                <a:t>COLD-WEATHER FRIENDLY</a:t>
              </a:r>
            </a:p>
          </p:txBody>
        </p:sp>
        <p:sp>
          <p:nvSpPr>
            <p:cNvPr id="9" name="TextBox 9"/>
            <p:cNvSpPr txBox="1"/>
            <p:nvPr/>
          </p:nvSpPr>
          <p:spPr>
            <a:xfrm>
              <a:off x="0" y="6180843"/>
              <a:ext cx="8629913" cy="1473309"/>
            </a:xfrm>
            <a:prstGeom prst="rect">
              <a:avLst/>
            </a:prstGeom>
          </p:spPr>
          <p:txBody>
            <a:bodyPr lIns="0" tIns="0" rIns="0" bIns="0" rtlCol="0" anchor="t">
              <a:spAutoFit/>
            </a:bodyPr>
            <a:lstStyle/>
            <a:p>
              <a:pPr>
                <a:lnSpc>
                  <a:spcPts val="4500"/>
                </a:lnSpc>
              </a:pPr>
              <a:r>
                <a:rPr lang="en-US" sz="3000" spc="30" dirty="0">
                  <a:solidFill>
                    <a:srgbClr val="F8FBFD"/>
                  </a:solidFill>
                  <a:latin typeface="Montserrat Light"/>
                </a:rPr>
                <a:t>We can evaluate optimal charging to meet route needs.</a:t>
              </a:r>
            </a:p>
          </p:txBody>
        </p:sp>
        <p:sp>
          <p:nvSpPr>
            <p:cNvPr id="10" name="TextBox 10"/>
            <p:cNvSpPr txBox="1"/>
            <p:nvPr/>
          </p:nvSpPr>
          <p:spPr>
            <a:xfrm>
              <a:off x="26118" y="5399003"/>
              <a:ext cx="8577676" cy="689420"/>
            </a:xfrm>
            <a:prstGeom prst="rect">
              <a:avLst/>
            </a:prstGeom>
          </p:spPr>
          <p:txBody>
            <a:bodyPr lIns="0" tIns="0" rIns="0" bIns="0" rtlCol="0" anchor="t">
              <a:spAutoFit/>
            </a:bodyPr>
            <a:lstStyle/>
            <a:p>
              <a:pPr>
                <a:lnSpc>
                  <a:spcPts val="4590"/>
                </a:lnSpc>
              </a:pPr>
              <a:r>
                <a:rPr lang="en-US" sz="3000" spc="330" dirty="0">
                  <a:solidFill>
                    <a:srgbClr val="F8FBFD"/>
                  </a:solidFill>
                  <a:latin typeface="Montserrat Classic"/>
                </a:rPr>
                <a:t>CHARGING OPTIONS</a:t>
              </a:r>
            </a:p>
          </p:txBody>
        </p:sp>
        <p:sp>
          <p:nvSpPr>
            <p:cNvPr id="11" name="TextBox 11"/>
            <p:cNvSpPr txBox="1"/>
            <p:nvPr/>
          </p:nvSpPr>
          <p:spPr>
            <a:xfrm>
              <a:off x="0" y="790575"/>
              <a:ext cx="8629913" cy="3012193"/>
            </a:xfrm>
            <a:prstGeom prst="rect">
              <a:avLst/>
            </a:prstGeom>
          </p:spPr>
          <p:txBody>
            <a:bodyPr lIns="0" tIns="0" rIns="0" bIns="0" rtlCol="0" anchor="t">
              <a:spAutoFit/>
            </a:bodyPr>
            <a:lstStyle/>
            <a:p>
              <a:pPr>
                <a:lnSpc>
                  <a:spcPts val="4500"/>
                </a:lnSpc>
              </a:pPr>
              <a:r>
                <a:rPr lang="en-US" sz="3000" spc="30" dirty="0">
                  <a:solidFill>
                    <a:srgbClr val="F8FBFD"/>
                  </a:solidFill>
                  <a:latin typeface="Montserrat Light"/>
                </a:rPr>
                <a:t>Our average route is </a:t>
              </a:r>
              <a:r>
                <a:rPr lang="en-US" sz="3000" spc="30" dirty="0">
                  <a:solidFill>
                    <a:srgbClr val="F8FBFD"/>
                  </a:solidFill>
                  <a:highlight>
                    <a:srgbClr val="FFFF00"/>
                  </a:highlight>
                  <a:latin typeface="Montserrat Light"/>
                </a:rPr>
                <a:t>xx miles </a:t>
              </a:r>
              <a:r>
                <a:rPr lang="en-US" sz="3000" spc="30" dirty="0">
                  <a:solidFill>
                    <a:srgbClr val="F8FBFD"/>
                  </a:solidFill>
                  <a:latin typeface="Montserrat Light"/>
                </a:rPr>
                <a:t>and the nameplate range of current electric school bus models is 75 - 210 miles.</a:t>
              </a:r>
            </a:p>
          </p:txBody>
        </p:sp>
        <p:sp>
          <p:nvSpPr>
            <p:cNvPr id="12" name="TextBox 12"/>
            <p:cNvSpPr txBox="1"/>
            <p:nvPr/>
          </p:nvSpPr>
          <p:spPr>
            <a:xfrm>
              <a:off x="26117" y="88265"/>
              <a:ext cx="8577677" cy="702310"/>
            </a:xfrm>
            <a:prstGeom prst="rect">
              <a:avLst/>
            </a:prstGeom>
          </p:spPr>
          <p:txBody>
            <a:bodyPr lIns="0" tIns="0" rIns="0" bIns="0" rtlCol="0" anchor="t">
              <a:spAutoFit/>
            </a:bodyPr>
            <a:lstStyle/>
            <a:p>
              <a:pPr>
                <a:lnSpc>
                  <a:spcPts val="4590"/>
                </a:lnSpc>
              </a:pPr>
              <a:r>
                <a:rPr lang="en-US" sz="3000" spc="330" dirty="0">
                  <a:solidFill>
                    <a:srgbClr val="F8FBFD"/>
                  </a:solidFill>
                  <a:latin typeface="Montserrat Classic"/>
                </a:rPr>
                <a:t>RANGE ALIGNMENT</a:t>
              </a:r>
            </a:p>
          </p:txBody>
        </p:sp>
      </p:grpSp>
      <p:sp>
        <p:nvSpPr>
          <p:cNvPr id="13" name="Rectangle: Rounded Corners 12">
            <a:extLst>
              <a:ext uri="{FF2B5EF4-FFF2-40B4-BE49-F238E27FC236}">
                <a16:creationId xmlns:a16="http://schemas.microsoft.com/office/drawing/2014/main" id="{2EF859BD-45DB-49D5-B385-456375F25936}"/>
              </a:ext>
            </a:extLst>
          </p:cNvPr>
          <p:cNvSpPr/>
          <p:nvPr/>
        </p:nvSpPr>
        <p:spPr>
          <a:xfrm>
            <a:off x="11363630" y="-633293"/>
            <a:ext cx="6443455" cy="2473918"/>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latin typeface="Montserrat Light" panose="00000400000000000000" pitchFamily="2" charset="0"/>
              </a:rPr>
              <a:t>Add the average milage for routes. </a:t>
            </a:r>
          </a:p>
          <a:p>
            <a:pPr algn="ctr"/>
            <a:r>
              <a:rPr lang="en-US" sz="3000" dirty="0">
                <a:latin typeface="Montserrat Light" panose="00000400000000000000" pitchFamily="2" charset="0"/>
              </a:rPr>
              <a:t>Remove cold-weather point if this does not apply to your location. </a:t>
            </a:r>
          </a:p>
        </p:txBody>
      </p:sp>
    </p:spTree>
    <p:extLst>
      <p:ext uri="{BB962C8B-B14F-4D97-AF65-F5344CB8AC3E}">
        <p14:creationId xmlns:p14="http://schemas.microsoft.com/office/powerpoint/2010/main" val="4127284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sp>
      <p:sp>
        <p:nvSpPr>
          <p:cNvPr id="3" name="TextBox 3"/>
          <p:cNvSpPr txBox="1"/>
          <p:nvPr/>
        </p:nvSpPr>
        <p:spPr>
          <a:xfrm>
            <a:off x="1028700" y="2986891"/>
            <a:ext cx="7277100" cy="5936112"/>
          </a:xfrm>
          <a:prstGeom prst="rect">
            <a:avLst/>
          </a:prstGeom>
        </p:spPr>
        <p:txBody>
          <a:bodyPr wrap="square" lIns="0" tIns="0" rIns="0" bIns="0" rtlCol="0" anchor="t">
            <a:spAutoFit/>
          </a:bodyPr>
          <a:lstStyle/>
          <a:p>
            <a:pPr>
              <a:lnSpc>
                <a:spcPts val="9450"/>
              </a:lnSpc>
            </a:pPr>
            <a:r>
              <a:rPr lang="en-US" sz="6000" spc="67">
                <a:solidFill>
                  <a:srgbClr val="053D57"/>
                </a:solidFill>
                <a:latin typeface="Montserrat Classic Bold"/>
              </a:rPr>
              <a:t>LEADING SCHOOL DISTRICTS ARE MOVING TOWARD ELECTRIC SCHOOL BUSES </a:t>
            </a:r>
          </a:p>
        </p:txBody>
      </p:sp>
      <p:sp>
        <p:nvSpPr>
          <p:cNvPr id="4" name="AutoShape 4"/>
          <p:cNvSpPr/>
          <p:nvPr/>
        </p:nvSpPr>
        <p:spPr>
          <a:xfrm>
            <a:off x="17259300" y="1028700"/>
            <a:ext cx="4436739" cy="173843"/>
          </a:xfrm>
          <a:prstGeom prst="rect">
            <a:avLst/>
          </a:prstGeom>
          <a:solidFill>
            <a:srgbClr val="F8FBFD"/>
          </a:solidFill>
        </p:spPr>
      </p:sp>
      <p:sp>
        <p:nvSpPr>
          <p:cNvPr id="5" name="AutoShape 5"/>
          <p:cNvSpPr/>
          <p:nvPr/>
        </p:nvSpPr>
        <p:spPr>
          <a:xfrm>
            <a:off x="-3408039" y="9084457"/>
            <a:ext cx="4436739" cy="173843"/>
          </a:xfrm>
          <a:prstGeom prst="rect">
            <a:avLst/>
          </a:prstGeom>
          <a:solidFill>
            <a:srgbClr val="053D57"/>
          </a:solidFill>
        </p:spPr>
      </p:sp>
      <p:grpSp>
        <p:nvGrpSpPr>
          <p:cNvPr id="6" name="Group 6"/>
          <p:cNvGrpSpPr/>
          <p:nvPr/>
        </p:nvGrpSpPr>
        <p:grpSpPr>
          <a:xfrm>
            <a:off x="9615908" y="652619"/>
            <a:ext cx="8081318" cy="8981762"/>
            <a:chOff x="0" y="-572490"/>
            <a:chExt cx="8640897" cy="8672109"/>
          </a:xfrm>
        </p:grpSpPr>
        <p:sp>
          <p:nvSpPr>
            <p:cNvPr id="7" name="TextBox 7"/>
            <p:cNvSpPr txBox="1"/>
            <p:nvPr/>
          </p:nvSpPr>
          <p:spPr>
            <a:xfrm>
              <a:off x="10984" y="5198380"/>
              <a:ext cx="8629913" cy="2901239"/>
            </a:xfrm>
            <a:prstGeom prst="rect">
              <a:avLst/>
            </a:prstGeom>
          </p:spPr>
          <p:txBody>
            <a:bodyPr lIns="0" tIns="0" rIns="0" bIns="0" rtlCol="0" anchor="t">
              <a:spAutoFit/>
            </a:bodyPr>
            <a:lstStyle/>
            <a:p>
              <a:pPr>
                <a:lnSpc>
                  <a:spcPts val="4500"/>
                </a:lnSpc>
              </a:pPr>
              <a:r>
                <a:rPr lang="en-US" sz="3000" spc="30">
                  <a:solidFill>
                    <a:srgbClr val="F8FBFD"/>
                  </a:solidFill>
                  <a:latin typeface="Montserrat Light"/>
                </a:rPr>
                <a:t>All major school bus manufacturers are now making electric school buses which allow us to determine the optimal technology for our school. </a:t>
              </a:r>
            </a:p>
          </p:txBody>
        </p:sp>
        <p:sp>
          <p:nvSpPr>
            <p:cNvPr id="8" name="TextBox 8"/>
            <p:cNvSpPr txBox="1"/>
            <p:nvPr/>
          </p:nvSpPr>
          <p:spPr>
            <a:xfrm>
              <a:off x="0" y="4496071"/>
              <a:ext cx="8577677" cy="702310"/>
            </a:xfrm>
            <a:prstGeom prst="rect">
              <a:avLst/>
            </a:prstGeom>
          </p:spPr>
          <p:txBody>
            <a:bodyPr lIns="0" tIns="0" rIns="0" bIns="0" rtlCol="0" anchor="t">
              <a:spAutoFit/>
            </a:bodyPr>
            <a:lstStyle/>
            <a:p>
              <a:pPr>
                <a:lnSpc>
                  <a:spcPts val="4590"/>
                </a:lnSpc>
              </a:pPr>
              <a:r>
                <a:rPr lang="en-US" sz="3000" spc="330" dirty="0">
                  <a:solidFill>
                    <a:srgbClr val="F8FBFD"/>
                  </a:solidFill>
                  <a:latin typeface="Montserrat Classic"/>
                </a:rPr>
                <a:t>GROWING MARKET </a:t>
              </a:r>
            </a:p>
          </p:txBody>
        </p:sp>
        <p:sp>
          <p:nvSpPr>
            <p:cNvPr id="11" name="TextBox 11"/>
            <p:cNvSpPr txBox="1"/>
            <p:nvPr/>
          </p:nvSpPr>
          <p:spPr>
            <a:xfrm>
              <a:off x="0" y="48807"/>
              <a:ext cx="8629913" cy="4410002"/>
            </a:xfrm>
            <a:prstGeom prst="rect">
              <a:avLst/>
            </a:prstGeom>
          </p:spPr>
          <p:txBody>
            <a:bodyPr lIns="0" tIns="0" rIns="0" bIns="0" rtlCol="0" anchor="t">
              <a:spAutoFit/>
            </a:bodyPr>
            <a:lstStyle/>
            <a:p>
              <a:pPr>
                <a:lnSpc>
                  <a:spcPts val="4500"/>
                </a:lnSpc>
              </a:pPr>
              <a:r>
                <a:rPr lang="en-US" sz="3000" spc="30" dirty="0">
                  <a:solidFill>
                    <a:schemeClr val="bg1"/>
                  </a:solidFill>
                  <a:latin typeface="Montserrat Light"/>
                  <a:ea typeface="+mn-lt"/>
                  <a:cs typeface="+mn-lt"/>
                </a:rPr>
                <a:t>As of August 2023, nearly 6,000 electric school buses have been committed in all 50 states, as well as tribal communities and multiple territories..</a:t>
              </a:r>
              <a:r>
                <a:rPr lang="en-US" sz="3000" spc="30" dirty="0">
                  <a:ea typeface="+mn-lt"/>
                  <a:cs typeface="+mn-lt"/>
                </a:rPr>
                <a:t> </a:t>
              </a:r>
              <a:r>
                <a:rPr lang="en-US" sz="3000" spc="30" dirty="0">
                  <a:solidFill>
                    <a:srgbClr val="F8FBFD"/>
                  </a:solidFill>
                  <a:latin typeface="Montserrat Light"/>
                </a:rPr>
                <a:t>But with the vast majority still being diesel, now is the time to be delivering this innovation to our district. </a:t>
              </a:r>
            </a:p>
          </p:txBody>
        </p:sp>
        <p:sp>
          <p:nvSpPr>
            <p:cNvPr id="12" name="TextBox 12"/>
            <p:cNvSpPr txBox="1"/>
            <p:nvPr/>
          </p:nvSpPr>
          <p:spPr>
            <a:xfrm>
              <a:off x="0" y="-572490"/>
              <a:ext cx="8577676" cy="702310"/>
            </a:xfrm>
            <a:prstGeom prst="rect">
              <a:avLst/>
            </a:prstGeom>
          </p:spPr>
          <p:txBody>
            <a:bodyPr lIns="0" tIns="0" rIns="0" bIns="0" rtlCol="0" anchor="t">
              <a:spAutoFit/>
            </a:bodyPr>
            <a:lstStyle/>
            <a:p>
              <a:pPr>
                <a:lnSpc>
                  <a:spcPts val="4590"/>
                </a:lnSpc>
              </a:pPr>
              <a:r>
                <a:rPr lang="en-US" sz="3000" spc="330" dirty="0">
                  <a:solidFill>
                    <a:srgbClr val="F8FBFD"/>
                  </a:solidFill>
                  <a:latin typeface="Montserrat Classic"/>
                </a:rPr>
                <a:t>THE TIME IS NOW</a:t>
              </a:r>
            </a:p>
          </p:txBody>
        </p:sp>
      </p:grpSp>
    </p:spTree>
    <p:extLst>
      <p:ext uri="{BB962C8B-B14F-4D97-AF65-F5344CB8AC3E}">
        <p14:creationId xmlns:p14="http://schemas.microsoft.com/office/powerpoint/2010/main" val="918345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p:blipFill>
        <p:spPr>
          <a:xfrm>
            <a:off x="0" y="0"/>
            <a:ext cx="18288000" cy="10287000"/>
          </a:xfrm>
          <a:prstGeom prst="rect">
            <a:avLst/>
          </a:prstGeom>
        </p:spPr>
      </p:pic>
      <p:sp>
        <p:nvSpPr>
          <p:cNvPr id="3" name="AutoShape 3"/>
          <p:cNvSpPr/>
          <p:nvPr/>
        </p:nvSpPr>
        <p:spPr>
          <a:xfrm>
            <a:off x="933166" y="1028700"/>
            <a:ext cx="16230600" cy="8229600"/>
          </a:xfrm>
          <a:prstGeom prst="rect">
            <a:avLst/>
          </a:prstGeom>
          <a:solidFill>
            <a:srgbClr val="F8FBFD">
              <a:alpha val="89804"/>
            </a:srgbClr>
          </a:solidFill>
        </p:spPr>
      </p:sp>
      <p:sp>
        <p:nvSpPr>
          <p:cNvPr id="12" name="TextBox 11">
            <a:extLst>
              <a:ext uri="{FF2B5EF4-FFF2-40B4-BE49-F238E27FC236}">
                <a16:creationId xmlns:a16="http://schemas.microsoft.com/office/drawing/2014/main" id="{E6280519-4F4D-4E00-9212-C2C359BDD80B}"/>
              </a:ext>
            </a:extLst>
          </p:cNvPr>
          <p:cNvSpPr txBox="1"/>
          <p:nvPr/>
        </p:nvSpPr>
        <p:spPr>
          <a:xfrm>
            <a:off x="6130283" y="8690192"/>
            <a:ext cx="6381900" cy="406614"/>
          </a:xfrm>
          <a:prstGeom prst="rect">
            <a:avLst/>
          </a:prstGeom>
          <a:noFill/>
        </p:spPr>
        <p:txBody>
          <a:bodyPr wrap="square">
            <a:spAutoFit/>
          </a:bodyPr>
          <a:lstStyle/>
          <a:p>
            <a:pPr marL="0" marR="0" algn="ctr">
              <a:spcBef>
                <a:spcPts val="0"/>
              </a:spcBef>
              <a:spcAft>
                <a:spcPts val="0"/>
              </a:spcAft>
            </a:pPr>
            <a:r>
              <a:rPr lang="en-US" sz="2000" i="1" spc="330" dirty="0">
                <a:solidFill>
                  <a:srgbClr val="053D57"/>
                </a:solidFill>
                <a:latin typeface="Montserrat Classic"/>
              </a:rPr>
              <a:t>WRI’s Electric School Bus Initiative</a:t>
            </a:r>
          </a:p>
        </p:txBody>
      </p:sp>
      <p:sp>
        <p:nvSpPr>
          <p:cNvPr id="15" name="TextBox 9">
            <a:extLst>
              <a:ext uri="{FF2B5EF4-FFF2-40B4-BE49-F238E27FC236}">
                <a16:creationId xmlns:a16="http://schemas.microsoft.com/office/drawing/2014/main" id="{F22D274E-3F13-4CD2-BF87-E415E45C24A8}"/>
              </a:ext>
            </a:extLst>
          </p:cNvPr>
          <p:cNvSpPr txBox="1"/>
          <p:nvPr/>
        </p:nvSpPr>
        <p:spPr>
          <a:xfrm>
            <a:off x="1028700" y="1393501"/>
            <a:ext cx="15659100" cy="1785104"/>
          </a:xfrm>
          <a:prstGeom prst="rect">
            <a:avLst/>
          </a:prstGeom>
        </p:spPr>
        <p:txBody>
          <a:bodyPr wrap="square" lIns="0" tIns="0" rIns="0" bIns="0" rtlCol="0" anchor="t">
            <a:spAutoFit/>
          </a:bodyPr>
          <a:lstStyle/>
          <a:p>
            <a:pPr algn="ctr"/>
            <a:r>
              <a:rPr lang="en-US" sz="4800" spc="259">
                <a:solidFill>
                  <a:srgbClr val="053D57"/>
                </a:solidFill>
                <a:latin typeface="Montserrat Classic Bold"/>
              </a:rPr>
              <a:t>WHERE CAN YOU FIND ELECTRIC SCHOOL BUSES TODAY?</a:t>
            </a:r>
            <a:endParaRPr lang="en-US"/>
          </a:p>
          <a:p>
            <a:pPr algn="ctr"/>
            <a:endParaRPr lang="en-US" sz="2000" spc="330">
              <a:solidFill>
                <a:srgbClr val="053D57"/>
              </a:solidFill>
              <a:latin typeface="Montserrat Classic"/>
            </a:endParaRPr>
          </a:p>
        </p:txBody>
      </p:sp>
      <p:sp>
        <p:nvSpPr>
          <p:cNvPr id="14" name="Content Placeholder 2">
            <a:extLst>
              <a:ext uri="{FF2B5EF4-FFF2-40B4-BE49-F238E27FC236}">
                <a16:creationId xmlns:a16="http://schemas.microsoft.com/office/drawing/2014/main" id="{90777E17-D746-464B-9841-BB909DC9F124}"/>
              </a:ext>
            </a:extLst>
          </p:cNvPr>
          <p:cNvSpPr txBox="1">
            <a:spLocks/>
          </p:cNvSpPr>
          <p:nvPr/>
        </p:nvSpPr>
        <p:spPr>
          <a:xfrm>
            <a:off x="9416955" y="3077963"/>
            <a:ext cx="6529075" cy="3918047"/>
          </a:xfrm>
        </p:spPr>
        <p:txBody>
          <a:bodyPr vert="horz" lIns="137160" tIns="68580" rIns="137160" bIns="68580" rtlCol="0" anchor="t">
            <a:noAutofit/>
          </a:bodyPr>
          <a:lstStyle>
            <a:lvl1pPr marL="342892" indent="-342892" algn="l" defTabSz="457189" rtl="0" eaLnBrk="1" latinLnBrk="0" hangingPunct="1">
              <a:spcBef>
                <a:spcPct val="20000"/>
              </a:spcBef>
              <a:buFont typeface="Arial"/>
              <a:buChar char="•"/>
              <a:defRPr sz="3200" kern="1200">
                <a:solidFill>
                  <a:schemeClr val="tx1"/>
                </a:solidFill>
                <a:latin typeface="Arial Narrow" panose="020B0606020202030204" pitchFamily="34" charset="0"/>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Arial Narrow" panose="020B0606020202030204" pitchFamily="34" charset="0"/>
                <a:ea typeface="+mn-ea"/>
                <a:cs typeface="Arial"/>
              </a:defRPr>
            </a:lvl2pPr>
            <a:lvl3pPr marL="1142972" indent="-228594" algn="l" defTabSz="457189" rtl="0" eaLnBrk="1" latinLnBrk="0" hangingPunct="1">
              <a:spcBef>
                <a:spcPct val="20000"/>
              </a:spcBef>
              <a:buFont typeface="Arial"/>
              <a:buChar char="•"/>
              <a:defRPr sz="2400" kern="1200">
                <a:solidFill>
                  <a:schemeClr val="tx1"/>
                </a:solidFill>
                <a:latin typeface="Arial Narrow" panose="020B0606020202030204" pitchFamily="34" charset="0"/>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4pPr>
            <a:lvl5pPr marL="2057348"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355">
              <a:buNone/>
            </a:pPr>
            <a:r>
              <a:rPr lang="en-US" sz="2000" spc="330" dirty="0">
                <a:solidFill>
                  <a:srgbClr val="053D57"/>
                </a:solidFill>
                <a:latin typeface="Montserrat Classic"/>
                <a:cs typeface="+mn-cs"/>
              </a:rPr>
              <a:t>Electric school buses are operating in every type of community, and nearly 6,000 have been committed to in 49 states, as of August 2023.</a:t>
            </a:r>
          </a:p>
        </p:txBody>
      </p:sp>
      <p:sp>
        <p:nvSpPr>
          <p:cNvPr id="13" name="Rectangle 12">
            <a:extLst>
              <a:ext uri="{FF2B5EF4-FFF2-40B4-BE49-F238E27FC236}">
                <a16:creationId xmlns:a16="http://schemas.microsoft.com/office/drawing/2014/main" id="{83124D1B-F6C7-403D-8C11-6B78C29DA667}"/>
              </a:ext>
            </a:extLst>
          </p:cNvPr>
          <p:cNvSpPr/>
          <p:nvPr/>
        </p:nvSpPr>
        <p:spPr>
          <a:xfrm>
            <a:off x="9587142" y="4966574"/>
            <a:ext cx="5850082" cy="1785104"/>
          </a:xfrm>
          <a:prstGeom prst="rect">
            <a:avLst/>
          </a:prstGeom>
          <a:solidFill>
            <a:srgbClr val="094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8">
              <a:lnSpc>
                <a:spcPct val="150000"/>
              </a:lnSpc>
            </a:pPr>
            <a:r>
              <a:rPr lang="en-US" sz="1400" spc="330" dirty="0">
                <a:solidFill>
                  <a:schemeClr val="bg1"/>
                </a:solidFill>
                <a:latin typeface="Montserrat Classic"/>
              </a:rPr>
              <a:t>Leading state commitments:</a:t>
            </a:r>
          </a:p>
          <a:p>
            <a:pPr marL="342891" indent="-342891" defTabSz="914378">
              <a:lnSpc>
                <a:spcPct val="150000"/>
              </a:lnSpc>
              <a:buFont typeface="Arial" panose="020B0604020202020204" pitchFamily="34" charset="0"/>
              <a:buChar char="•"/>
            </a:pPr>
            <a:r>
              <a:rPr lang="en-US" sz="1400" spc="330" dirty="0">
                <a:solidFill>
                  <a:schemeClr val="bg1"/>
                </a:solidFill>
                <a:latin typeface="Montserrat Light" panose="00000400000000000000" pitchFamily="2" charset="0"/>
              </a:rPr>
              <a:t>California: 2,078 electric school buses</a:t>
            </a:r>
          </a:p>
          <a:p>
            <a:pPr marL="342891" indent="-342891" defTabSz="914378">
              <a:lnSpc>
                <a:spcPct val="150000"/>
              </a:lnSpc>
              <a:buFont typeface="Arial" panose="020B0604020202020204" pitchFamily="34" charset="0"/>
              <a:buChar char="•"/>
            </a:pPr>
            <a:r>
              <a:rPr lang="en-US" sz="1400" spc="330" dirty="0">
                <a:solidFill>
                  <a:schemeClr val="bg1"/>
                </a:solidFill>
                <a:latin typeface="Montserrat Light" panose="00000400000000000000" pitchFamily="2" charset="0"/>
              </a:rPr>
              <a:t>Maryland: 391 electric school buses</a:t>
            </a:r>
          </a:p>
          <a:p>
            <a:pPr marL="342891" indent="-342891" defTabSz="914378">
              <a:lnSpc>
                <a:spcPct val="150000"/>
              </a:lnSpc>
              <a:buFont typeface="Arial" panose="020B0604020202020204" pitchFamily="34" charset="0"/>
              <a:buChar char="•"/>
            </a:pPr>
            <a:r>
              <a:rPr lang="en-US" sz="1400" spc="330" dirty="0">
                <a:solidFill>
                  <a:schemeClr val="bg1"/>
                </a:solidFill>
                <a:latin typeface="Montserrat Light" panose="00000400000000000000" pitchFamily="2" charset="0"/>
              </a:rPr>
              <a:t>New York: 304 electric school buses</a:t>
            </a:r>
          </a:p>
        </p:txBody>
      </p:sp>
      <p:sp>
        <p:nvSpPr>
          <p:cNvPr id="20" name="Content Placeholder 2">
            <a:extLst>
              <a:ext uri="{FF2B5EF4-FFF2-40B4-BE49-F238E27FC236}">
                <a16:creationId xmlns:a16="http://schemas.microsoft.com/office/drawing/2014/main" id="{C532AA97-765A-4BE2-9DBA-9D15610387A0}"/>
              </a:ext>
            </a:extLst>
          </p:cNvPr>
          <p:cNvSpPr txBox="1">
            <a:spLocks/>
          </p:cNvSpPr>
          <p:nvPr/>
        </p:nvSpPr>
        <p:spPr>
          <a:xfrm>
            <a:off x="9118475" y="7468871"/>
            <a:ext cx="7126034" cy="658283"/>
          </a:xfrm>
          <a:solidFill>
            <a:srgbClr val="FFFFFF"/>
          </a:solidFill>
        </p:spPr>
        <p:txBody>
          <a:bodyPr vert="horz" lIns="137160" tIns="68580" rIns="137160" bIns="68580" rtlCol="0" anchor="t">
            <a:noAutofit/>
          </a:bodyPr>
          <a:lstStyle>
            <a:lvl1pPr marL="342892" indent="-342892" algn="l" defTabSz="457189" rtl="0" eaLnBrk="1" latinLnBrk="0" hangingPunct="1">
              <a:spcBef>
                <a:spcPct val="20000"/>
              </a:spcBef>
              <a:buFont typeface="Arial"/>
              <a:buChar char="•"/>
              <a:defRPr sz="3200" kern="1200">
                <a:solidFill>
                  <a:schemeClr val="tx1"/>
                </a:solidFill>
                <a:latin typeface="Arial Narrow" panose="020B0606020202030204" pitchFamily="34" charset="0"/>
                <a:ea typeface="+mn-ea"/>
                <a:cs typeface="Arial"/>
              </a:defRPr>
            </a:lvl1pPr>
            <a:lvl2pPr marL="742931" indent="-285743" algn="l" defTabSz="457189" rtl="0" eaLnBrk="1" latinLnBrk="0" hangingPunct="1">
              <a:spcBef>
                <a:spcPct val="20000"/>
              </a:spcBef>
              <a:buFont typeface="Arial"/>
              <a:buChar char="–"/>
              <a:defRPr sz="2800" kern="1200">
                <a:solidFill>
                  <a:schemeClr val="tx1"/>
                </a:solidFill>
                <a:latin typeface="Arial Narrow" panose="020B0606020202030204" pitchFamily="34" charset="0"/>
                <a:ea typeface="+mn-ea"/>
                <a:cs typeface="Arial"/>
              </a:defRPr>
            </a:lvl2pPr>
            <a:lvl3pPr marL="1142972" indent="-228594" algn="l" defTabSz="457189" rtl="0" eaLnBrk="1" latinLnBrk="0" hangingPunct="1">
              <a:spcBef>
                <a:spcPct val="20000"/>
              </a:spcBef>
              <a:buFont typeface="Arial"/>
              <a:buChar char="•"/>
              <a:defRPr sz="2400" kern="1200">
                <a:solidFill>
                  <a:schemeClr val="tx1"/>
                </a:solidFill>
                <a:latin typeface="Arial Narrow" panose="020B0606020202030204" pitchFamily="34" charset="0"/>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4pPr>
            <a:lvl5pPr marL="2057348" indent="-228594" algn="l" defTabSz="457189" rtl="0" eaLnBrk="1" latinLnBrk="0" hangingPunct="1">
              <a:spcBef>
                <a:spcPct val="20000"/>
              </a:spcBef>
              <a:buFont typeface="Arial"/>
              <a:buChar char="»"/>
              <a:defRPr sz="2000" kern="1200">
                <a:solidFill>
                  <a:schemeClr val="tx1"/>
                </a:solidFill>
                <a:latin typeface="Arial Narrow" panose="020B0606020202030204" pitchFamily="34" charset="0"/>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355">
              <a:buNone/>
            </a:pPr>
            <a:endParaRPr lang="en-US" sz="1600" spc="330">
              <a:solidFill>
                <a:srgbClr val="053D57"/>
              </a:solidFill>
              <a:latin typeface="Montserrat Classic"/>
              <a:cs typeface="+mn-cs"/>
            </a:endParaRPr>
          </a:p>
        </p:txBody>
      </p:sp>
      <p:pic>
        <p:nvPicPr>
          <p:cNvPr id="7" name="Picture 6">
            <a:extLst>
              <a:ext uri="{FF2B5EF4-FFF2-40B4-BE49-F238E27FC236}">
                <a16:creationId xmlns:a16="http://schemas.microsoft.com/office/drawing/2014/main" id="{7DE7DA01-68DE-9D07-B1CF-FD392935CD7F}"/>
              </a:ext>
            </a:extLst>
          </p:cNvPr>
          <p:cNvPicPr>
            <a:picLocks noChangeAspect="1"/>
          </p:cNvPicPr>
          <p:nvPr/>
        </p:nvPicPr>
        <p:blipFill>
          <a:blip r:embed="rId4"/>
          <a:stretch>
            <a:fillRect/>
          </a:stretch>
        </p:blipFill>
        <p:spPr>
          <a:xfrm>
            <a:off x="1600200" y="3099033"/>
            <a:ext cx="7543800" cy="5295102"/>
          </a:xfrm>
          <a:prstGeom prst="rect">
            <a:avLst/>
          </a:prstGeom>
        </p:spPr>
      </p:pic>
      <p:sp>
        <p:nvSpPr>
          <p:cNvPr id="19" name="AutoShape 4">
            <a:extLst>
              <a:ext uri="{FF2B5EF4-FFF2-40B4-BE49-F238E27FC236}">
                <a16:creationId xmlns:a16="http://schemas.microsoft.com/office/drawing/2014/main" id="{80E192F2-F988-4577-A07E-01F36FA8F1F8}"/>
              </a:ext>
            </a:extLst>
          </p:cNvPr>
          <p:cNvSpPr/>
          <p:nvPr/>
        </p:nvSpPr>
        <p:spPr>
          <a:xfrm>
            <a:off x="8570705" y="5809128"/>
            <a:ext cx="1014405" cy="49997"/>
          </a:xfrm>
          <a:prstGeom prst="rect">
            <a:avLst/>
          </a:prstGeom>
          <a:solidFill>
            <a:srgbClr val="094059"/>
          </a:solidFill>
        </p:spPr>
      </p:sp>
    </p:spTree>
    <p:extLst>
      <p:ext uri="{BB962C8B-B14F-4D97-AF65-F5344CB8AC3E}">
        <p14:creationId xmlns:p14="http://schemas.microsoft.com/office/powerpoint/2010/main" val="2079782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sp>
      <p:sp>
        <p:nvSpPr>
          <p:cNvPr id="3" name="TextBox 3"/>
          <p:cNvSpPr txBox="1"/>
          <p:nvPr/>
        </p:nvSpPr>
        <p:spPr>
          <a:xfrm>
            <a:off x="1028700" y="2986891"/>
            <a:ext cx="7277100" cy="5936112"/>
          </a:xfrm>
          <a:prstGeom prst="rect">
            <a:avLst/>
          </a:prstGeom>
        </p:spPr>
        <p:txBody>
          <a:bodyPr wrap="square" lIns="0" tIns="0" rIns="0" bIns="0" rtlCol="0" anchor="t">
            <a:spAutoFit/>
          </a:bodyPr>
          <a:lstStyle/>
          <a:p>
            <a:pPr>
              <a:lnSpc>
                <a:spcPts val="9450"/>
              </a:lnSpc>
            </a:pPr>
            <a:r>
              <a:rPr lang="en-US" sz="6000" spc="67">
                <a:solidFill>
                  <a:srgbClr val="053D57"/>
                </a:solidFill>
                <a:latin typeface="Montserrat Classic Bold"/>
              </a:rPr>
              <a:t>ACCESSING FUNDING TO BRING ELECTRIC BUSES INTO OUR FLEET</a:t>
            </a:r>
          </a:p>
        </p:txBody>
      </p:sp>
      <p:sp>
        <p:nvSpPr>
          <p:cNvPr id="4" name="AutoShape 4"/>
          <p:cNvSpPr/>
          <p:nvPr/>
        </p:nvSpPr>
        <p:spPr>
          <a:xfrm>
            <a:off x="17259300" y="1028700"/>
            <a:ext cx="4436739" cy="173843"/>
          </a:xfrm>
          <a:prstGeom prst="rect">
            <a:avLst/>
          </a:prstGeom>
          <a:solidFill>
            <a:srgbClr val="F8FBFD"/>
          </a:solidFill>
        </p:spPr>
      </p:sp>
      <p:sp>
        <p:nvSpPr>
          <p:cNvPr id="5" name="AutoShape 5"/>
          <p:cNvSpPr/>
          <p:nvPr/>
        </p:nvSpPr>
        <p:spPr>
          <a:xfrm>
            <a:off x="-3408039" y="9084457"/>
            <a:ext cx="4436739" cy="173843"/>
          </a:xfrm>
          <a:prstGeom prst="rect">
            <a:avLst/>
          </a:prstGeom>
          <a:solidFill>
            <a:srgbClr val="053D57"/>
          </a:solidFill>
        </p:spPr>
      </p:sp>
      <p:grpSp>
        <p:nvGrpSpPr>
          <p:cNvPr id="6" name="Group 6"/>
          <p:cNvGrpSpPr/>
          <p:nvPr/>
        </p:nvGrpSpPr>
        <p:grpSpPr>
          <a:xfrm>
            <a:off x="10420350" y="1781174"/>
            <a:ext cx="6472435" cy="4047008"/>
            <a:chOff x="0" y="-95250"/>
            <a:chExt cx="8629913" cy="2082721"/>
          </a:xfrm>
        </p:grpSpPr>
        <p:sp>
          <p:nvSpPr>
            <p:cNvPr id="11" name="TextBox 11"/>
            <p:cNvSpPr txBox="1"/>
            <p:nvPr/>
          </p:nvSpPr>
          <p:spPr>
            <a:xfrm>
              <a:off x="0" y="525251"/>
              <a:ext cx="8629913" cy="1462220"/>
            </a:xfrm>
            <a:prstGeom prst="rect">
              <a:avLst/>
            </a:prstGeom>
          </p:spPr>
          <p:txBody>
            <a:bodyPr lIns="0" tIns="0" rIns="0" bIns="0" rtlCol="0" anchor="t">
              <a:spAutoFit/>
            </a:bodyPr>
            <a:lstStyle/>
            <a:p>
              <a:pPr>
                <a:lnSpc>
                  <a:spcPts val="4500"/>
                </a:lnSpc>
              </a:pPr>
              <a:r>
                <a:rPr lang="en-US" sz="3000" spc="30" dirty="0">
                  <a:solidFill>
                    <a:srgbClr val="F8FBFD"/>
                  </a:solidFill>
                  <a:latin typeface="Montserrat Light"/>
                  <a:ea typeface="+mn-lt"/>
                  <a:cs typeface="+mn-lt"/>
                </a:rPr>
                <a:t>The upfront cost of an electric school bus is  3 x more than a diesel bus but there is record funding available to bring down the costs. </a:t>
              </a:r>
              <a:endParaRPr lang="en-US" sz="3000" spc="30" dirty="0">
                <a:solidFill>
                  <a:srgbClr val="F8FBFD"/>
                </a:solidFill>
                <a:latin typeface="Montserrat Light"/>
                <a:cs typeface="Calibri"/>
              </a:endParaRPr>
            </a:p>
          </p:txBody>
        </p:sp>
        <p:sp>
          <p:nvSpPr>
            <p:cNvPr id="12" name="TextBox 12"/>
            <p:cNvSpPr txBox="1"/>
            <p:nvPr/>
          </p:nvSpPr>
          <p:spPr>
            <a:xfrm>
              <a:off x="0" y="-95250"/>
              <a:ext cx="8577677" cy="569683"/>
            </a:xfrm>
            <a:prstGeom prst="rect">
              <a:avLst/>
            </a:prstGeom>
          </p:spPr>
          <p:txBody>
            <a:bodyPr lIns="0" tIns="0" rIns="0" bIns="0" rtlCol="0" anchor="t">
              <a:spAutoFit/>
            </a:bodyPr>
            <a:lstStyle/>
            <a:p>
              <a:pPr>
                <a:lnSpc>
                  <a:spcPts val="4590"/>
                </a:lnSpc>
              </a:pPr>
              <a:r>
                <a:rPr lang="en-US" sz="3000" spc="330">
                  <a:solidFill>
                    <a:srgbClr val="F8FBFD"/>
                  </a:solidFill>
                  <a:latin typeface="Montserrat Classic"/>
                </a:rPr>
                <a:t>LEVERAGING FUNDING TO OFFSET COSTS</a:t>
              </a:r>
            </a:p>
          </p:txBody>
        </p:sp>
      </p:grpSp>
    </p:spTree>
    <p:extLst>
      <p:ext uri="{BB962C8B-B14F-4D97-AF65-F5344CB8AC3E}">
        <p14:creationId xmlns:p14="http://schemas.microsoft.com/office/powerpoint/2010/main" val="3001144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sp>
      <p:sp>
        <p:nvSpPr>
          <p:cNvPr id="3" name="TextBox 3"/>
          <p:cNvSpPr txBox="1"/>
          <p:nvPr/>
        </p:nvSpPr>
        <p:spPr>
          <a:xfrm>
            <a:off x="1028700" y="2986891"/>
            <a:ext cx="7277100" cy="1062983"/>
          </a:xfrm>
          <a:prstGeom prst="rect">
            <a:avLst/>
          </a:prstGeom>
        </p:spPr>
        <p:txBody>
          <a:bodyPr wrap="square" lIns="0" tIns="0" rIns="0" bIns="0" rtlCol="0" anchor="t">
            <a:spAutoFit/>
          </a:bodyPr>
          <a:lstStyle/>
          <a:p>
            <a:pPr>
              <a:lnSpc>
                <a:spcPts val="9450"/>
              </a:lnSpc>
            </a:pPr>
            <a:r>
              <a:rPr lang="en-US" sz="6000" spc="67">
                <a:solidFill>
                  <a:srgbClr val="053D57"/>
                </a:solidFill>
                <a:latin typeface="Montserrat Classic Bold"/>
              </a:rPr>
              <a:t>OUR NEXT STEPS</a:t>
            </a:r>
          </a:p>
        </p:txBody>
      </p:sp>
      <p:sp>
        <p:nvSpPr>
          <p:cNvPr id="5" name="AutoShape 5"/>
          <p:cNvSpPr/>
          <p:nvPr/>
        </p:nvSpPr>
        <p:spPr>
          <a:xfrm>
            <a:off x="-3408039" y="9084457"/>
            <a:ext cx="4436739" cy="173843"/>
          </a:xfrm>
          <a:prstGeom prst="rect">
            <a:avLst/>
          </a:prstGeom>
          <a:solidFill>
            <a:srgbClr val="053D57"/>
          </a:solidFill>
        </p:spPr>
      </p:sp>
      <p:sp>
        <p:nvSpPr>
          <p:cNvPr id="12" name="TextBox 12"/>
          <p:cNvSpPr txBox="1"/>
          <p:nvPr/>
        </p:nvSpPr>
        <p:spPr>
          <a:xfrm>
            <a:off x="10420350" y="866774"/>
            <a:ext cx="6433258" cy="9940606"/>
          </a:xfrm>
          <a:prstGeom prst="rect">
            <a:avLst/>
          </a:prstGeom>
        </p:spPr>
        <p:txBody>
          <a:bodyPr lIns="0" tIns="0" rIns="0" bIns="0" rtlCol="0" anchor="t">
            <a:spAutoFit/>
          </a:bodyPr>
          <a:lstStyle/>
          <a:p>
            <a:pPr marL="457200" indent="-457200">
              <a:lnSpc>
                <a:spcPts val="4590"/>
              </a:lnSpc>
              <a:buFont typeface="+mj-lt"/>
              <a:buAutoNum type="arabicPeriod"/>
            </a:pPr>
            <a:r>
              <a:rPr lang="en-US" sz="2400" spc="330">
                <a:solidFill>
                  <a:schemeClr val="bg1"/>
                </a:solidFill>
                <a:latin typeface="Montserrat Light" panose="00000400000000000000" pitchFamily="2" charset="0"/>
              </a:rPr>
              <a:t>Gain input from community and school stakeholders</a:t>
            </a:r>
          </a:p>
          <a:p>
            <a:pPr marL="457200" indent="-457200">
              <a:lnSpc>
                <a:spcPts val="4590"/>
              </a:lnSpc>
              <a:buFont typeface="+mj-lt"/>
              <a:buAutoNum type="arabicPeriod"/>
            </a:pPr>
            <a:r>
              <a:rPr lang="en-US" sz="2400" spc="330">
                <a:solidFill>
                  <a:schemeClr val="bg1"/>
                </a:solidFill>
                <a:latin typeface="Montserrat Light" panose="00000400000000000000" pitchFamily="2" charset="0"/>
              </a:rPr>
              <a:t>Engage school bus contractor if using one</a:t>
            </a:r>
          </a:p>
          <a:p>
            <a:pPr marL="457200" indent="-457200">
              <a:lnSpc>
                <a:spcPts val="4590"/>
              </a:lnSpc>
              <a:buFont typeface="+mj-lt"/>
              <a:buAutoNum type="arabicPeriod"/>
            </a:pPr>
            <a:r>
              <a:rPr lang="en-US" sz="2400" spc="330">
                <a:solidFill>
                  <a:schemeClr val="bg1"/>
                </a:solidFill>
                <a:latin typeface="Montserrat Light" panose="00000400000000000000" pitchFamily="2" charset="0"/>
              </a:rPr>
              <a:t>Engage with electric utility</a:t>
            </a:r>
          </a:p>
          <a:p>
            <a:pPr marL="457200" indent="-457200">
              <a:lnSpc>
                <a:spcPts val="4590"/>
              </a:lnSpc>
              <a:buFont typeface="+mj-lt"/>
              <a:buAutoNum type="arabicPeriod"/>
            </a:pPr>
            <a:r>
              <a:rPr lang="en-US" sz="2400" spc="330">
                <a:solidFill>
                  <a:schemeClr val="bg1"/>
                </a:solidFill>
                <a:latin typeface="Montserrat Light" panose="00000400000000000000" pitchFamily="2" charset="0"/>
              </a:rPr>
              <a:t>Identify routes that can easily be supported by an electric bus </a:t>
            </a:r>
          </a:p>
          <a:p>
            <a:pPr marL="457200" indent="-457200">
              <a:lnSpc>
                <a:spcPts val="4590"/>
              </a:lnSpc>
              <a:buFont typeface="+mj-lt"/>
              <a:buAutoNum type="arabicPeriod"/>
            </a:pPr>
            <a:r>
              <a:rPr lang="en-US" sz="2400" spc="330">
                <a:solidFill>
                  <a:schemeClr val="bg1"/>
                </a:solidFill>
                <a:latin typeface="Montserrat Light" panose="00000400000000000000" pitchFamily="2" charset="0"/>
              </a:rPr>
              <a:t>Assess our site for charging</a:t>
            </a:r>
          </a:p>
          <a:p>
            <a:pPr marL="457200" indent="-457200">
              <a:lnSpc>
                <a:spcPts val="4590"/>
              </a:lnSpc>
              <a:buFont typeface="+mj-lt"/>
              <a:buAutoNum type="arabicPeriod"/>
            </a:pPr>
            <a:r>
              <a:rPr lang="en-US" sz="2400" spc="330">
                <a:solidFill>
                  <a:schemeClr val="bg1"/>
                </a:solidFill>
                <a:latin typeface="Montserrat Light" panose="00000400000000000000" pitchFamily="2" charset="0"/>
              </a:rPr>
              <a:t>Secure funding</a:t>
            </a:r>
          </a:p>
          <a:p>
            <a:pPr marL="457200" indent="-457200">
              <a:lnSpc>
                <a:spcPts val="4590"/>
              </a:lnSpc>
              <a:buFont typeface="+mj-lt"/>
              <a:buAutoNum type="arabicPeriod"/>
            </a:pPr>
            <a:r>
              <a:rPr lang="en-US" sz="2400" spc="330">
                <a:solidFill>
                  <a:schemeClr val="bg1"/>
                </a:solidFill>
                <a:latin typeface="Montserrat Light" panose="00000400000000000000" pitchFamily="2" charset="0"/>
              </a:rPr>
              <a:t>Procure buses and install chargers</a:t>
            </a:r>
          </a:p>
          <a:p>
            <a:pPr marL="457200" indent="-457200">
              <a:lnSpc>
                <a:spcPts val="4590"/>
              </a:lnSpc>
              <a:buFont typeface="+mj-lt"/>
              <a:buAutoNum type="arabicPeriod"/>
            </a:pPr>
            <a:r>
              <a:rPr lang="en-US" sz="2400" spc="330">
                <a:solidFill>
                  <a:schemeClr val="bg1"/>
                </a:solidFill>
                <a:latin typeface="Montserrat Light" panose="00000400000000000000" pitchFamily="2" charset="0"/>
              </a:rPr>
              <a:t>Track metrics (cost savings, emissions) and report on benefits</a:t>
            </a:r>
          </a:p>
          <a:p>
            <a:pPr marL="457200" indent="-457200">
              <a:lnSpc>
                <a:spcPts val="4590"/>
              </a:lnSpc>
              <a:buFont typeface="+mj-lt"/>
              <a:buAutoNum type="arabicPeriod"/>
            </a:pPr>
            <a:endParaRPr lang="en-US" sz="2400" spc="330">
              <a:solidFill>
                <a:schemeClr val="bg1"/>
              </a:solidFill>
              <a:latin typeface="Montserrat Light" panose="00000400000000000000" pitchFamily="2" charset="0"/>
            </a:endParaRPr>
          </a:p>
          <a:p>
            <a:pPr marL="457200" indent="-457200">
              <a:lnSpc>
                <a:spcPts val="4590"/>
              </a:lnSpc>
              <a:buFont typeface="+mj-lt"/>
              <a:buAutoNum type="arabicPeriod"/>
            </a:pPr>
            <a:endParaRPr lang="en-US" sz="2400" spc="330">
              <a:solidFill>
                <a:schemeClr val="bg1"/>
              </a:solidFill>
              <a:latin typeface="Montserrat Light" panose="00000400000000000000" pitchFamily="2" charset="0"/>
            </a:endParaRPr>
          </a:p>
        </p:txBody>
      </p:sp>
      <p:sp>
        <p:nvSpPr>
          <p:cNvPr id="9" name="AutoShape 4">
            <a:extLst>
              <a:ext uri="{FF2B5EF4-FFF2-40B4-BE49-F238E27FC236}">
                <a16:creationId xmlns:a16="http://schemas.microsoft.com/office/drawing/2014/main" id="{CB53888E-42CA-4A76-94CA-73EA93857460}"/>
              </a:ext>
            </a:extLst>
          </p:cNvPr>
          <p:cNvSpPr/>
          <p:nvPr/>
        </p:nvSpPr>
        <p:spPr>
          <a:xfrm>
            <a:off x="9728164" y="489364"/>
            <a:ext cx="202645" cy="8973613"/>
          </a:xfrm>
          <a:prstGeom prst="rect">
            <a:avLst/>
          </a:prstGeom>
          <a:solidFill>
            <a:srgbClr val="F8FBFD"/>
          </a:solidFill>
        </p:spPr>
      </p:sp>
      <p:sp>
        <p:nvSpPr>
          <p:cNvPr id="13" name="Rectangle: Rounded Corners 12">
            <a:extLst>
              <a:ext uri="{FF2B5EF4-FFF2-40B4-BE49-F238E27FC236}">
                <a16:creationId xmlns:a16="http://schemas.microsoft.com/office/drawing/2014/main" id="{0370210C-C5E7-40D3-990C-2DA804242A7D}"/>
              </a:ext>
            </a:extLst>
          </p:cNvPr>
          <p:cNvSpPr/>
          <p:nvPr/>
        </p:nvSpPr>
        <p:spPr>
          <a:xfrm>
            <a:off x="1864343" y="5739792"/>
            <a:ext cx="6443455" cy="2294585"/>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Montserrat Light" panose="00000400000000000000" pitchFamily="2" charset="0"/>
              </a:rPr>
              <a:t>Feel free to edit or customize the steps based on where you are in the journey</a:t>
            </a:r>
          </a:p>
          <a:p>
            <a:pPr algn="ctr"/>
            <a:endParaRPr lang="en-US" sz="3000">
              <a:latin typeface="Montserrat Light" panose="00000400000000000000" pitchFamily="2" charset="0"/>
            </a:endParaRPr>
          </a:p>
        </p:txBody>
      </p:sp>
    </p:spTree>
    <p:extLst>
      <p:ext uri="{BB962C8B-B14F-4D97-AF65-F5344CB8AC3E}">
        <p14:creationId xmlns:p14="http://schemas.microsoft.com/office/powerpoint/2010/main" val="908914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94059"/>
        </a:solidFill>
        <a:effectLst/>
      </p:bgPr>
    </p:bg>
    <p:spTree>
      <p:nvGrpSpPr>
        <p:cNvPr id="1" name=""/>
        <p:cNvGrpSpPr/>
        <p:nvPr/>
      </p:nvGrpSpPr>
      <p:grpSpPr>
        <a:xfrm>
          <a:off x="0" y="0"/>
          <a:ext cx="0" cy="0"/>
          <a:chOff x="0" y="0"/>
          <a:chExt cx="0" cy="0"/>
        </a:xfrm>
      </p:grpSpPr>
      <p:sp>
        <p:nvSpPr>
          <p:cNvPr id="14" name="AutoShape 4">
            <a:extLst>
              <a:ext uri="{FF2B5EF4-FFF2-40B4-BE49-F238E27FC236}">
                <a16:creationId xmlns:a16="http://schemas.microsoft.com/office/drawing/2014/main" id="{C1D274A1-CD26-40F3-8427-16D09D8B311C}"/>
              </a:ext>
            </a:extLst>
          </p:cNvPr>
          <p:cNvSpPr/>
          <p:nvPr/>
        </p:nvSpPr>
        <p:spPr>
          <a:xfrm>
            <a:off x="-1" y="1908312"/>
            <a:ext cx="16598350" cy="2496585"/>
          </a:xfrm>
          <a:prstGeom prst="rect">
            <a:avLst/>
          </a:prstGeom>
          <a:solidFill>
            <a:srgbClr val="F8FBFD">
              <a:alpha val="50196"/>
            </a:srgbClr>
          </a:solidFill>
        </p:spPr>
        <p:txBody>
          <a:bodyPr anchor="ctr"/>
          <a:lstStyle/>
          <a:p>
            <a:pPr algn="ctr"/>
            <a:endParaRPr lang="en-US" sz="3200">
              <a:solidFill>
                <a:srgbClr val="094059"/>
              </a:solidFill>
              <a:latin typeface="Montserrat Medium" panose="00000600000000000000" pitchFamily="2" charset="0"/>
            </a:endParaRPr>
          </a:p>
        </p:txBody>
      </p:sp>
      <p:sp>
        <p:nvSpPr>
          <p:cNvPr id="9" name="AutoShape 4">
            <a:extLst>
              <a:ext uri="{FF2B5EF4-FFF2-40B4-BE49-F238E27FC236}">
                <a16:creationId xmlns:a16="http://schemas.microsoft.com/office/drawing/2014/main" id="{CB53888E-42CA-4A76-94CA-73EA93857460}"/>
              </a:ext>
            </a:extLst>
          </p:cNvPr>
          <p:cNvSpPr/>
          <p:nvPr/>
        </p:nvSpPr>
        <p:spPr>
          <a:xfrm>
            <a:off x="1" y="2464900"/>
            <a:ext cx="12125738" cy="1948071"/>
          </a:xfrm>
          <a:prstGeom prst="rect">
            <a:avLst/>
          </a:prstGeom>
          <a:solidFill>
            <a:srgbClr val="F8FBFD">
              <a:alpha val="50196"/>
            </a:srgbClr>
          </a:solidFill>
        </p:spPr>
        <p:txBody>
          <a:bodyPr anchor="ctr"/>
          <a:lstStyle/>
          <a:p>
            <a:pPr algn="ctr"/>
            <a:endParaRPr lang="en-US" sz="3200">
              <a:solidFill>
                <a:srgbClr val="094059"/>
              </a:solidFill>
              <a:latin typeface="Montserrat Medium" panose="00000600000000000000" pitchFamily="2" charset="0"/>
            </a:endParaRPr>
          </a:p>
        </p:txBody>
      </p:sp>
      <p:sp>
        <p:nvSpPr>
          <p:cNvPr id="8" name="AutoShape 4">
            <a:extLst>
              <a:ext uri="{FF2B5EF4-FFF2-40B4-BE49-F238E27FC236}">
                <a16:creationId xmlns:a16="http://schemas.microsoft.com/office/drawing/2014/main" id="{77571D77-24E2-491B-BAEB-685E7ED75D39}"/>
              </a:ext>
            </a:extLst>
          </p:cNvPr>
          <p:cNvSpPr/>
          <p:nvPr/>
        </p:nvSpPr>
        <p:spPr>
          <a:xfrm>
            <a:off x="-1" y="3049446"/>
            <a:ext cx="6062875" cy="1371599"/>
          </a:xfrm>
          <a:prstGeom prst="rect">
            <a:avLst/>
          </a:prstGeom>
          <a:solidFill>
            <a:srgbClr val="F8FBFD"/>
          </a:solidFill>
        </p:spPr>
        <p:txBody>
          <a:bodyPr anchor="ctr"/>
          <a:lstStyle/>
          <a:p>
            <a:pPr algn="ctr"/>
            <a:r>
              <a:rPr lang="en-US" sz="3200">
                <a:solidFill>
                  <a:srgbClr val="094059"/>
                </a:solidFill>
                <a:latin typeface="Montserrat Medium" panose="00000600000000000000" pitchFamily="2" charset="0"/>
              </a:rPr>
              <a:t>3 to 6 months </a:t>
            </a:r>
          </a:p>
        </p:txBody>
      </p:sp>
      <p:sp>
        <p:nvSpPr>
          <p:cNvPr id="12" name="TextBox 12"/>
          <p:cNvSpPr txBox="1"/>
          <p:nvPr/>
        </p:nvSpPr>
        <p:spPr>
          <a:xfrm>
            <a:off x="278297" y="4226197"/>
            <a:ext cx="6102626" cy="3046988"/>
          </a:xfrm>
          <a:prstGeom prst="rect">
            <a:avLst/>
          </a:prstGeom>
        </p:spPr>
        <p:txBody>
          <a:bodyPr wrap="square" lIns="0" tIns="0" rIns="0" bIns="0" rtlCol="0" anchor="t">
            <a:spAutoFit/>
          </a:bodyPr>
          <a:lstStyle/>
          <a:p>
            <a:pPr>
              <a:spcAft>
                <a:spcPts val="1200"/>
              </a:spcAft>
            </a:pPr>
            <a:endParaRPr lang="en-US" sz="2400" spc="330">
              <a:solidFill>
                <a:schemeClr val="bg1"/>
              </a:solidFill>
              <a:latin typeface="Montserrat Classic"/>
            </a:endParaRPr>
          </a:p>
          <a:p>
            <a:pPr>
              <a:spcAft>
                <a:spcPts val="1200"/>
              </a:spcAft>
            </a:pPr>
            <a:r>
              <a:rPr lang="en-US" sz="2400" spc="330">
                <a:solidFill>
                  <a:schemeClr val="bg1"/>
                </a:solidFill>
                <a:latin typeface="Montserrat Classic"/>
              </a:rPr>
              <a:t>ROADMAPPING </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Visioning &amp; market study</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Community &amp; stakeholder engagement </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Funding &amp; financing research </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Roadmap creation </a:t>
            </a:r>
          </a:p>
        </p:txBody>
      </p:sp>
      <p:sp>
        <p:nvSpPr>
          <p:cNvPr id="10" name="TextBox 9">
            <a:extLst>
              <a:ext uri="{FF2B5EF4-FFF2-40B4-BE49-F238E27FC236}">
                <a16:creationId xmlns:a16="http://schemas.microsoft.com/office/drawing/2014/main" id="{A7C1052E-3049-4646-8C62-A3B62A45C5D5}"/>
              </a:ext>
            </a:extLst>
          </p:cNvPr>
          <p:cNvSpPr txBox="1"/>
          <p:nvPr/>
        </p:nvSpPr>
        <p:spPr>
          <a:xfrm>
            <a:off x="4224128" y="3448528"/>
            <a:ext cx="9144000" cy="584775"/>
          </a:xfrm>
          <a:prstGeom prst="rect">
            <a:avLst/>
          </a:prstGeom>
          <a:noFill/>
        </p:spPr>
        <p:txBody>
          <a:bodyPr wrap="square">
            <a:spAutoFit/>
          </a:bodyPr>
          <a:lstStyle/>
          <a:p>
            <a:pPr algn="ctr"/>
            <a:r>
              <a:rPr lang="en-US" sz="3200">
                <a:solidFill>
                  <a:srgbClr val="094059"/>
                </a:solidFill>
                <a:latin typeface="Montserrat Medium" panose="00000600000000000000" pitchFamily="2" charset="0"/>
              </a:rPr>
              <a:t>12 – 24 months</a:t>
            </a:r>
          </a:p>
        </p:txBody>
      </p:sp>
      <p:sp>
        <p:nvSpPr>
          <p:cNvPr id="11" name="TextBox 12">
            <a:extLst>
              <a:ext uri="{FF2B5EF4-FFF2-40B4-BE49-F238E27FC236}">
                <a16:creationId xmlns:a16="http://schemas.microsoft.com/office/drawing/2014/main" id="{3CA7BF32-1F60-483E-9ECE-471B4B07B1CA}"/>
              </a:ext>
            </a:extLst>
          </p:cNvPr>
          <p:cNvSpPr txBox="1"/>
          <p:nvPr/>
        </p:nvSpPr>
        <p:spPr>
          <a:xfrm>
            <a:off x="6341172" y="4226197"/>
            <a:ext cx="5565908" cy="6247864"/>
          </a:xfrm>
          <a:prstGeom prst="rect">
            <a:avLst/>
          </a:prstGeom>
        </p:spPr>
        <p:txBody>
          <a:bodyPr wrap="square" lIns="0" tIns="0" rIns="0" bIns="0" rtlCol="0" anchor="t">
            <a:spAutoFit/>
          </a:bodyPr>
          <a:lstStyle/>
          <a:p>
            <a:pPr>
              <a:spcAft>
                <a:spcPts val="1200"/>
              </a:spcAft>
            </a:pPr>
            <a:endParaRPr lang="en-US" sz="2400" spc="330">
              <a:solidFill>
                <a:schemeClr val="bg1"/>
              </a:solidFill>
              <a:latin typeface="Montserrat Classic"/>
            </a:endParaRPr>
          </a:p>
          <a:p>
            <a:pPr>
              <a:spcAft>
                <a:spcPts val="1200"/>
              </a:spcAft>
            </a:pPr>
            <a:r>
              <a:rPr lang="en-US" sz="2400" spc="330">
                <a:solidFill>
                  <a:schemeClr val="bg1"/>
                </a:solidFill>
                <a:latin typeface="Montserrat Classic"/>
              </a:rPr>
              <a:t>PLANNING &amp; PROCUREMENT </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Facility &amp; site assessment </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Operations, fleet &amp; infrastructure plans </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Procurement evaluation &amp; RFI / RFPS </a:t>
            </a:r>
          </a:p>
          <a:p>
            <a:pPr>
              <a:spcAft>
                <a:spcPts val="1200"/>
              </a:spcAft>
            </a:pPr>
            <a:r>
              <a:rPr lang="en-US" sz="2400" spc="330">
                <a:solidFill>
                  <a:schemeClr val="bg1"/>
                </a:solidFill>
                <a:latin typeface="Montserrat Classic"/>
              </a:rPr>
              <a:t>CHARGING INFRASTRUCTURE </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Utility coordination for rates &amp; interconnection requirements </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Bus depot upgrades &amp; solar pairing </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Charger instillation &amp; evaluation </a:t>
            </a:r>
          </a:p>
          <a:p>
            <a:pPr>
              <a:spcAft>
                <a:spcPts val="1200"/>
              </a:spcAft>
            </a:pPr>
            <a:endParaRPr lang="en-US" sz="2400" spc="330">
              <a:solidFill>
                <a:schemeClr val="bg1"/>
              </a:solidFill>
              <a:latin typeface="Montserrat Light" panose="00000400000000000000" pitchFamily="2" charset="0"/>
            </a:endParaRPr>
          </a:p>
        </p:txBody>
      </p:sp>
      <p:sp>
        <p:nvSpPr>
          <p:cNvPr id="15" name="TextBox 12">
            <a:extLst>
              <a:ext uri="{FF2B5EF4-FFF2-40B4-BE49-F238E27FC236}">
                <a16:creationId xmlns:a16="http://schemas.microsoft.com/office/drawing/2014/main" id="{9CBF8A87-D0C7-423B-BCE4-AD9B0FACA3D6}"/>
              </a:ext>
            </a:extLst>
          </p:cNvPr>
          <p:cNvSpPr txBox="1"/>
          <p:nvPr/>
        </p:nvSpPr>
        <p:spPr>
          <a:xfrm>
            <a:off x="12404035" y="4244004"/>
            <a:ext cx="5605668" cy="5324535"/>
          </a:xfrm>
          <a:prstGeom prst="rect">
            <a:avLst/>
          </a:prstGeom>
        </p:spPr>
        <p:txBody>
          <a:bodyPr wrap="square" lIns="0" tIns="0" rIns="0" bIns="0" rtlCol="0" anchor="t">
            <a:spAutoFit/>
          </a:bodyPr>
          <a:lstStyle/>
          <a:p>
            <a:pPr>
              <a:spcAft>
                <a:spcPts val="1200"/>
              </a:spcAft>
            </a:pPr>
            <a:endParaRPr lang="en-US" sz="2400" spc="330">
              <a:solidFill>
                <a:schemeClr val="bg1"/>
              </a:solidFill>
              <a:latin typeface="Montserrat Classic"/>
            </a:endParaRPr>
          </a:p>
          <a:p>
            <a:pPr>
              <a:spcAft>
                <a:spcPts val="1200"/>
              </a:spcAft>
            </a:pPr>
            <a:r>
              <a:rPr lang="en-US" sz="2400" spc="330">
                <a:solidFill>
                  <a:schemeClr val="bg1"/>
                </a:solidFill>
                <a:latin typeface="Montserrat Classic"/>
              </a:rPr>
              <a:t>TESTING &amp; TRAINING</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Fleet &amp; equipment testing</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Driver &amp; mechanic training</a:t>
            </a:r>
          </a:p>
          <a:p>
            <a:pPr>
              <a:spcAft>
                <a:spcPts val="1200"/>
              </a:spcAft>
            </a:pPr>
            <a:r>
              <a:rPr lang="en-US" sz="2400" spc="330">
                <a:solidFill>
                  <a:schemeClr val="bg1"/>
                </a:solidFill>
                <a:latin typeface="Montserrat Classic"/>
              </a:rPr>
              <a:t>DEPLOYMENT &amp; SCALING</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Fleet deployment </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Monitoring, training &amp; reporting </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Community outreach &amp; sharing of lessons learned </a:t>
            </a:r>
          </a:p>
          <a:p>
            <a:pPr marL="342900" indent="-342900">
              <a:spcAft>
                <a:spcPts val="1200"/>
              </a:spcAft>
              <a:buFont typeface="Arial" panose="020B0604020202020204" pitchFamily="34" charset="0"/>
              <a:buChar char="•"/>
            </a:pPr>
            <a:r>
              <a:rPr lang="en-US" sz="2000" spc="330">
                <a:solidFill>
                  <a:schemeClr val="bg1"/>
                </a:solidFill>
                <a:latin typeface="Montserrat Light" panose="00000400000000000000" pitchFamily="2" charset="0"/>
              </a:rPr>
              <a:t>Scaling strategy</a:t>
            </a:r>
          </a:p>
          <a:p>
            <a:pPr>
              <a:spcAft>
                <a:spcPts val="1200"/>
              </a:spcAft>
            </a:pPr>
            <a:endParaRPr lang="en-US" sz="2400" spc="330">
              <a:solidFill>
                <a:schemeClr val="bg1"/>
              </a:solidFill>
              <a:latin typeface="Montserrat Light" panose="00000400000000000000" pitchFamily="2" charset="0"/>
            </a:endParaRPr>
          </a:p>
        </p:txBody>
      </p:sp>
      <p:sp>
        <p:nvSpPr>
          <p:cNvPr id="16" name="TextBox 15">
            <a:extLst>
              <a:ext uri="{FF2B5EF4-FFF2-40B4-BE49-F238E27FC236}">
                <a16:creationId xmlns:a16="http://schemas.microsoft.com/office/drawing/2014/main" id="{02DBAE63-918D-4BF5-BC3E-DCB99700B2C5}"/>
              </a:ext>
            </a:extLst>
          </p:cNvPr>
          <p:cNvSpPr txBox="1"/>
          <p:nvPr/>
        </p:nvSpPr>
        <p:spPr>
          <a:xfrm>
            <a:off x="10291972" y="3448528"/>
            <a:ext cx="9144000" cy="584775"/>
          </a:xfrm>
          <a:prstGeom prst="rect">
            <a:avLst/>
          </a:prstGeom>
          <a:noFill/>
        </p:spPr>
        <p:txBody>
          <a:bodyPr wrap="square">
            <a:spAutoFit/>
          </a:bodyPr>
          <a:lstStyle/>
          <a:p>
            <a:pPr algn="ctr"/>
            <a:r>
              <a:rPr lang="en-US" sz="3200">
                <a:solidFill>
                  <a:srgbClr val="094059"/>
                </a:solidFill>
                <a:latin typeface="Montserrat Medium" panose="00000600000000000000" pitchFamily="2" charset="0"/>
              </a:rPr>
              <a:t>Ongoing</a:t>
            </a:r>
          </a:p>
        </p:txBody>
      </p:sp>
      <p:sp>
        <p:nvSpPr>
          <p:cNvPr id="6" name="Isosceles Triangle 5">
            <a:extLst>
              <a:ext uri="{FF2B5EF4-FFF2-40B4-BE49-F238E27FC236}">
                <a16:creationId xmlns:a16="http://schemas.microsoft.com/office/drawing/2014/main" id="{DD2A6EF6-5E5A-4461-BE45-56C8ABDBF6C9}"/>
              </a:ext>
            </a:extLst>
          </p:cNvPr>
          <p:cNvSpPr/>
          <p:nvPr/>
        </p:nvSpPr>
        <p:spPr>
          <a:xfrm rot="5400000">
            <a:off x="15503853" y="2399808"/>
            <a:ext cx="3702583" cy="1513592"/>
          </a:xfrm>
          <a:prstGeom prst="triangle">
            <a:avLst/>
          </a:prstGeom>
          <a:solidFill>
            <a:srgbClr val="F8FBFD">
              <a:alpha val="50196"/>
            </a:srgbClr>
          </a:solidFill>
        </p:spPr>
        <p:txBody>
          <a:bodyPr anchor="ctr"/>
          <a:lstStyle/>
          <a:p>
            <a:pPr algn="ctr"/>
            <a:endParaRPr lang="en-US" sz="3200">
              <a:solidFill>
                <a:srgbClr val="094059"/>
              </a:solidFill>
              <a:latin typeface="Montserrat Medium" panose="00000600000000000000" pitchFamily="2" charset="0"/>
            </a:endParaRPr>
          </a:p>
        </p:txBody>
      </p:sp>
      <p:sp>
        <p:nvSpPr>
          <p:cNvPr id="17" name="TextBox 4">
            <a:extLst>
              <a:ext uri="{FF2B5EF4-FFF2-40B4-BE49-F238E27FC236}">
                <a16:creationId xmlns:a16="http://schemas.microsoft.com/office/drawing/2014/main" id="{E0128E71-B03B-4DAD-8C72-6FA403A95FBE}"/>
              </a:ext>
            </a:extLst>
          </p:cNvPr>
          <p:cNvSpPr txBox="1"/>
          <p:nvPr/>
        </p:nvSpPr>
        <p:spPr>
          <a:xfrm>
            <a:off x="2260915" y="382157"/>
            <a:ext cx="13766170" cy="909095"/>
          </a:xfrm>
          <a:prstGeom prst="rect">
            <a:avLst/>
          </a:prstGeom>
        </p:spPr>
        <p:txBody>
          <a:bodyPr lIns="0" tIns="0" rIns="0" bIns="0" rtlCol="0" anchor="t">
            <a:spAutoFit/>
          </a:bodyPr>
          <a:lstStyle/>
          <a:p>
            <a:pPr algn="ctr">
              <a:lnSpc>
                <a:spcPts val="7859"/>
              </a:lnSpc>
            </a:pPr>
            <a:r>
              <a:rPr lang="en-US" sz="6000" spc="174">
                <a:solidFill>
                  <a:srgbClr val="F8FBFD"/>
                </a:solidFill>
                <a:latin typeface="Montserrat Classic Bold"/>
              </a:rPr>
              <a:t>OUR NEXT STEPS</a:t>
            </a:r>
          </a:p>
        </p:txBody>
      </p:sp>
      <p:sp>
        <p:nvSpPr>
          <p:cNvPr id="2" name="Rectangle: Rounded Corners 1">
            <a:extLst>
              <a:ext uri="{FF2B5EF4-FFF2-40B4-BE49-F238E27FC236}">
                <a16:creationId xmlns:a16="http://schemas.microsoft.com/office/drawing/2014/main" id="{6C5A0652-86C4-4AE3-B0DB-5C035A51C10C}"/>
              </a:ext>
            </a:extLst>
          </p:cNvPr>
          <p:cNvSpPr/>
          <p:nvPr/>
        </p:nvSpPr>
        <p:spPr>
          <a:xfrm>
            <a:off x="11482595" y="473424"/>
            <a:ext cx="6443455" cy="2294585"/>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a:latin typeface="Montserrat Light"/>
              </a:rPr>
              <a:t>Alternative slide to illustrate the roadmap to electrification.</a:t>
            </a:r>
            <a:endParaRPr lang="en-US" sz="3000">
              <a:latin typeface="Montserrat Light" panose="00000400000000000000" pitchFamily="2" charset="0"/>
            </a:endParaRPr>
          </a:p>
          <a:p>
            <a:pPr algn="ctr"/>
            <a:endParaRPr lang="en-US" sz="3000">
              <a:latin typeface="Montserrat Light" panose="00000400000000000000" pitchFamily="2" charset="0"/>
            </a:endParaRPr>
          </a:p>
        </p:txBody>
      </p:sp>
    </p:spTree>
    <p:extLst>
      <p:ext uri="{BB962C8B-B14F-4D97-AF65-F5344CB8AC3E}">
        <p14:creationId xmlns:p14="http://schemas.microsoft.com/office/powerpoint/2010/main" val="1669813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1FE82EFA-B763-422D-AC26-A458F88A5B56}"/>
              </a:ext>
            </a:extLst>
          </p:cNvPr>
          <p:cNvPicPr>
            <a:picLocks noChangeAspect="1"/>
          </p:cNvPicPr>
          <p:nvPr/>
        </p:nvPicPr>
        <p:blipFill>
          <a:blip r:embed="rId2">
            <a:duotone>
              <a:prstClr val="black"/>
              <a:srgbClr val="053D57">
                <a:tint val="45000"/>
                <a:satMod val="400000"/>
              </a:srgbClr>
            </a:duotone>
            <a:extLst>
              <a:ext uri="{28A0092B-C50C-407E-A947-70E740481C1C}">
                <a14:useLocalDpi xmlns:a14="http://schemas.microsoft.com/office/drawing/2010/main" val="0"/>
              </a:ext>
            </a:extLst>
          </a:blip>
          <a:srcRect t="7812" b="7812"/>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053D57">
              <a:alpha val="89804"/>
            </a:srgbClr>
          </a:solidFill>
        </p:spPr>
      </p:sp>
      <p:sp>
        <p:nvSpPr>
          <p:cNvPr id="4" name="TextBox 4"/>
          <p:cNvSpPr txBox="1"/>
          <p:nvPr/>
        </p:nvSpPr>
        <p:spPr>
          <a:xfrm>
            <a:off x="2260915" y="2013585"/>
            <a:ext cx="13766170" cy="909095"/>
          </a:xfrm>
          <a:prstGeom prst="rect">
            <a:avLst/>
          </a:prstGeom>
        </p:spPr>
        <p:txBody>
          <a:bodyPr lIns="0" tIns="0" rIns="0" bIns="0" rtlCol="0" anchor="t">
            <a:spAutoFit/>
          </a:bodyPr>
          <a:lstStyle/>
          <a:p>
            <a:pPr algn="ctr">
              <a:lnSpc>
                <a:spcPts val="7859"/>
              </a:lnSpc>
            </a:pPr>
            <a:r>
              <a:rPr lang="en-US" sz="6000" spc="174">
                <a:solidFill>
                  <a:srgbClr val="F8FBFD"/>
                </a:solidFill>
                <a:latin typeface="Montserrat Classic Bold"/>
              </a:rPr>
              <a:t>HERE TO HELP</a:t>
            </a:r>
          </a:p>
        </p:txBody>
      </p:sp>
      <p:grpSp>
        <p:nvGrpSpPr>
          <p:cNvPr id="5" name="Group 5"/>
          <p:cNvGrpSpPr/>
          <p:nvPr/>
        </p:nvGrpSpPr>
        <p:grpSpPr>
          <a:xfrm>
            <a:off x="2708590" y="4078411"/>
            <a:ext cx="6146485" cy="2659019"/>
            <a:chOff x="0" y="-9525"/>
            <a:chExt cx="8195313" cy="3545357"/>
          </a:xfrm>
        </p:grpSpPr>
        <p:sp>
          <p:nvSpPr>
            <p:cNvPr id="6" name="TextBox 6"/>
            <p:cNvSpPr txBox="1"/>
            <p:nvPr/>
          </p:nvSpPr>
          <p:spPr>
            <a:xfrm>
              <a:off x="735236" y="-9525"/>
              <a:ext cx="7460077" cy="1436290"/>
            </a:xfrm>
            <a:prstGeom prst="rect">
              <a:avLst/>
            </a:prstGeom>
          </p:spPr>
          <p:txBody>
            <a:bodyPr lIns="0" tIns="0" rIns="0" bIns="0" rtlCol="0" anchor="t">
              <a:spAutoFit/>
            </a:bodyPr>
            <a:lstStyle/>
            <a:p>
              <a:pPr>
                <a:lnSpc>
                  <a:spcPts val="4200"/>
                </a:lnSpc>
              </a:pPr>
              <a:r>
                <a:rPr lang="en-US" sz="3500" spc="259" dirty="0">
                  <a:solidFill>
                    <a:srgbClr val="F8FBFD"/>
                  </a:solidFill>
                  <a:latin typeface="Montserrat Classic Bold"/>
                </a:rPr>
                <a:t>WRI’s Electric School Bus Initiative</a:t>
              </a:r>
            </a:p>
          </p:txBody>
        </p:sp>
        <p:sp>
          <p:nvSpPr>
            <p:cNvPr id="7" name="TextBox 7"/>
            <p:cNvSpPr txBox="1"/>
            <p:nvPr/>
          </p:nvSpPr>
          <p:spPr>
            <a:xfrm>
              <a:off x="735236" y="1643434"/>
              <a:ext cx="7460077" cy="1892398"/>
            </a:xfrm>
            <a:prstGeom prst="rect">
              <a:avLst/>
            </a:prstGeom>
          </p:spPr>
          <p:txBody>
            <a:bodyPr lIns="0" tIns="0" rIns="0" bIns="0" rtlCol="0" anchor="t">
              <a:spAutoFit/>
            </a:bodyPr>
            <a:lstStyle/>
            <a:p>
              <a:pPr>
                <a:lnSpc>
                  <a:spcPts val="3750"/>
                </a:lnSpc>
              </a:pPr>
              <a:r>
                <a:rPr lang="en-US" sz="2500" spc="25" dirty="0">
                  <a:solidFill>
                    <a:srgbClr val="F8FBFD"/>
                  </a:solidFill>
                  <a:latin typeface="Montserrat Light"/>
                </a:rPr>
                <a:t>Name </a:t>
              </a:r>
            </a:p>
            <a:p>
              <a:pPr>
                <a:lnSpc>
                  <a:spcPts val="3750"/>
                </a:lnSpc>
              </a:pPr>
              <a:r>
                <a:rPr lang="en-US" sz="2500" spc="25" dirty="0">
                  <a:solidFill>
                    <a:srgbClr val="F8FBFD"/>
                  </a:solidFill>
                  <a:latin typeface="Montserrat Light"/>
                </a:rPr>
                <a:t>Email </a:t>
              </a:r>
            </a:p>
            <a:p>
              <a:pPr>
                <a:lnSpc>
                  <a:spcPts val="3750"/>
                </a:lnSpc>
              </a:pPr>
              <a:r>
                <a:rPr lang="en-US" sz="2500" spc="25" dirty="0">
                  <a:solidFill>
                    <a:srgbClr val="F8FBFD"/>
                  </a:solidFill>
                  <a:latin typeface="Montserrat Light"/>
                </a:rPr>
                <a:t>Phone number</a:t>
              </a:r>
            </a:p>
          </p:txBody>
        </p:sp>
        <p:sp>
          <p:nvSpPr>
            <p:cNvPr id="8" name="AutoShape 8"/>
            <p:cNvSpPr/>
            <p:nvPr/>
          </p:nvSpPr>
          <p:spPr>
            <a:xfrm>
              <a:off x="0" y="258755"/>
              <a:ext cx="310719" cy="180990"/>
            </a:xfrm>
            <a:prstGeom prst="rect">
              <a:avLst/>
            </a:prstGeom>
            <a:solidFill>
              <a:srgbClr val="F8FBFD"/>
            </a:solidFill>
          </p:spPr>
        </p:sp>
      </p:grpSp>
      <p:grpSp>
        <p:nvGrpSpPr>
          <p:cNvPr id="9" name="Group 9"/>
          <p:cNvGrpSpPr/>
          <p:nvPr/>
        </p:nvGrpSpPr>
        <p:grpSpPr>
          <a:xfrm>
            <a:off x="9432925" y="4078411"/>
            <a:ext cx="6146485" cy="2044527"/>
            <a:chOff x="0" y="-9525"/>
            <a:chExt cx="8195313" cy="2726036"/>
          </a:xfrm>
        </p:grpSpPr>
        <p:sp>
          <p:nvSpPr>
            <p:cNvPr id="10" name="TextBox 10"/>
            <p:cNvSpPr txBox="1"/>
            <p:nvPr/>
          </p:nvSpPr>
          <p:spPr>
            <a:xfrm>
              <a:off x="735236" y="-9525"/>
              <a:ext cx="7460077" cy="718145"/>
            </a:xfrm>
            <a:prstGeom prst="rect">
              <a:avLst/>
            </a:prstGeom>
          </p:spPr>
          <p:txBody>
            <a:bodyPr lIns="0" tIns="0" rIns="0" bIns="0" rtlCol="0" anchor="t">
              <a:spAutoFit/>
            </a:bodyPr>
            <a:lstStyle/>
            <a:p>
              <a:pPr>
                <a:lnSpc>
                  <a:spcPts val="4200"/>
                </a:lnSpc>
              </a:pPr>
              <a:r>
                <a:rPr lang="en-US" sz="3500" spc="259">
                  <a:solidFill>
                    <a:srgbClr val="F8FBFD"/>
                  </a:solidFill>
                  <a:latin typeface="Montserrat Classic Bold"/>
                </a:rPr>
                <a:t>VEIC</a:t>
              </a:r>
            </a:p>
          </p:txBody>
        </p:sp>
        <p:sp>
          <p:nvSpPr>
            <p:cNvPr id="11" name="TextBox 11"/>
            <p:cNvSpPr txBox="1"/>
            <p:nvPr/>
          </p:nvSpPr>
          <p:spPr>
            <a:xfrm>
              <a:off x="735236" y="824112"/>
              <a:ext cx="7460077" cy="1892399"/>
            </a:xfrm>
            <a:prstGeom prst="rect">
              <a:avLst/>
            </a:prstGeom>
          </p:spPr>
          <p:txBody>
            <a:bodyPr lIns="0" tIns="0" rIns="0" bIns="0" rtlCol="0" anchor="t">
              <a:spAutoFit/>
            </a:bodyPr>
            <a:lstStyle/>
            <a:p>
              <a:pPr>
                <a:lnSpc>
                  <a:spcPts val="3750"/>
                </a:lnSpc>
              </a:pPr>
              <a:r>
                <a:rPr lang="en-US" sz="2500" spc="25">
                  <a:solidFill>
                    <a:srgbClr val="F8FBFD"/>
                  </a:solidFill>
                  <a:latin typeface="Montserrat Light"/>
                </a:rPr>
                <a:t>Name </a:t>
              </a:r>
            </a:p>
            <a:p>
              <a:pPr>
                <a:lnSpc>
                  <a:spcPts val="3750"/>
                </a:lnSpc>
              </a:pPr>
              <a:r>
                <a:rPr lang="en-US" sz="2500" spc="25">
                  <a:solidFill>
                    <a:srgbClr val="F8FBFD"/>
                  </a:solidFill>
                  <a:latin typeface="Montserrat Light"/>
                </a:rPr>
                <a:t>Email </a:t>
              </a:r>
            </a:p>
            <a:p>
              <a:pPr>
                <a:lnSpc>
                  <a:spcPts val="3750"/>
                </a:lnSpc>
              </a:pPr>
              <a:r>
                <a:rPr lang="en-US" sz="2500" spc="25">
                  <a:solidFill>
                    <a:srgbClr val="F8FBFD"/>
                  </a:solidFill>
                  <a:latin typeface="Montserrat Light"/>
                </a:rPr>
                <a:t>Phone number</a:t>
              </a:r>
            </a:p>
          </p:txBody>
        </p:sp>
        <p:sp>
          <p:nvSpPr>
            <p:cNvPr id="12" name="AutoShape 12"/>
            <p:cNvSpPr/>
            <p:nvPr/>
          </p:nvSpPr>
          <p:spPr>
            <a:xfrm>
              <a:off x="0" y="258755"/>
              <a:ext cx="310719" cy="180990"/>
            </a:xfrm>
            <a:prstGeom prst="rect">
              <a:avLst/>
            </a:prstGeom>
            <a:solidFill>
              <a:srgbClr val="F8FBFD"/>
            </a:solidFill>
          </p:spPr>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he back of a school bus&#10;&#10;Description automatically generated with medium confidence">
            <a:extLst>
              <a:ext uri="{FF2B5EF4-FFF2-40B4-BE49-F238E27FC236}">
                <a16:creationId xmlns:a16="http://schemas.microsoft.com/office/drawing/2014/main" id="{4AF4B5A6-B10D-4D88-9397-8A1D50912094}"/>
              </a:ext>
            </a:extLst>
          </p:cNvPr>
          <p:cNvPicPr>
            <a:picLocks noChangeAspect="1"/>
          </p:cNvPicPr>
          <p:nvPr/>
        </p:nvPicPr>
        <p:blipFill rotWithShape="1">
          <a:blip r:embed="rId3">
            <a:duotone>
              <a:prstClr val="black"/>
              <a:srgbClr val="094059">
                <a:tint val="45000"/>
                <a:satMod val="400000"/>
              </a:srgbClr>
            </a:duotone>
            <a:extLst>
              <a:ext uri="{28A0092B-C50C-407E-A947-70E740481C1C}">
                <a14:useLocalDpi xmlns:a14="http://schemas.microsoft.com/office/drawing/2010/main" val="0"/>
              </a:ext>
            </a:extLst>
          </a:blip>
          <a:srcRect l="21018" r="12610"/>
          <a:stretch/>
        </p:blipFill>
        <p:spPr>
          <a:xfrm>
            <a:off x="0" y="-34090"/>
            <a:ext cx="18288000" cy="10321089"/>
          </a:xfrm>
          <a:prstGeom prst="rect">
            <a:avLst/>
          </a:prstGeom>
        </p:spPr>
      </p:pic>
      <p:grpSp>
        <p:nvGrpSpPr>
          <p:cNvPr id="7" name="Group 7"/>
          <p:cNvGrpSpPr/>
          <p:nvPr/>
        </p:nvGrpSpPr>
        <p:grpSpPr>
          <a:xfrm>
            <a:off x="3437521" y="3826041"/>
            <a:ext cx="11412958" cy="2634919"/>
            <a:chOff x="0" y="0"/>
            <a:chExt cx="15217277" cy="3513225"/>
          </a:xfrm>
        </p:grpSpPr>
        <p:sp>
          <p:nvSpPr>
            <p:cNvPr id="8" name="AutoShape 8"/>
            <p:cNvSpPr/>
            <p:nvPr/>
          </p:nvSpPr>
          <p:spPr>
            <a:xfrm>
              <a:off x="0" y="0"/>
              <a:ext cx="15217277" cy="3513225"/>
            </a:xfrm>
            <a:prstGeom prst="rect">
              <a:avLst/>
            </a:prstGeom>
            <a:solidFill>
              <a:srgbClr val="F8FBFD">
                <a:alpha val="89804"/>
              </a:srgbClr>
            </a:solidFill>
          </p:spPr>
        </p:sp>
        <p:sp>
          <p:nvSpPr>
            <p:cNvPr id="9" name="TextBox 9"/>
            <p:cNvSpPr txBox="1"/>
            <p:nvPr/>
          </p:nvSpPr>
          <p:spPr>
            <a:xfrm>
              <a:off x="960099" y="1531909"/>
              <a:ext cx="13297081" cy="720725"/>
            </a:xfrm>
            <a:prstGeom prst="rect">
              <a:avLst/>
            </a:prstGeom>
          </p:spPr>
          <p:txBody>
            <a:bodyPr lIns="0" tIns="0" rIns="0" bIns="0" rtlCol="0" anchor="t">
              <a:spAutoFit/>
            </a:bodyPr>
            <a:lstStyle/>
            <a:p>
              <a:pPr algn="ctr">
                <a:lnSpc>
                  <a:spcPts val="4200"/>
                </a:lnSpc>
              </a:pPr>
              <a:r>
                <a:rPr lang="en-US" sz="3500" spc="259">
                  <a:solidFill>
                    <a:srgbClr val="053D57"/>
                  </a:solidFill>
                  <a:latin typeface="Montserrat Classic Bold"/>
                </a:rPr>
                <a:t>THANK YOU</a:t>
              </a:r>
            </a:p>
          </p:txBody>
        </p:sp>
        <p:sp>
          <p:nvSpPr>
            <p:cNvPr id="10" name="TextBox 10"/>
            <p:cNvSpPr txBox="1"/>
            <p:nvPr/>
          </p:nvSpPr>
          <p:spPr>
            <a:xfrm>
              <a:off x="1112498" y="1892272"/>
              <a:ext cx="12992281" cy="695325"/>
            </a:xfrm>
            <a:prstGeom prst="rect">
              <a:avLst/>
            </a:prstGeom>
          </p:spPr>
          <p:txBody>
            <a:bodyPr lIns="0" tIns="0" rIns="0" bIns="0" rtlCol="0" anchor="t">
              <a:spAutoFit/>
            </a:bodyPr>
            <a:lstStyle/>
            <a:p>
              <a:pPr algn="ctr">
                <a:lnSpc>
                  <a:spcPts val="4500"/>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011982" y="-401130"/>
            <a:ext cx="9289170" cy="11089261"/>
          </a:xfrm>
          <a:prstGeom prst="rect">
            <a:avLst/>
          </a:prstGeom>
          <a:solidFill>
            <a:srgbClr val="053D57"/>
          </a:solidFill>
        </p:spPr>
      </p:sp>
      <p:sp>
        <p:nvSpPr>
          <p:cNvPr id="3" name="TextBox 3"/>
          <p:cNvSpPr txBox="1"/>
          <p:nvPr/>
        </p:nvSpPr>
        <p:spPr>
          <a:xfrm>
            <a:off x="1028700" y="2986891"/>
            <a:ext cx="7277100" cy="4717830"/>
          </a:xfrm>
          <a:prstGeom prst="rect">
            <a:avLst/>
          </a:prstGeom>
        </p:spPr>
        <p:txBody>
          <a:bodyPr wrap="square" lIns="0" tIns="0" rIns="0" bIns="0" rtlCol="0" anchor="t">
            <a:spAutoFit/>
          </a:bodyPr>
          <a:lstStyle/>
          <a:p>
            <a:pPr>
              <a:lnSpc>
                <a:spcPts val="9450"/>
              </a:lnSpc>
            </a:pPr>
            <a:r>
              <a:rPr lang="en-US" sz="6000" spc="67">
                <a:solidFill>
                  <a:srgbClr val="053D57"/>
                </a:solidFill>
                <a:latin typeface="Montserrat Classic Bold"/>
              </a:rPr>
              <a:t>Why Electric School Buses Presentation Template </a:t>
            </a:r>
          </a:p>
        </p:txBody>
      </p:sp>
      <p:sp>
        <p:nvSpPr>
          <p:cNvPr id="4" name="AutoShape 4"/>
          <p:cNvSpPr/>
          <p:nvPr/>
        </p:nvSpPr>
        <p:spPr>
          <a:xfrm>
            <a:off x="17259300" y="1028700"/>
            <a:ext cx="4436739" cy="173843"/>
          </a:xfrm>
          <a:prstGeom prst="rect">
            <a:avLst/>
          </a:prstGeom>
          <a:solidFill>
            <a:srgbClr val="F8FBFD"/>
          </a:solidFill>
        </p:spPr>
      </p:sp>
      <p:sp>
        <p:nvSpPr>
          <p:cNvPr id="5" name="AutoShape 5"/>
          <p:cNvSpPr/>
          <p:nvPr/>
        </p:nvSpPr>
        <p:spPr>
          <a:xfrm>
            <a:off x="-3408039" y="9084457"/>
            <a:ext cx="4436739" cy="173843"/>
          </a:xfrm>
          <a:prstGeom prst="rect">
            <a:avLst/>
          </a:prstGeom>
          <a:solidFill>
            <a:srgbClr val="053D57"/>
          </a:solidFill>
        </p:spPr>
      </p:sp>
      <p:sp>
        <p:nvSpPr>
          <p:cNvPr id="11" name="TextBox 11"/>
          <p:cNvSpPr txBox="1"/>
          <p:nvPr/>
        </p:nvSpPr>
        <p:spPr>
          <a:xfrm>
            <a:off x="10400761" y="2666148"/>
            <a:ext cx="6858539" cy="7386638"/>
          </a:xfrm>
          <a:prstGeom prst="rect">
            <a:avLst/>
          </a:prstGeom>
        </p:spPr>
        <p:txBody>
          <a:bodyPr wrap="square" lIns="0" tIns="0" rIns="0" bIns="0" rtlCol="0" anchor="t">
            <a:spAutoFit/>
          </a:bodyPr>
          <a:lstStyle/>
          <a:p>
            <a:pPr marL="457200" indent="-457200" algn="l" rtl="0" fontAlgn="base">
              <a:buFont typeface="+mj-lt"/>
              <a:buAutoNum type="arabicPeriod"/>
            </a:pPr>
            <a:r>
              <a:rPr lang="en-US" sz="2400" b="0" i="0" u="none" strike="noStrike">
                <a:solidFill>
                  <a:schemeClr val="bg1"/>
                </a:solidFill>
                <a:effectLst/>
                <a:latin typeface="Montserrat Light"/>
              </a:rPr>
              <a:t>Identify the goals of the presentation and select the relevant slides in this deck that can help you convey that message. </a:t>
            </a:r>
            <a:r>
              <a:rPr lang="en-US" sz="2400" b="0" i="0">
                <a:solidFill>
                  <a:schemeClr val="bg1"/>
                </a:solidFill>
                <a:effectLst/>
                <a:latin typeface="Montserrat Light"/>
              </a:rPr>
              <a:t>​</a:t>
            </a:r>
          </a:p>
          <a:p>
            <a:pPr marL="457200" indent="-457200" algn="l" rtl="0" fontAlgn="base">
              <a:buFont typeface="+mj-lt"/>
              <a:buAutoNum type="arabicPeriod"/>
            </a:pPr>
            <a:r>
              <a:rPr lang="en-US" sz="2400" b="0" i="0" u="none" strike="noStrike">
                <a:solidFill>
                  <a:schemeClr val="bg1"/>
                </a:solidFill>
                <a:effectLst/>
                <a:latin typeface="Montserrat Light"/>
              </a:rPr>
              <a:t>Read the </a:t>
            </a:r>
            <a:r>
              <a:rPr lang="en-US" sz="2400" b="1" i="0" u="none" strike="noStrike">
                <a:solidFill>
                  <a:schemeClr val="bg1"/>
                </a:solidFill>
                <a:effectLst/>
                <a:latin typeface="Montserrat Light"/>
              </a:rPr>
              <a:t>instruction callout </a:t>
            </a:r>
            <a:r>
              <a:rPr lang="en-US" sz="2400" b="0" i="0" u="none" strike="noStrike">
                <a:solidFill>
                  <a:schemeClr val="bg1"/>
                </a:solidFill>
                <a:effectLst/>
                <a:latin typeface="Montserrat Light"/>
              </a:rPr>
              <a:t>on each slide, update the slide contents as needed, and then delete the callout. </a:t>
            </a:r>
            <a:r>
              <a:rPr lang="en-US" sz="2400" b="0" i="0">
                <a:solidFill>
                  <a:schemeClr val="bg1"/>
                </a:solidFill>
                <a:effectLst/>
                <a:latin typeface="Montserrat Light"/>
              </a:rPr>
              <a:t>​</a:t>
            </a:r>
          </a:p>
          <a:p>
            <a:pPr marL="457200" indent="-457200" algn="l" rtl="0" fontAlgn="base">
              <a:buFont typeface="+mj-lt"/>
              <a:buAutoNum type="arabicPeriod"/>
            </a:pPr>
            <a:r>
              <a:rPr lang="en-US" sz="2400" b="0" i="0" u="none" strike="noStrike">
                <a:solidFill>
                  <a:schemeClr val="bg1"/>
                </a:solidFill>
                <a:effectLst/>
                <a:latin typeface="Montserrat Light"/>
              </a:rPr>
              <a:t>Enter “</a:t>
            </a:r>
            <a:r>
              <a:rPr lang="en-US" sz="2400" b="1" i="0" u="none" strike="noStrike">
                <a:solidFill>
                  <a:schemeClr val="bg1"/>
                </a:solidFill>
                <a:effectLst/>
                <a:latin typeface="Montserrat Light"/>
              </a:rPr>
              <a:t>Slide Show</a:t>
            </a:r>
            <a:r>
              <a:rPr lang="en-US" sz="2400" b="0" i="0" u="none" strike="noStrike">
                <a:solidFill>
                  <a:schemeClr val="bg1"/>
                </a:solidFill>
                <a:effectLst/>
                <a:latin typeface="Montserrat Light"/>
              </a:rPr>
              <a:t>” mode by clicking on the Slide Show icon in the bottom right.</a:t>
            </a:r>
          </a:p>
          <a:p>
            <a:pPr marL="457200" indent="-457200" algn="l" rtl="0" fontAlgn="base">
              <a:buFont typeface="+mj-lt"/>
              <a:buAutoNum type="arabicPeriod"/>
            </a:pPr>
            <a:r>
              <a:rPr lang="en-US" sz="2400" b="0" i="0" u="none" strike="noStrike">
                <a:solidFill>
                  <a:schemeClr val="bg1"/>
                </a:solidFill>
                <a:effectLst/>
                <a:latin typeface="Montserrat Light"/>
              </a:rPr>
              <a:t>Update and add any content outside of the instructions to help convey your message.</a:t>
            </a:r>
            <a:r>
              <a:rPr lang="en-US" sz="2400" b="0" i="0">
                <a:solidFill>
                  <a:schemeClr val="bg1"/>
                </a:solidFill>
                <a:effectLst/>
                <a:latin typeface="Montserrat Light"/>
              </a:rPr>
              <a:t>​</a:t>
            </a:r>
          </a:p>
          <a:p>
            <a:pPr marL="457200" indent="-457200" algn="l" rtl="0" fontAlgn="base">
              <a:buFont typeface="+mj-lt"/>
              <a:buAutoNum type="arabicPeriod"/>
            </a:pPr>
            <a:r>
              <a:rPr lang="en-US" sz="2400" b="0" i="0" u="none" strike="noStrike">
                <a:solidFill>
                  <a:schemeClr val="bg1"/>
                </a:solidFill>
                <a:effectLst/>
                <a:latin typeface="Montserrat Light"/>
              </a:rPr>
              <a:t>Review speaker notes on each slide for talking points or additional information.</a:t>
            </a:r>
            <a:r>
              <a:rPr lang="en-US" sz="2400" b="0" i="0">
                <a:solidFill>
                  <a:schemeClr val="bg1"/>
                </a:solidFill>
                <a:effectLst/>
                <a:latin typeface="Montserrat Light"/>
              </a:rPr>
              <a:t>​</a:t>
            </a:r>
          </a:p>
          <a:p>
            <a:pPr marL="457200" indent="-457200" algn="l" rtl="0" fontAlgn="base">
              <a:buFont typeface="+mj-lt"/>
              <a:buAutoNum type="arabicPeriod"/>
            </a:pPr>
            <a:r>
              <a:rPr lang="en-US" sz="2400" b="0" i="0" u="none" strike="noStrike">
                <a:solidFill>
                  <a:schemeClr val="bg1"/>
                </a:solidFill>
                <a:effectLst/>
                <a:latin typeface="Montserrat Light"/>
              </a:rPr>
              <a:t>Put this presentation in your school’s </a:t>
            </a:r>
            <a:r>
              <a:rPr lang="en-US" sz="2400" b="1" i="0" u="none" strike="noStrike">
                <a:solidFill>
                  <a:schemeClr val="bg1"/>
                </a:solidFill>
                <a:effectLst/>
                <a:latin typeface="Montserrat Light"/>
              </a:rPr>
              <a:t>standard template</a:t>
            </a:r>
            <a:r>
              <a:rPr lang="en-US" sz="2400" b="0" i="0" u="none" strike="noStrike">
                <a:solidFill>
                  <a:schemeClr val="bg1"/>
                </a:solidFill>
                <a:effectLst/>
                <a:latin typeface="Montserrat Light"/>
              </a:rPr>
              <a:t> (if applicable) and delete this slide before presenting.</a:t>
            </a:r>
            <a:r>
              <a:rPr lang="en-US" sz="2400" b="0" i="0">
                <a:solidFill>
                  <a:schemeClr val="bg1"/>
                </a:solidFill>
                <a:effectLst/>
                <a:latin typeface="Montserrat Light"/>
              </a:rPr>
              <a:t>​</a:t>
            </a:r>
          </a:p>
          <a:p>
            <a:pPr marL="457200" indent="-457200" fontAlgn="base">
              <a:buFontTx/>
              <a:buAutoNum type="arabicPeriod"/>
            </a:pPr>
            <a:r>
              <a:rPr lang="en-US" sz="2400" b="0" i="0" u="none" strike="noStrike">
                <a:solidFill>
                  <a:schemeClr val="bg1"/>
                </a:solidFill>
                <a:effectLst/>
                <a:latin typeface="Montserrat Light"/>
              </a:rPr>
              <a:t>If you have </a:t>
            </a:r>
            <a:r>
              <a:rPr lang="en-US" sz="2400" b="1" i="0" u="none" strike="noStrike">
                <a:solidFill>
                  <a:schemeClr val="bg1"/>
                </a:solidFill>
                <a:effectLst/>
                <a:latin typeface="Montserrat Light"/>
              </a:rPr>
              <a:t>suggestions or comments</a:t>
            </a:r>
            <a:r>
              <a:rPr lang="en-US" sz="2400" b="0" i="0" u="none" strike="noStrike">
                <a:solidFill>
                  <a:schemeClr val="bg1"/>
                </a:solidFill>
                <a:effectLst/>
                <a:latin typeface="Montserrat Light"/>
              </a:rPr>
              <a:t>, please contact our team on our website at</a:t>
            </a:r>
            <a:r>
              <a:rPr lang="en-US" sz="2400">
                <a:solidFill>
                  <a:schemeClr val="bg1"/>
                </a:solidFill>
                <a:latin typeface="Montserrat Light"/>
              </a:rPr>
              <a:t> </a:t>
            </a:r>
            <a:r>
              <a:rPr lang="en-US" sz="2400">
                <a:solidFill>
                  <a:schemeClr val="bg1"/>
                </a:solidFill>
                <a:latin typeface="Montserrat Light"/>
                <a:cs typeface="Calibri"/>
              </a:rPr>
              <a:t>https://www.wri.org/initiatives/electric-school-bus-initiative</a:t>
            </a:r>
            <a:r>
              <a:rPr lang="en-US" sz="2400" u="sng">
                <a:solidFill>
                  <a:schemeClr val="bg1"/>
                </a:solidFill>
                <a:latin typeface="Montserrat Light"/>
              </a:rPr>
              <a:t> </a:t>
            </a:r>
            <a:endParaRPr lang="en-US" sz="2400" b="0" i="0">
              <a:solidFill>
                <a:schemeClr val="bg1"/>
              </a:solidFill>
              <a:effectLst/>
              <a:latin typeface="Montserrat Light" panose="00000400000000000000" pitchFamily="2" charset="0"/>
            </a:endParaRPr>
          </a:p>
        </p:txBody>
      </p:sp>
      <p:sp>
        <p:nvSpPr>
          <p:cNvPr id="12" name="TextBox 12"/>
          <p:cNvSpPr txBox="1"/>
          <p:nvPr/>
        </p:nvSpPr>
        <p:spPr>
          <a:xfrm>
            <a:off x="10358348" y="1682920"/>
            <a:ext cx="6433258" cy="517065"/>
          </a:xfrm>
          <a:prstGeom prst="rect">
            <a:avLst/>
          </a:prstGeom>
        </p:spPr>
        <p:txBody>
          <a:bodyPr lIns="0" tIns="0" rIns="0" bIns="0" rtlCol="0" anchor="t">
            <a:spAutoFit/>
          </a:bodyPr>
          <a:lstStyle/>
          <a:p>
            <a:pPr>
              <a:lnSpc>
                <a:spcPts val="4590"/>
              </a:lnSpc>
            </a:pPr>
            <a:r>
              <a:rPr lang="en-US" sz="3000" spc="330">
                <a:solidFill>
                  <a:srgbClr val="F8FBFD"/>
                </a:solidFill>
                <a:latin typeface="Montserrat Classic"/>
              </a:rPr>
              <a:t>HOW TO USE THIS?</a:t>
            </a:r>
          </a:p>
        </p:txBody>
      </p:sp>
      <p:sp>
        <p:nvSpPr>
          <p:cNvPr id="10" name="Rectangle: Rounded Corners 9">
            <a:extLst>
              <a:ext uri="{FF2B5EF4-FFF2-40B4-BE49-F238E27FC236}">
                <a16:creationId xmlns:a16="http://schemas.microsoft.com/office/drawing/2014/main" id="{B4BBDD26-AF1D-4AD8-BE8D-1BB82ACB41A7}"/>
              </a:ext>
            </a:extLst>
          </p:cNvPr>
          <p:cNvSpPr/>
          <p:nvPr/>
        </p:nvSpPr>
        <p:spPr>
          <a:xfrm>
            <a:off x="11253995" y="-2826"/>
            <a:ext cx="6443455" cy="1664297"/>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Montserrat Light" panose="00000400000000000000" pitchFamily="2" charset="0"/>
              </a:rPr>
              <a:t>Delete this slide before presenting. </a:t>
            </a:r>
          </a:p>
        </p:txBody>
      </p:sp>
    </p:spTree>
    <p:extLst>
      <p:ext uri="{BB962C8B-B14F-4D97-AF65-F5344CB8AC3E}">
        <p14:creationId xmlns:p14="http://schemas.microsoft.com/office/powerpoint/2010/main" val="3000268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he back of a school bus&#10;&#10;Description automatically generated with medium confidence">
            <a:extLst>
              <a:ext uri="{FF2B5EF4-FFF2-40B4-BE49-F238E27FC236}">
                <a16:creationId xmlns:a16="http://schemas.microsoft.com/office/drawing/2014/main" id="{4AF4B5A6-B10D-4D88-9397-8A1D50912094}"/>
              </a:ext>
            </a:extLst>
          </p:cNvPr>
          <p:cNvPicPr>
            <a:picLocks noChangeAspect="1"/>
          </p:cNvPicPr>
          <p:nvPr/>
        </p:nvPicPr>
        <p:blipFill rotWithShape="1">
          <a:blip r:embed="rId3">
            <a:duotone>
              <a:prstClr val="black"/>
              <a:srgbClr val="094059">
                <a:tint val="45000"/>
                <a:satMod val="400000"/>
              </a:srgbClr>
            </a:duotone>
            <a:extLst>
              <a:ext uri="{28A0092B-C50C-407E-A947-70E740481C1C}">
                <a14:useLocalDpi xmlns:a14="http://schemas.microsoft.com/office/drawing/2010/main" val="0"/>
              </a:ext>
            </a:extLst>
          </a:blip>
          <a:srcRect l="21018" r="12610"/>
          <a:stretch/>
        </p:blipFill>
        <p:spPr>
          <a:xfrm>
            <a:off x="0" y="-34090"/>
            <a:ext cx="18288000" cy="10321089"/>
          </a:xfrm>
          <a:prstGeom prst="rect">
            <a:avLst/>
          </a:prstGeom>
        </p:spPr>
      </p:pic>
      <p:grpSp>
        <p:nvGrpSpPr>
          <p:cNvPr id="7" name="Group 7"/>
          <p:cNvGrpSpPr/>
          <p:nvPr/>
        </p:nvGrpSpPr>
        <p:grpSpPr>
          <a:xfrm>
            <a:off x="3437521" y="3826041"/>
            <a:ext cx="11412958" cy="2634919"/>
            <a:chOff x="0" y="0"/>
            <a:chExt cx="15217277" cy="3513225"/>
          </a:xfrm>
        </p:grpSpPr>
        <p:sp>
          <p:nvSpPr>
            <p:cNvPr id="8" name="AutoShape 8"/>
            <p:cNvSpPr/>
            <p:nvPr/>
          </p:nvSpPr>
          <p:spPr>
            <a:xfrm>
              <a:off x="0" y="0"/>
              <a:ext cx="15217277" cy="3513225"/>
            </a:xfrm>
            <a:prstGeom prst="rect">
              <a:avLst/>
            </a:prstGeom>
            <a:solidFill>
              <a:srgbClr val="F8FBFD">
                <a:alpha val="89804"/>
              </a:srgbClr>
            </a:solidFill>
          </p:spPr>
        </p:sp>
        <p:sp>
          <p:nvSpPr>
            <p:cNvPr id="9" name="TextBox 9"/>
            <p:cNvSpPr txBox="1"/>
            <p:nvPr/>
          </p:nvSpPr>
          <p:spPr>
            <a:xfrm>
              <a:off x="960099" y="1531909"/>
              <a:ext cx="13297081" cy="720725"/>
            </a:xfrm>
            <a:prstGeom prst="rect">
              <a:avLst/>
            </a:prstGeom>
          </p:spPr>
          <p:txBody>
            <a:bodyPr lIns="0" tIns="0" rIns="0" bIns="0" rtlCol="0" anchor="t">
              <a:spAutoFit/>
            </a:bodyPr>
            <a:lstStyle/>
            <a:p>
              <a:pPr algn="ctr">
                <a:lnSpc>
                  <a:spcPts val="4200"/>
                </a:lnSpc>
              </a:pPr>
              <a:r>
                <a:rPr lang="en-US" sz="3500" spc="259">
                  <a:solidFill>
                    <a:srgbClr val="053D57"/>
                  </a:solidFill>
                  <a:latin typeface="Montserrat Classic Bold"/>
                </a:rPr>
                <a:t>THE HIGH COST OF DIESEL BUSES</a:t>
              </a:r>
            </a:p>
          </p:txBody>
        </p:sp>
        <p:sp>
          <p:nvSpPr>
            <p:cNvPr id="10" name="TextBox 10"/>
            <p:cNvSpPr txBox="1"/>
            <p:nvPr/>
          </p:nvSpPr>
          <p:spPr>
            <a:xfrm>
              <a:off x="1112498" y="1892272"/>
              <a:ext cx="12992281" cy="695325"/>
            </a:xfrm>
            <a:prstGeom prst="rect">
              <a:avLst/>
            </a:prstGeom>
          </p:spPr>
          <p:txBody>
            <a:bodyPr lIns="0" tIns="0" rIns="0" bIns="0" rtlCol="0" anchor="t">
              <a:spAutoFit/>
            </a:bodyPr>
            <a:lstStyle/>
            <a:p>
              <a:pPr algn="ctr">
                <a:lnSpc>
                  <a:spcPts val="4500"/>
                </a:lnSpc>
              </a:pPr>
              <a:endParaRPr/>
            </a:p>
          </p:txBody>
        </p:sp>
      </p:grpSp>
    </p:spTree>
    <p:extLst>
      <p:ext uri="{BB962C8B-B14F-4D97-AF65-F5344CB8AC3E}">
        <p14:creationId xmlns:p14="http://schemas.microsoft.com/office/powerpoint/2010/main" val="174579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8FBFD">
              <a:alpha val="89804"/>
            </a:srgbClr>
          </a:solidFill>
        </p:spPr>
      </p:sp>
      <p:sp>
        <p:nvSpPr>
          <p:cNvPr id="5" name="TextBox 5"/>
          <p:cNvSpPr txBox="1"/>
          <p:nvPr/>
        </p:nvSpPr>
        <p:spPr>
          <a:xfrm>
            <a:off x="9620250" y="3230160"/>
            <a:ext cx="6443455" cy="1048044"/>
          </a:xfrm>
          <a:prstGeom prst="rect">
            <a:avLst/>
          </a:prstGeom>
        </p:spPr>
        <p:txBody>
          <a:bodyPr lIns="0" tIns="0" rIns="0" bIns="0" rtlCol="0" anchor="t">
            <a:spAutoFit/>
          </a:bodyPr>
          <a:lstStyle/>
          <a:p>
            <a:pPr algn="ctr">
              <a:lnSpc>
                <a:spcPts val="9450"/>
              </a:lnSpc>
            </a:pPr>
            <a:r>
              <a:rPr lang="en-US" sz="4000" spc="67">
                <a:solidFill>
                  <a:srgbClr val="053D57"/>
                </a:solidFill>
                <a:latin typeface="Montserrat Classic Bold"/>
              </a:rPr>
              <a:t>10X the pollution</a:t>
            </a:r>
          </a:p>
        </p:txBody>
      </p:sp>
      <p:sp>
        <p:nvSpPr>
          <p:cNvPr id="6" name="TextBox 6"/>
          <p:cNvSpPr txBox="1"/>
          <p:nvPr/>
        </p:nvSpPr>
        <p:spPr>
          <a:xfrm>
            <a:off x="9625348" y="4747969"/>
            <a:ext cx="6433258" cy="2271840"/>
          </a:xfrm>
          <a:prstGeom prst="rect">
            <a:avLst/>
          </a:prstGeom>
        </p:spPr>
        <p:txBody>
          <a:bodyPr lIns="0" tIns="0" rIns="0" bIns="0" rtlCol="0" anchor="t">
            <a:spAutoFit/>
          </a:bodyPr>
          <a:lstStyle/>
          <a:p>
            <a:pPr algn="ctr">
              <a:lnSpc>
                <a:spcPts val="4590"/>
              </a:lnSpc>
            </a:pPr>
            <a:r>
              <a:rPr lang="en-US" sz="2400" spc="330">
                <a:solidFill>
                  <a:srgbClr val="053D57"/>
                </a:solidFill>
                <a:latin typeface="Montserrat Classic"/>
              </a:rPr>
              <a:t>Pollution levels inside older diesel buses can exceed surrounding areas by 5 – 10 times. </a:t>
            </a:r>
          </a:p>
        </p:txBody>
      </p:sp>
      <p:sp>
        <p:nvSpPr>
          <p:cNvPr id="9" name="TextBox 9"/>
          <p:cNvSpPr txBox="1"/>
          <p:nvPr/>
        </p:nvSpPr>
        <p:spPr>
          <a:xfrm>
            <a:off x="2224295" y="3230160"/>
            <a:ext cx="6443455" cy="1048044"/>
          </a:xfrm>
          <a:prstGeom prst="rect">
            <a:avLst/>
          </a:prstGeom>
        </p:spPr>
        <p:txBody>
          <a:bodyPr lIns="0" tIns="0" rIns="0" bIns="0" rtlCol="0" anchor="t">
            <a:spAutoFit/>
          </a:bodyPr>
          <a:lstStyle/>
          <a:p>
            <a:pPr algn="ctr">
              <a:lnSpc>
                <a:spcPts val="9450"/>
              </a:lnSpc>
            </a:pPr>
            <a:r>
              <a:rPr lang="en-US" sz="4000" spc="67">
                <a:solidFill>
                  <a:srgbClr val="053D57"/>
                </a:solidFill>
                <a:highlight>
                  <a:srgbClr val="FFFF00"/>
                </a:highlight>
                <a:latin typeface="Montserrat Classic Bold"/>
              </a:rPr>
              <a:t>20+ minutes</a:t>
            </a:r>
          </a:p>
        </p:txBody>
      </p:sp>
      <p:sp>
        <p:nvSpPr>
          <p:cNvPr id="10" name="TextBox 10"/>
          <p:cNvSpPr txBox="1"/>
          <p:nvPr/>
        </p:nvSpPr>
        <p:spPr>
          <a:xfrm>
            <a:off x="2229394" y="4747969"/>
            <a:ext cx="6433258" cy="1715726"/>
          </a:xfrm>
          <a:prstGeom prst="rect">
            <a:avLst/>
          </a:prstGeom>
        </p:spPr>
        <p:txBody>
          <a:bodyPr lIns="0" tIns="0" rIns="0" bIns="0" rtlCol="0" anchor="t">
            <a:spAutoFit/>
          </a:bodyPr>
          <a:lstStyle/>
          <a:p>
            <a:pPr algn="ctr">
              <a:lnSpc>
                <a:spcPts val="4590"/>
              </a:lnSpc>
            </a:pPr>
            <a:r>
              <a:rPr lang="en-US" sz="2400" spc="330">
                <a:solidFill>
                  <a:srgbClr val="053D57"/>
                </a:solidFill>
                <a:latin typeface="Montserrat Classic"/>
              </a:rPr>
              <a:t>Children spend between </a:t>
            </a:r>
            <a:r>
              <a:rPr lang="en-US" sz="2400" spc="330">
                <a:solidFill>
                  <a:srgbClr val="053D57"/>
                </a:solidFill>
                <a:highlight>
                  <a:srgbClr val="FFFF00"/>
                </a:highlight>
                <a:latin typeface="Montserrat Classic"/>
              </a:rPr>
              <a:t>20 minutes to several hours </a:t>
            </a:r>
            <a:r>
              <a:rPr lang="en-US" sz="2400" spc="330">
                <a:solidFill>
                  <a:srgbClr val="053D57"/>
                </a:solidFill>
                <a:latin typeface="Montserrat Classic"/>
              </a:rPr>
              <a:t>a day on school buses.</a:t>
            </a:r>
          </a:p>
        </p:txBody>
      </p:sp>
      <p:sp>
        <p:nvSpPr>
          <p:cNvPr id="13" name="TextBox 9">
            <a:extLst>
              <a:ext uri="{FF2B5EF4-FFF2-40B4-BE49-F238E27FC236}">
                <a16:creationId xmlns:a16="http://schemas.microsoft.com/office/drawing/2014/main" id="{79AC8DCF-5385-46AA-9E3D-B8C3600DB593}"/>
              </a:ext>
            </a:extLst>
          </p:cNvPr>
          <p:cNvSpPr txBox="1"/>
          <p:nvPr/>
        </p:nvSpPr>
        <p:spPr>
          <a:xfrm>
            <a:off x="1028700" y="1393501"/>
            <a:ext cx="15659100" cy="2251386"/>
          </a:xfrm>
          <a:prstGeom prst="rect">
            <a:avLst/>
          </a:prstGeom>
        </p:spPr>
        <p:txBody>
          <a:bodyPr wrap="square" lIns="0" tIns="0" rIns="0" bIns="0" rtlCol="0" anchor="t">
            <a:spAutoFit/>
          </a:bodyPr>
          <a:lstStyle/>
          <a:p>
            <a:pPr algn="ctr">
              <a:lnSpc>
                <a:spcPts val="9450"/>
              </a:lnSpc>
            </a:pPr>
            <a:r>
              <a:rPr lang="en-US" sz="4800" spc="259">
                <a:solidFill>
                  <a:srgbClr val="053D57"/>
                </a:solidFill>
                <a:latin typeface="Montserrat Classic Bold"/>
              </a:rPr>
              <a:t>THE HIGH COST OF DIESEL BUSES</a:t>
            </a:r>
          </a:p>
          <a:p>
            <a:pPr algn="ctr">
              <a:lnSpc>
                <a:spcPts val="9450"/>
              </a:lnSpc>
            </a:pPr>
            <a:endParaRPr lang="en-US" sz="4800" spc="67">
              <a:solidFill>
                <a:srgbClr val="053D57"/>
              </a:solidFill>
              <a:latin typeface="Montserrat Classic Bold"/>
            </a:endParaRPr>
          </a:p>
        </p:txBody>
      </p:sp>
      <p:sp>
        <p:nvSpPr>
          <p:cNvPr id="15" name="TextBox 14">
            <a:extLst>
              <a:ext uri="{FF2B5EF4-FFF2-40B4-BE49-F238E27FC236}">
                <a16:creationId xmlns:a16="http://schemas.microsoft.com/office/drawing/2014/main" id="{358352A6-AE30-4F71-A3FA-CA8530965C81}"/>
              </a:ext>
            </a:extLst>
          </p:cNvPr>
          <p:cNvSpPr txBox="1"/>
          <p:nvPr/>
        </p:nvSpPr>
        <p:spPr>
          <a:xfrm>
            <a:off x="10161380" y="7328957"/>
            <a:ext cx="5361194" cy="707886"/>
          </a:xfrm>
          <a:prstGeom prst="rect">
            <a:avLst/>
          </a:prstGeom>
          <a:noFill/>
        </p:spPr>
        <p:txBody>
          <a:bodyPr wrap="square">
            <a:spAutoFit/>
          </a:bodyPr>
          <a:lstStyle/>
          <a:p>
            <a:pPr marL="0" marR="0" algn="ctr">
              <a:spcBef>
                <a:spcPts val="0"/>
              </a:spcBef>
              <a:spcAft>
                <a:spcPts val="0"/>
              </a:spcAft>
            </a:pPr>
            <a:r>
              <a:rPr lang="en-US" sz="2000" i="1" spc="330">
                <a:solidFill>
                  <a:srgbClr val="053D57"/>
                </a:solidFill>
                <a:latin typeface="Montserrat Classic"/>
              </a:rPr>
              <a:t>Environment &amp; Human Health, Inc. </a:t>
            </a:r>
          </a:p>
        </p:txBody>
      </p:sp>
      <p:sp>
        <p:nvSpPr>
          <p:cNvPr id="12" name="Rectangle: Rounded Corners 11">
            <a:extLst>
              <a:ext uri="{FF2B5EF4-FFF2-40B4-BE49-F238E27FC236}">
                <a16:creationId xmlns:a16="http://schemas.microsoft.com/office/drawing/2014/main" id="{6D10C913-BECF-4336-BAA7-F3CB7F38A944}"/>
              </a:ext>
            </a:extLst>
          </p:cNvPr>
          <p:cNvSpPr/>
          <p:nvPr/>
        </p:nvSpPr>
        <p:spPr>
          <a:xfrm>
            <a:off x="11330195" y="321024"/>
            <a:ext cx="6443455" cy="1424649"/>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Montserrat Light" panose="00000400000000000000" pitchFamily="2" charset="0"/>
              </a:rPr>
              <a:t>Adjust the time spent on a bus to the right number for your community.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rotWithShape="1">
          <a:blip r:embed="rId4">
            <a:duotone>
              <a:prstClr val="black"/>
              <a:srgbClr val="053D57">
                <a:tint val="45000"/>
                <a:satMod val="400000"/>
              </a:srgbClr>
            </a:duotone>
            <a:extLst>
              <a:ext uri="{28A0092B-C50C-407E-A947-70E740481C1C}">
                <a14:useLocalDpi xmlns:a14="http://schemas.microsoft.com/office/drawing/2010/main" val="0"/>
              </a:ext>
            </a:extLst>
          </a:blip>
          <a:srcRect l="-137" t="24911" r="137" b="89"/>
          <a:stretch/>
        </p:blipFill>
        <p:spPr>
          <a:xfrm>
            <a:off x="0" y="0"/>
            <a:ext cx="18288001" cy="10287000"/>
          </a:xfrm>
          <a:prstGeom prst="rect">
            <a:avLst/>
          </a:prstGeom>
        </p:spPr>
      </p:pic>
      <p:sp>
        <p:nvSpPr>
          <p:cNvPr id="3" name="TextBox 3"/>
          <p:cNvSpPr txBox="1"/>
          <p:nvPr/>
        </p:nvSpPr>
        <p:spPr>
          <a:xfrm>
            <a:off x="1028700" y="1118235"/>
            <a:ext cx="16280770" cy="1062983"/>
          </a:xfrm>
          <a:prstGeom prst="rect">
            <a:avLst/>
          </a:prstGeom>
        </p:spPr>
        <p:txBody>
          <a:bodyPr lIns="0" tIns="0" rIns="0" bIns="0" rtlCol="0" anchor="t">
            <a:spAutoFit/>
          </a:bodyPr>
          <a:lstStyle/>
          <a:p>
            <a:pPr algn="ctr">
              <a:lnSpc>
                <a:spcPts val="9450"/>
              </a:lnSpc>
            </a:pPr>
            <a:r>
              <a:rPr lang="en-US" sz="6000" spc="67">
                <a:solidFill>
                  <a:schemeClr val="bg1"/>
                </a:solidFill>
                <a:latin typeface="Montserrat Classic Bold"/>
              </a:rPr>
              <a:t>THE HIGH COST OF DIESEL BUSES</a:t>
            </a:r>
          </a:p>
        </p:txBody>
      </p:sp>
      <p:sp>
        <p:nvSpPr>
          <p:cNvPr id="4" name="AutoShape 4"/>
          <p:cNvSpPr/>
          <p:nvPr/>
        </p:nvSpPr>
        <p:spPr>
          <a:xfrm>
            <a:off x="-266700" y="3276600"/>
            <a:ext cx="18821400" cy="7467600"/>
          </a:xfrm>
          <a:prstGeom prst="rect">
            <a:avLst/>
          </a:prstGeom>
          <a:solidFill>
            <a:srgbClr val="053D57">
              <a:alpha val="89804"/>
            </a:srgbClr>
          </a:solidFill>
        </p:spPr>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sp>
        <p:nvSpPr>
          <p:cNvPr id="10" name="AutoShape 5">
            <a:extLst>
              <a:ext uri="{FF2B5EF4-FFF2-40B4-BE49-F238E27FC236}">
                <a16:creationId xmlns:a16="http://schemas.microsoft.com/office/drawing/2014/main" id="{893914F3-100B-4F95-B1E2-0CB4FF5A5E27}"/>
              </a:ext>
            </a:extLst>
          </p:cNvPr>
          <p:cNvSpPr/>
          <p:nvPr/>
        </p:nvSpPr>
        <p:spPr>
          <a:xfrm>
            <a:off x="3769079" y="6800850"/>
            <a:ext cx="10210800" cy="1423035"/>
          </a:xfrm>
          <a:prstGeom prst="rect">
            <a:avLst/>
          </a:prstGeom>
          <a:noFill/>
        </p:spPr>
        <p:txBody>
          <a:bodyPr lIns="365760" rIns="365760" anchor="ctr"/>
          <a:lstStyle/>
          <a:p>
            <a:pPr marR="0" lvl="0" algn="ctr">
              <a:lnSpc>
                <a:spcPct val="110000"/>
              </a:lnSpc>
              <a:spcBef>
                <a:spcPts val="0"/>
              </a:spcBef>
              <a:spcAft>
                <a:spcPts val="0"/>
              </a:spcAft>
            </a:pPr>
            <a:r>
              <a:rPr lang="en-US" sz="2400" spc="330">
                <a:solidFill>
                  <a:srgbClr val="053D57"/>
                </a:solidFill>
                <a:latin typeface="Montserrat Classic Bold" panose="020B0604020202020204" charset="0"/>
              </a:rPr>
              <a:t>NOx		CO		PM		VOCs</a:t>
            </a:r>
          </a:p>
        </p:txBody>
      </p:sp>
      <p:grpSp>
        <p:nvGrpSpPr>
          <p:cNvPr id="5" name="Group 4">
            <a:extLst>
              <a:ext uri="{FF2B5EF4-FFF2-40B4-BE49-F238E27FC236}">
                <a16:creationId xmlns:a16="http://schemas.microsoft.com/office/drawing/2014/main" id="{2F96A3C6-3304-4830-BAC6-3E8E31A5C83D}"/>
              </a:ext>
            </a:extLst>
          </p:cNvPr>
          <p:cNvGrpSpPr/>
          <p:nvPr/>
        </p:nvGrpSpPr>
        <p:grpSpPr>
          <a:xfrm>
            <a:off x="7102829" y="4267200"/>
            <a:ext cx="4076700" cy="5067300"/>
            <a:chOff x="7102829" y="4267200"/>
            <a:chExt cx="4076700" cy="5067300"/>
          </a:xfrm>
        </p:grpSpPr>
        <p:sp>
          <p:nvSpPr>
            <p:cNvPr id="9" name="AutoShape 9">
              <a:extLst>
                <a:ext uri="{FF2B5EF4-FFF2-40B4-BE49-F238E27FC236}">
                  <a16:creationId xmlns:a16="http://schemas.microsoft.com/office/drawing/2014/main" id="{2BA9308D-81C0-4B2C-B228-F727465188CB}"/>
                </a:ext>
              </a:extLst>
            </p:cNvPr>
            <p:cNvSpPr/>
            <p:nvPr/>
          </p:nvSpPr>
          <p:spPr>
            <a:xfrm>
              <a:off x="7102829" y="4267200"/>
              <a:ext cx="4076700" cy="5067300"/>
            </a:xfrm>
            <a:prstGeom prst="rect">
              <a:avLst/>
            </a:prstGeom>
            <a:solidFill>
              <a:srgbClr val="F8FBFD"/>
            </a:solidFill>
          </p:spPr>
          <p:txBody>
            <a:bodyPr lIns="365760" tIns="45720" rIns="365760" bIns="45720" anchor="ctr"/>
            <a:lstStyle/>
            <a:p>
              <a:r>
                <a:rPr lang="en-US" sz="2400" spc="330">
                  <a:solidFill>
                    <a:srgbClr val="053D57"/>
                  </a:solidFill>
                  <a:latin typeface="Montserrat Classic"/>
                  <a:ea typeface="+mn-lt"/>
                  <a:cs typeface="+mn-lt"/>
                </a:rPr>
                <a:t>Diesel exhaust is classified as a carcinogen.​</a:t>
              </a:r>
            </a:p>
          </p:txBody>
        </p:sp>
        <p:sp>
          <p:nvSpPr>
            <p:cNvPr id="14" name="TextBox 13">
              <a:extLst>
                <a:ext uri="{FF2B5EF4-FFF2-40B4-BE49-F238E27FC236}">
                  <a16:creationId xmlns:a16="http://schemas.microsoft.com/office/drawing/2014/main" id="{537B5679-666D-43F8-8A84-A05A545036FE}"/>
                </a:ext>
              </a:extLst>
            </p:cNvPr>
            <p:cNvSpPr txBox="1"/>
            <p:nvPr/>
          </p:nvSpPr>
          <p:spPr>
            <a:xfrm>
              <a:off x="7291649" y="8609915"/>
              <a:ext cx="3699060" cy="338554"/>
            </a:xfrm>
            <a:prstGeom prst="rect">
              <a:avLst/>
            </a:prstGeom>
            <a:noFill/>
          </p:spPr>
          <p:txBody>
            <a:bodyPr wrap="square" lIns="91440" tIns="45720" rIns="91440" bIns="45720" anchor="t">
              <a:spAutoFit/>
            </a:bodyPr>
            <a:lstStyle/>
            <a:p>
              <a:r>
                <a:rPr lang="en-US" sz="1600" i="1" spc="330">
                  <a:solidFill>
                    <a:srgbClr val="053D57"/>
                  </a:solidFill>
                  <a:latin typeface="Montserrat Classic"/>
                </a:rPr>
                <a:t>EPA</a:t>
              </a:r>
            </a:p>
          </p:txBody>
        </p:sp>
      </p:grpSp>
      <p:grpSp>
        <p:nvGrpSpPr>
          <p:cNvPr id="2" name="Group 1">
            <a:extLst>
              <a:ext uri="{FF2B5EF4-FFF2-40B4-BE49-F238E27FC236}">
                <a16:creationId xmlns:a16="http://schemas.microsoft.com/office/drawing/2014/main" id="{B27FB338-4628-4A3C-A29C-9229E44B2659}"/>
              </a:ext>
            </a:extLst>
          </p:cNvPr>
          <p:cNvGrpSpPr/>
          <p:nvPr/>
        </p:nvGrpSpPr>
        <p:grpSpPr>
          <a:xfrm>
            <a:off x="12306300" y="4267200"/>
            <a:ext cx="4076700" cy="5068609"/>
            <a:chOff x="12306300" y="4267200"/>
            <a:chExt cx="4076700" cy="5068609"/>
          </a:xfrm>
        </p:grpSpPr>
        <p:sp>
          <p:nvSpPr>
            <p:cNvPr id="12" name="AutoShape 13">
              <a:extLst>
                <a:ext uri="{FF2B5EF4-FFF2-40B4-BE49-F238E27FC236}">
                  <a16:creationId xmlns:a16="http://schemas.microsoft.com/office/drawing/2014/main" id="{6C8C6481-1859-49AC-8B91-0188C2F2CA06}"/>
                </a:ext>
              </a:extLst>
            </p:cNvPr>
            <p:cNvSpPr/>
            <p:nvPr/>
          </p:nvSpPr>
          <p:spPr>
            <a:xfrm>
              <a:off x="12306300" y="4267200"/>
              <a:ext cx="4076700" cy="5067300"/>
            </a:xfrm>
            <a:prstGeom prst="rect">
              <a:avLst/>
            </a:prstGeom>
            <a:solidFill>
              <a:srgbClr val="F8FBFD"/>
            </a:solidFill>
          </p:spPr>
          <p:txBody>
            <a:bodyPr lIns="365760" tIns="45720" rIns="365760" bIns="45720" anchor="ctr"/>
            <a:lstStyle/>
            <a:p>
              <a:r>
                <a:rPr lang="en-US" sz="2400" spc="330">
                  <a:solidFill>
                    <a:srgbClr val="053D57"/>
                  </a:solidFill>
                  <a:latin typeface="Montserrat Classic"/>
                </a:rPr>
                <a:t>Exposure to diesel emissions has been shown to negatively impact cognitive and respiratory health in children.</a:t>
              </a:r>
            </a:p>
          </p:txBody>
        </p:sp>
        <p:sp>
          <p:nvSpPr>
            <p:cNvPr id="15" name="TextBox 14">
              <a:extLst>
                <a:ext uri="{FF2B5EF4-FFF2-40B4-BE49-F238E27FC236}">
                  <a16:creationId xmlns:a16="http://schemas.microsoft.com/office/drawing/2014/main" id="{BEA0F054-3097-4F08-AF26-FE90C72D553C}"/>
                </a:ext>
              </a:extLst>
            </p:cNvPr>
            <p:cNvSpPr txBox="1"/>
            <p:nvPr/>
          </p:nvSpPr>
          <p:spPr>
            <a:xfrm>
              <a:off x="12489478" y="8504812"/>
              <a:ext cx="3699060" cy="830997"/>
            </a:xfrm>
            <a:prstGeom prst="rect">
              <a:avLst/>
            </a:prstGeom>
            <a:noFill/>
          </p:spPr>
          <p:txBody>
            <a:bodyPr wrap="square">
              <a:spAutoFit/>
            </a:bodyPr>
            <a:lstStyle/>
            <a:p>
              <a:r>
                <a:rPr lang="en-US" sz="1600" i="1" spc="330">
                  <a:solidFill>
                    <a:srgbClr val="053D57"/>
                  </a:solidFill>
                  <a:latin typeface="Montserrat Classic" panose="020B0604020202020204" charset="0"/>
                </a:rPr>
                <a:t>The International Agency for Research on Cancer</a:t>
              </a:r>
            </a:p>
          </p:txBody>
        </p:sp>
      </p:grpSp>
      <p:grpSp>
        <p:nvGrpSpPr>
          <p:cNvPr id="20" name="Group 19">
            <a:extLst>
              <a:ext uri="{FF2B5EF4-FFF2-40B4-BE49-F238E27FC236}">
                <a16:creationId xmlns:a16="http://schemas.microsoft.com/office/drawing/2014/main" id="{C4684DE3-7621-4C1C-960F-6A57CAA2E502}"/>
              </a:ext>
            </a:extLst>
          </p:cNvPr>
          <p:cNvGrpSpPr/>
          <p:nvPr/>
        </p:nvGrpSpPr>
        <p:grpSpPr>
          <a:xfrm>
            <a:off x="12297723" y="4267200"/>
            <a:ext cx="4076700" cy="5067300"/>
            <a:chOff x="7102829" y="4267200"/>
            <a:chExt cx="4076700" cy="5067300"/>
          </a:xfrm>
        </p:grpSpPr>
        <p:sp>
          <p:nvSpPr>
            <p:cNvPr id="21" name="AutoShape 9">
              <a:extLst>
                <a:ext uri="{FF2B5EF4-FFF2-40B4-BE49-F238E27FC236}">
                  <a16:creationId xmlns:a16="http://schemas.microsoft.com/office/drawing/2014/main" id="{5D79034A-FD7C-4AFF-BCE9-190C54109859}"/>
                </a:ext>
              </a:extLst>
            </p:cNvPr>
            <p:cNvSpPr/>
            <p:nvPr/>
          </p:nvSpPr>
          <p:spPr>
            <a:xfrm>
              <a:off x="7102829" y="4267200"/>
              <a:ext cx="4076700" cy="5067300"/>
            </a:xfrm>
            <a:prstGeom prst="rect">
              <a:avLst/>
            </a:prstGeom>
            <a:solidFill>
              <a:srgbClr val="F8FBFD"/>
            </a:solidFill>
          </p:spPr>
          <p:txBody>
            <a:bodyPr lIns="365760" tIns="45720" rIns="365760" bIns="45720" anchor="ctr"/>
            <a:lstStyle/>
            <a:p>
              <a:r>
                <a:rPr lang="en-US" sz="2400" spc="330">
                  <a:solidFill>
                    <a:srgbClr val="053D57"/>
                  </a:solidFill>
                  <a:latin typeface="Montserrat Classic"/>
                  <a:ea typeface="+mn-lt"/>
                  <a:cs typeface="+mn-lt"/>
                </a:rPr>
                <a:t>Children are more susceptible </a:t>
              </a:r>
            </a:p>
            <a:p>
              <a:r>
                <a:rPr lang="en-US" sz="2400" spc="330">
                  <a:solidFill>
                    <a:srgbClr val="053D57"/>
                  </a:solidFill>
                  <a:latin typeface="Montserrat Classic"/>
                  <a:ea typeface="+mn-lt"/>
                  <a:cs typeface="+mn-lt"/>
                </a:rPr>
                <a:t>to the harmful </a:t>
              </a:r>
            </a:p>
            <a:p>
              <a:r>
                <a:rPr lang="en-US" sz="2400" spc="330">
                  <a:solidFill>
                    <a:srgbClr val="053D57"/>
                  </a:solidFill>
                  <a:latin typeface="Montserrat Classic"/>
                  <a:ea typeface="+mn-lt"/>
                  <a:cs typeface="+mn-lt"/>
                </a:rPr>
                <a:t>effects of diesel emissions.</a:t>
              </a:r>
              <a:endParaRPr lang="en-US" sz="2400" spc="330">
                <a:solidFill>
                  <a:srgbClr val="053D57"/>
                </a:solidFill>
                <a:latin typeface="Montserrat Classic"/>
              </a:endParaRPr>
            </a:p>
          </p:txBody>
        </p:sp>
        <p:sp>
          <p:nvSpPr>
            <p:cNvPr id="22" name="TextBox 21">
              <a:extLst>
                <a:ext uri="{FF2B5EF4-FFF2-40B4-BE49-F238E27FC236}">
                  <a16:creationId xmlns:a16="http://schemas.microsoft.com/office/drawing/2014/main" id="{A24B5674-48FA-47D4-82DF-86D23EA8B840}"/>
                </a:ext>
              </a:extLst>
            </p:cNvPr>
            <p:cNvSpPr txBox="1"/>
            <p:nvPr/>
          </p:nvSpPr>
          <p:spPr>
            <a:xfrm>
              <a:off x="7291649" y="8609915"/>
              <a:ext cx="3699060" cy="584775"/>
            </a:xfrm>
            <a:prstGeom prst="rect">
              <a:avLst/>
            </a:prstGeom>
            <a:noFill/>
          </p:spPr>
          <p:txBody>
            <a:bodyPr wrap="square" lIns="91440" tIns="45720" rIns="91440" bIns="45720" anchor="t">
              <a:spAutoFit/>
            </a:bodyPr>
            <a:lstStyle/>
            <a:p>
              <a:r>
                <a:rPr lang="en-US" sz="1600" i="1" spc="330">
                  <a:solidFill>
                    <a:srgbClr val="053D57"/>
                  </a:solidFill>
                  <a:latin typeface="Montserrat Classic"/>
                </a:rPr>
                <a:t>Economics of Education Review</a:t>
              </a:r>
              <a:endParaRPr lang="en-US" sz="1600" i="1" spc="330">
                <a:solidFill>
                  <a:srgbClr val="053D57"/>
                </a:solidFill>
                <a:latin typeface="Montserrat Classic" panose="020B0604020202020204" charset="0"/>
              </a:endParaRPr>
            </a:p>
          </p:txBody>
        </p:sp>
      </p:grpSp>
      <p:grpSp>
        <p:nvGrpSpPr>
          <p:cNvPr id="17" name="Group 16">
            <a:extLst>
              <a:ext uri="{FF2B5EF4-FFF2-40B4-BE49-F238E27FC236}">
                <a16:creationId xmlns:a16="http://schemas.microsoft.com/office/drawing/2014/main" id="{138EC491-5A7F-4DE4-82E1-74BC129F5DB3}"/>
              </a:ext>
            </a:extLst>
          </p:cNvPr>
          <p:cNvGrpSpPr/>
          <p:nvPr/>
        </p:nvGrpSpPr>
        <p:grpSpPr>
          <a:xfrm>
            <a:off x="1905000" y="4267200"/>
            <a:ext cx="4076700" cy="5067300"/>
            <a:chOff x="12306073" y="4846685"/>
            <a:chExt cx="4076700" cy="5067300"/>
          </a:xfrm>
        </p:grpSpPr>
        <p:sp>
          <p:nvSpPr>
            <p:cNvPr id="18" name="AutoShape 13">
              <a:extLst>
                <a:ext uri="{FF2B5EF4-FFF2-40B4-BE49-F238E27FC236}">
                  <a16:creationId xmlns:a16="http://schemas.microsoft.com/office/drawing/2014/main" id="{03A7F30F-B2A9-4BE9-B63D-D6AF8C940BCD}"/>
                </a:ext>
              </a:extLst>
            </p:cNvPr>
            <p:cNvSpPr/>
            <p:nvPr/>
          </p:nvSpPr>
          <p:spPr>
            <a:xfrm>
              <a:off x="12306073" y="4846685"/>
              <a:ext cx="4076700" cy="5067300"/>
            </a:xfrm>
            <a:prstGeom prst="rect">
              <a:avLst/>
            </a:prstGeom>
            <a:solidFill>
              <a:srgbClr val="F8FBFD"/>
            </a:solidFill>
          </p:spPr>
          <p:txBody>
            <a:bodyPr lIns="365760" tIns="45720" rIns="365760" bIns="45720" anchor="ctr"/>
            <a:lstStyle/>
            <a:p>
              <a:r>
                <a:rPr lang="en-US" sz="2400" spc="330">
                  <a:solidFill>
                    <a:srgbClr val="053D57"/>
                  </a:solidFill>
                  <a:latin typeface="Montserrat Classic"/>
                </a:rPr>
                <a:t>Exposure to diesel emissions has been shown to negatively impact cognitive and respiratory health in children.</a:t>
              </a:r>
            </a:p>
          </p:txBody>
        </p:sp>
        <p:sp>
          <p:nvSpPr>
            <p:cNvPr id="19" name="TextBox 18">
              <a:extLst>
                <a:ext uri="{FF2B5EF4-FFF2-40B4-BE49-F238E27FC236}">
                  <a16:creationId xmlns:a16="http://schemas.microsoft.com/office/drawing/2014/main" id="{EA59F2B6-9F72-4D5D-9A7A-AA9CB5169B73}"/>
                </a:ext>
              </a:extLst>
            </p:cNvPr>
            <p:cNvSpPr txBox="1"/>
            <p:nvPr/>
          </p:nvSpPr>
          <p:spPr>
            <a:xfrm>
              <a:off x="12489478" y="8962973"/>
              <a:ext cx="3699060" cy="830997"/>
            </a:xfrm>
            <a:prstGeom prst="rect">
              <a:avLst/>
            </a:prstGeom>
            <a:noFill/>
          </p:spPr>
          <p:txBody>
            <a:bodyPr wrap="square">
              <a:spAutoFit/>
            </a:bodyPr>
            <a:lstStyle/>
            <a:p>
              <a:r>
                <a:rPr lang="en-US" sz="1600" i="1" spc="330">
                  <a:solidFill>
                    <a:srgbClr val="053D57"/>
                  </a:solidFill>
                  <a:latin typeface="Montserrat Classic" panose="020B0604020202020204" charset="0"/>
                </a:rPr>
                <a:t>The International Agency for Research on Cancer</a:t>
              </a:r>
            </a:p>
          </p:txBody>
        </p:sp>
      </p:grpSp>
    </p:spTree>
    <p:extLst>
      <p:ext uri="{BB962C8B-B14F-4D97-AF65-F5344CB8AC3E}">
        <p14:creationId xmlns:p14="http://schemas.microsoft.com/office/powerpoint/2010/main" val="34838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duotone>
              <a:prstClr val="black"/>
              <a:srgbClr val="053D57">
                <a:tint val="45000"/>
                <a:satMod val="400000"/>
              </a:srgbClr>
            </a:duotone>
            <a:extLst>
              <a:ext uri="{28A0092B-C50C-407E-A947-70E740481C1C}">
                <a14:useLocalDpi xmlns:a14="http://schemas.microsoft.com/office/drawing/2010/main" val="0"/>
              </a:ext>
            </a:extLst>
          </a:blip>
          <a:srcRect t="7812" b="7812"/>
          <a:stretch/>
        </p:blipFill>
        <p:spPr>
          <a:xfrm>
            <a:off x="0" y="0"/>
            <a:ext cx="18288000" cy="10287000"/>
          </a:xfrm>
          <a:prstGeom prst="rect">
            <a:avLst/>
          </a:prstGeom>
        </p:spPr>
      </p:pic>
      <p:sp>
        <p:nvSpPr>
          <p:cNvPr id="3" name="AutoShape 3"/>
          <p:cNvSpPr/>
          <p:nvPr/>
        </p:nvSpPr>
        <p:spPr>
          <a:xfrm>
            <a:off x="1028700" y="1028700"/>
            <a:ext cx="16230600" cy="8229600"/>
          </a:xfrm>
          <a:prstGeom prst="rect">
            <a:avLst/>
          </a:prstGeom>
          <a:solidFill>
            <a:srgbClr val="F8FBFD">
              <a:alpha val="89804"/>
            </a:srgbClr>
          </a:solidFill>
        </p:spPr>
      </p:sp>
      <p:sp>
        <p:nvSpPr>
          <p:cNvPr id="5" name="TextBox 5"/>
          <p:cNvSpPr txBox="1"/>
          <p:nvPr/>
        </p:nvSpPr>
        <p:spPr>
          <a:xfrm>
            <a:off x="9620250" y="3230160"/>
            <a:ext cx="6443455" cy="1013226"/>
          </a:xfrm>
          <a:prstGeom prst="rect">
            <a:avLst/>
          </a:prstGeom>
        </p:spPr>
        <p:txBody>
          <a:bodyPr lIns="0" tIns="0" rIns="0" bIns="0" rtlCol="0" anchor="t">
            <a:spAutoFit/>
          </a:bodyPr>
          <a:lstStyle/>
          <a:p>
            <a:pPr algn="ctr">
              <a:lnSpc>
                <a:spcPts val="9450"/>
              </a:lnSpc>
            </a:pPr>
            <a:r>
              <a:rPr lang="en-US" sz="4000" spc="67">
                <a:solidFill>
                  <a:srgbClr val="053D57"/>
                </a:solidFill>
                <a:highlight>
                  <a:srgbClr val="FFFF00"/>
                </a:highlight>
                <a:latin typeface="Montserrat Classic Bold"/>
              </a:rPr>
              <a:t>XX</a:t>
            </a:r>
            <a:r>
              <a:rPr lang="en-US" sz="4000" spc="67">
                <a:solidFill>
                  <a:srgbClr val="053D57"/>
                </a:solidFill>
                <a:latin typeface="Montserrat Classic Bold"/>
              </a:rPr>
              <a:t> older buses</a:t>
            </a:r>
          </a:p>
        </p:txBody>
      </p:sp>
      <p:sp>
        <p:nvSpPr>
          <p:cNvPr id="6" name="TextBox 6"/>
          <p:cNvSpPr txBox="1"/>
          <p:nvPr/>
        </p:nvSpPr>
        <p:spPr>
          <a:xfrm>
            <a:off x="9625349" y="4747969"/>
            <a:ext cx="6433258" cy="3451651"/>
          </a:xfrm>
          <a:prstGeom prst="rect">
            <a:avLst/>
          </a:prstGeom>
        </p:spPr>
        <p:txBody>
          <a:bodyPr lIns="0" tIns="0" rIns="0" bIns="0" rtlCol="0" anchor="t">
            <a:spAutoFit/>
          </a:bodyPr>
          <a:lstStyle/>
          <a:p>
            <a:pPr algn="ctr">
              <a:lnSpc>
                <a:spcPts val="4590"/>
              </a:lnSpc>
            </a:pPr>
            <a:r>
              <a:rPr lang="en-US" sz="2400" spc="330">
                <a:solidFill>
                  <a:srgbClr val="053D57"/>
                </a:solidFill>
                <a:latin typeface="Montserrat Classic"/>
              </a:rPr>
              <a:t>We have </a:t>
            </a:r>
            <a:r>
              <a:rPr lang="en-US" sz="2400" spc="330">
                <a:solidFill>
                  <a:srgbClr val="053D57"/>
                </a:solidFill>
                <a:highlight>
                  <a:srgbClr val="FFFF00"/>
                </a:highlight>
                <a:latin typeface="Montserrat Classic"/>
              </a:rPr>
              <a:t>xx</a:t>
            </a:r>
            <a:r>
              <a:rPr lang="en-US" sz="2400" spc="330">
                <a:solidFill>
                  <a:srgbClr val="053D57"/>
                </a:solidFill>
                <a:latin typeface="Montserrat Classic"/>
              </a:rPr>
              <a:t> buses that are over ten years old and will likely need to be replaced in the next five years. Aging diesel buses are expensive to maintain and have increased pollution levels.</a:t>
            </a:r>
          </a:p>
        </p:txBody>
      </p:sp>
      <p:sp>
        <p:nvSpPr>
          <p:cNvPr id="9" name="TextBox 9"/>
          <p:cNvSpPr txBox="1"/>
          <p:nvPr/>
        </p:nvSpPr>
        <p:spPr>
          <a:xfrm>
            <a:off x="2224295" y="3230160"/>
            <a:ext cx="6443455" cy="1048044"/>
          </a:xfrm>
          <a:prstGeom prst="rect">
            <a:avLst/>
          </a:prstGeom>
        </p:spPr>
        <p:txBody>
          <a:bodyPr lIns="0" tIns="0" rIns="0" bIns="0" rtlCol="0" anchor="t">
            <a:spAutoFit/>
          </a:bodyPr>
          <a:lstStyle/>
          <a:p>
            <a:pPr algn="ctr">
              <a:lnSpc>
                <a:spcPts val="9450"/>
              </a:lnSpc>
            </a:pPr>
            <a:r>
              <a:rPr lang="en-US" sz="4000" spc="67">
                <a:solidFill>
                  <a:srgbClr val="053D57"/>
                </a:solidFill>
                <a:highlight>
                  <a:srgbClr val="FFFF00"/>
                </a:highlight>
                <a:latin typeface="Montserrat Classic Bold"/>
              </a:rPr>
              <a:t>$XXX in fuel a year</a:t>
            </a:r>
          </a:p>
        </p:txBody>
      </p:sp>
      <p:sp>
        <p:nvSpPr>
          <p:cNvPr id="10" name="TextBox 10"/>
          <p:cNvSpPr txBox="1"/>
          <p:nvPr/>
        </p:nvSpPr>
        <p:spPr>
          <a:xfrm>
            <a:off x="2229394" y="4747969"/>
            <a:ext cx="6433258" cy="1681935"/>
          </a:xfrm>
          <a:prstGeom prst="rect">
            <a:avLst/>
          </a:prstGeom>
        </p:spPr>
        <p:txBody>
          <a:bodyPr lIns="0" tIns="0" rIns="0" bIns="0" rtlCol="0" anchor="t">
            <a:spAutoFit/>
          </a:bodyPr>
          <a:lstStyle/>
          <a:p>
            <a:pPr algn="ctr">
              <a:lnSpc>
                <a:spcPts val="4590"/>
              </a:lnSpc>
            </a:pPr>
            <a:r>
              <a:rPr lang="en-US" sz="2400" spc="330">
                <a:solidFill>
                  <a:srgbClr val="053D57"/>
                </a:solidFill>
                <a:latin typeface="Montserrat Classic"/>
              </a:rPr>
              <a:t>We spend </a:t>
            </a:r>
            <a:r>
              <a:rPr lang="en-US" sz="2400" spc="330">
                <a:solidFill>
                  <a:srgbClr val="053D57"/>
                </a:solidFill>
                <a:highlight>
                  <a:srgbClr val="FFFF00"/>
                </a:highlight>
                <a:latin typeface="Montserrat Classic"/>
              </a:rPr>
              <a:t>$xxx</a:t>
            </a:r>
            <a:r>
              <a:rPr lang="en-US" sz="2400" spc="330">
                <a:solidFill>
                  <a:srgbClr val="053D57"/>
                </a:solidFill>
                <a:latin typeface="Montserrat Classic"/>
              </a:rPr>
              <a:t> every year to fuel our buses. </a:t>
            </a:r>
          </a:p>
          <a:p>
            <a:pPr algn="ctr">
              <a:lnSpc>
                <a:spcPts val="4590"/>
              </a:lnSpc>
            </a:pPr>
            <a:endParaRPr lang="en-US" sz="2400" spc="330">
              <a:solidFill>
                <a:srgbClr val="053D57"/>
              </a:solidFill>
              <a:latin typeface="Montserrat Classic"/>
            </a:endParaRPr>
          </a:p>
        </p:txBody>
      </p:sp>
      <p:sp>
        <p:nvSpPr>
          <p:cNvPr id="13" name="TextBox 9">
            <a:extLst>
              <a:ext uri="{FF2B5EF4-FFF2-40B4-BE49-F238E27FC236}">
                <a16:creationId xmlns:a16="http://schemas.microsoft.com/office/drawing/2014/main" id="{79AC8DCF-5385-46AA-9E3D-B8C3600DB593}"/>
              </a:ext>
            </a:extLst>
          </p:cNvPr>
          <p:cNvSpPr txBox="1"/>
          <p:nvPr/>
        </p:nvSpPr>
        <p:spPr>
          <a:xfrm>
            <a:off x="1028700" y="1393501"/>
            <a:ext cx="15659100" cy="1033103"/>
          </a:xfrm>
          <a:prstGeom prst="rect">
            <a:avLst/>
          </a:prstGeom>
        </p:spPr>
        <p:txBody>
          <a:bodyPr wrap="square" lIns="0" tIns="0" rIns="0" bIns="0" rtlCol="0" anchor="t">
            <a:spAutoFit/>
          </a:bodyPr>
          <a:lstStyle/>
          <a:p>
            <a:pPr algn="ctr">
              <a:lnSpc>
                <a:spcPts val="9450"/>
              </a:lnSpc>
            </a:pPr>
            <a:r>
              <a:rPr lang="en-US" sz="4800" spc="67">
                <a:solidFill>
                  <a:srgbClr val="053D57"/>
                </a:solidFill>
                <a:latin typeface="Montserrat Classic Bold"/>
              </a:rPr>
              <a:t>THE HIGH COST OF DIESEL BUSES</a:t>
            </a:r>
          </a:p>
        </p:txBody>
      </p:sp>
      <p:sp>
        <p:nvSpPr>
          <p:cNvPr id="15" name="Rectangle: Rounded Corners 14">
            <a:extLst>
              <a:ext uri="{FF2B5EF4-FFF2-40B4-BE49-F238E27FC236}">
                <a16:creationId xmlns:a16="http://schemas.microsoft.com/office/drawing/2014/main" id="{3E7D0CF9-E300-4A2A-8806-74D062EB0C4B}"/>
              </a:ext>
            </a:extLst>
          </p:cNvPr>
          <p:cNvSpPr/>
          <p:nvPr/>
        </p:nvSpPr>
        <p:spPr>
          <a:xfrm>
            <a:off x="13934571" y="-462649"/>
            <a:ext cx="6163097" cy="4229206"/>
          </a:xfrm>
          <a:prstGeom prst="roundRect">
            <a:avLst/>
          </a:prstGeom>
          <a:solidFill>
            <a:srgbClr val="D7B83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a:latin typeface="Montserrat Light" panose="00000400000000000000" pitchFamily="2" charset="0"/>
              </a:rPr>
              <a:t>Adjust fuel costs and number of older buses to reflect accurate numbers for your school / district. </a:t>
            </a:r>
          </a:p>
          <a:p>
            <a:pPr algn="ctr"/>
            <a:endParaRPr lang="en-US" sz="3000">
              <a:latin typeface="Montserrat Light" panose="00000400000000000000" pitchFamily="2" charset="0"/>
            </a:endParaRPr>
          </a:p>
          <a:p>
            <a:pPr algn="ctr"/>
            <a:r>
              <a:rPr lang="en-US" sz="3000">
                <a:latin typeface="Montserrat Light"/>
              </a:rPr>
              <a:t>To calculate fuel costs, you can use $7K as the annual average fuel costs for each diesel bus per year. </a:t>
            </a:r>
            <a:endParaRPr lang="en-US" sz="3000">
              <a:latin typeface="Montserrat Light" panose="00000400000000000000" pitchFamily="2" charset="0"/>
            </a:endParaRPr>
          </a:p>
        </p:txBody>
      </p:sp>
    </p:spTree>
    <p:extLst>
      <p:ext uri="{BB962C8B-B14F-4D97-AF65-F5344CB8AC3E}">
        <p14:creationId xmlns:p14="http://schemas.microsoft.com/office/powerpoint/2010/main" val="1470718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The back of a school bus&#10;&#10;Description automatically generated with medium confidence">
            <a:extLst>
              <a:ext uri="{FF2B5EF4-FFF2-40B4-BE49-F238E27FC236}">
                <a16:creationId xmlns:a16="http://schemas.microsoft.com/office/drawing/2014/main" id="{4AF4B5A6-B10D-4D88-9397-8A1D50912094}"/>
              </a:ext>
            </a:extLst>
          </p:cNvPr>
          <p:cNvPicPr>
            <a:picLocks noChangeAspect="1"/>
          </p:cNvPicPr>
          <p:nvPr/>
        </p:nvPicPr>
        <p:blipFill rotWithShape="1">
          <a:blip r:embed="rId3">
            <a:duotone>
              <a:prstClr val="black"/>
              <a:srgbClr val="094059">
                <a:tint val="45000"/>
                <a:satMod val="400000"/>
              </a:srgbClr>
            </a:duotone>
            <a:extLst>
              <a:ext uri="{28A0092B-C50C-407E-A947-70E740481C1C}">
                <a14:useLocalDpi xmlns:a14="http://schemas.microsoft.com/office/drawing/2010/main" val="0"/>
              </a:ext>
            </a:extLst>
          </a:blip>
          <a:srcRect l="21018" r="12610"/>
          <a:stretch/>
        </p:blipFill>
        <p:spPr>
          <a:xfrm>
            <a:off x="0" y="-34090"/>
            <a:ext cx="18288000" cy="10321089"/>
          </a:xfrm>
          <a:prstGeom prst="rect">
            <a:avLst/>
          </a:prstGeom>
        </p:spPr>
      </p:pic>
      <p:grpSp>
        <p:nvGrpSpPr>
          <p:cNvPr id="7" name="Group 7"/>
          <p:cNvGrpSpPr/>
          <p:nvPr/>
        </p:nvGrpSpPr>
        <p:grpSpPr>
          <a:xfrm>
            <a:off x="3437521" y="3826041"/>
            <a:ext cx="11412958" cy="2634919"/>
            <a:chOff x="0" y="0"/>
            <a:chExt cx="15217277" cy="3513225"/>
          </a:xfrm>
        </p:grpSpPr>
        <p:sp>
          <p:nvSpPr>
            <p:cNvPr id="8" name="AutoShape 8"/>
            <p:cNvSpPr/>
            <p:nvPr/>
          </p:nvSpPr>
          <p:spPr>
            <a:xfrm>
              <a:off x="0" y="0"/>
              <a:ext cx="15217277" cy="3513225"/>
            </a:xfrm>
            <a:prstGeom prst="rect">
              <a:avLst/>
            </a:prstGeom>
            <a:solidFill>
              <a:srgbClr val="F8FBFD">
                <a:alpha val="89804"/>
              </a:srgbClr>
            </a:solidFill>
          </p:spPr>
        </p:sp>
        <p:sp>
          <p:nvSpPr>
            <p:cNvPr id="9" name="TextBox 9"/>
            <p:cNvSpPr txBox="1"/>
            <p:nvPr/>
          </p:nvSpPr>
          <p:spPr>
            <a:xfrm>
              <a:off x="960099" y="1531909"/>
              <a:ext cx="13297081" cy="720725"/>
            </a:xfrm>
            <a:prstGeom prst="rect">
              <a:avLst/>
            </a:prstGeom>
          </p:spPr>
          <p:txBody>
            <a:bodyPr lIns="0" tIns="0" rIns="0" bIns="0" rtlCol="0" anchor="t">
              <a:spAutoFit/>
            </a:bodyPr>
            <a:lstStyle/>
            <a:p>
              <a:pPr algn="ctr">
                <a:lnSpc>
                  <a:spcPts val="4200"/>
                </a:lnSpc>
              </a:pPr>
              <a:r>
                <a:rPr lang="en-US" sz="3500" spc="259">
                  <a:solidFill>
                    <a:srgbClr val="053D57"/>
                  </a:solidFill>
                  <a:latin typeface="Montserrat Classic Bold"/>
                </a:rPr>
                <a:t>WHY SCHOOLS ARE GOING ELECTRIC </a:t>
              </a:r>
            </a:p>
          </p:txBody>
        </p:sp>
        <p:sp>
          <p:nvSpPr>
            <p:cNvPr id="10" name="TextBox 10"/>
            <p:cNvSpPr txBox="1"/>
            <p:nvPr/>
          </p:nvSpPr>
          <p:spPr>
            <a:xfrm>
              <a:off x="1112498" y="1892272"/>
              <a:ext cx="12992281" cy="695325"/>
            </a:xfrm>
            <a:prstGeom prst="rect">
              <a:avLst/>
            </a:prstGeom>
          </p:spPr>
          <p:txBody>
            <a:bodyPr lIns="0" tIns="0" rIns="0" bIns="0" rtlCol="0" anchor="t">
              <a:spAutoFit/>
            </a:bodyPr>
            <a:lstStyle/>
            <a:p>
              <a:pPr algn="ctr">
                <a:lnSpc>
                  <a:spcPts val="4500"/>
                </a:lnSpc>
              </a:pPr>
              <a:endParaRPr/>
            </a:p>
          </p:txBody>
        </p:sp>
      </p:grpSp>
    </p:spTree>
    <p:extLst>
      <p:ext uri="{BB962C8B-B14F-4D97-AF65-F5344CB8AC3E}">
        <p14:creationId xmlns:p14="http://schemas.microsoft.com/office/powerpoint/2010/main" val="1841509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CF2A2938-78C6-4E5D-8E3D-5A3516263783}"/>
              </a:ext>
            </a:extLst>
          </p:cNvPr>
          <p:cNvPicPr>
            <a:picLocks noChangeAspect="1"/>
          </p:cNvPicPr>
          <p:nvPr>
            <p:custDataLst>
              <p:tags r:id="rId1"/>
            </p:custDataLst>
          </p:nvPr>
        </p:nvPicPr>
        <p:blipFill rotWithShape="1">
          <a:blip r:embed="rId4">
            <a:duotone>
              <a:prstClr val="black"/>
              <a:srgbClr val="053D57">
                <a:tint val="45000"/>
                <a:satMod val="400000"/>
              </a:srgbClr>
            </a:duotone>
            <a:extLst>
              <a:ext uri="{28A0092B-C50C-407E-A947-70E740481C1C}">
                <a14:useLocalDpi xmlns:a14="http://schemas.microsoft.com/office/drawing/2010/main" val="0"/>
              </a:ext>
            </a:extLst>
          </a:blip>
          <a:srcRect l="-137" t="24911" r="137" b="89"/>
          <a:stretch/>
        </p:blipFill>
        <p:spPr>
          <a:xfrm>
            <a:off x="0" y="0"/>
            <a:ext cx="18288001" cy="10287000"/>
          </a:xfrm>
          <a:prstGeom prst="rect">
            <a:avLst/>
          </a:prstGeom>
        </p:spPr>
      </p:pic>
      <p:sp>
        <p:nvSpPr>
          <p:cNvPr id="3" name="TextBox 3"/>
          <p:cNvSpPr txBox="1"/>
          <p:nvPr/>
        </p:nvSpPr>
        <p:spPr>
          <a:xfrm>
            <a:off x="1028700" y="1118235"/>
            <a:ext cx="16280770" cy="909095"/>
          </a:xfrm>
          <a:prstGeom prst="rect">
            <a:avLst/>
          </a:prstGeom>
        </p:spPr>
        <p:txBody>
          <a:bodyPr lIns="0" tIns="0" rIns="0" bIns="0" rtlCol="0" anchor="t">
            <a:spAutoFit/>
          </a:bodyPr>
          <a:lstStyle/>
          <a:p>
            <a:pPr algn="ctr">
              <a:lnSpc>
                <a:spcPts val="7860"/>
              </a:lnSpc>
            </a:pPr>
            <a:r>
              <a:rPr lang="en-US" sz="6000" spc="174">
                <a:solidFill>
                  <a:srgbClr val="F8FBFD"/>
                </a:solidFill>
                <a:latin typeface="Montserrat Classic Bold"/>
              </a:rPr>
              <a:t>WHY SCHOOLS ARE GOING ELECTRIC</a:t>
            </a:r>
          </a:p>
        </p:txBody>
      </p:sp>
      <p:sp>
        <p:nvSpPr>
          <p:cNvPr id="4" name="AutoShape 4"/>
          <p:cNvSpPr/>
          <p:nvPr/>
        </p:nvSpPr>
        <p:spPr>
          <a:xfrm>
            <a:off x="-266700" y="3276600"/>
            <a:ext cx="18821400" cy="7467600"/>
          </a:xfrm>
          <a:prstGeom prst="rect">
            <a:avLst/>
          </a:prstGeom>
          <a:solidFill>
            <a:srgbClr val="053D57">
              <a:alpha val="89804"/>
            </a:srgbClr>
          </a:solidFill>
        </p:spPr>
      </p:sp>
      <p:sp>
        <p:nvSpPr>
          <p:cNvPr id="11" name="TextBox 11"/>
          <p:cNvSpPr txBox="1"/>
          <p:nvPr/>
        </p:nvSpPr>
        <p:spPr>
          <a:xfrm>
            <a:off x="5184421" y="4506278"/>
            <a:ext cx="3690058" cy="517065"/>
          </a:xfrm>
          <a:prstGeom prst="rect">
            <a:avLst/>
          </a:prstGeom>
        </p:spPr>
        <p:txBody>
          <a:bodyPr lIns="0" tIns="0" rIns="0" bIns="0" rtlCol="0" anchor="t">
            <a:spAutoFit/>
          </a:bodyPr>
          <a:lstStyle/>
          <a:p>
            <a:pPr algn="ctr">
              <a:lnSpc>
                <a:spcPts val="4590"/>
              </a:lnSpc>
            </a:pPr>
            <a:endParaRPr lang="en-US" sz="3000" spc="330">
              <a:solidFill>
                <a:srgbClr val="053D57"/>
              </a:solidFill>
              <a:latin typeface="Montserrat Classic"/>
            </a:endParaRPr>
          </a:p>
        </p:txBody>
      </p:sp>
      <p:grpSp>
        <p:nvGrpSpPr>
          <p:cNvPr id="12" name="Group 11">
            <a:extLst>
              <a:ext uri="{FF2B5EF4-FFF2-40B4-BE49-F238E27FC236}">
                <a16:creationId xmlns:a16="http://schemas.microsoft.com/office/drawing/2014/main" id="{3B2BE9BB-45EB-4E27-B5BF-7C3E67DCBCED}"/>
              </a:ext>
            </a:extLst>
          </p:cNvPr>
          <p:cNvGrpSpPr/>
          <p:nvPr/>
        </p:nvGrpSpPr>
        <p:grpSpPr>
          <a:xfrm>
            <a:off x="13110633" y="4687957"/>
            <a:ext cx="3467100" cy="4042799"/>
            <a:chOff x="2154765" y="4687958"/>
            <a:chExt cx="3467100" cy="4042799"/>
          </a:xfrm>
        </p:grpSpPr>
        <p:sp>
          <p:nvSpPr>
            <p:cNvPr id="14" name="AutoShape 5">
              <a:extLst>
                <a:ext uri="{FF2B5EF4-FFF2-40B4-BE49-F238E27FC236}">
                  <a16:creationId xmlns:a16="http://schemas.microsoft.com/office/drawing/2014/main" id="{92279D4B-5692-4D80-939F-987740C94C5C}"/>
                </a:ext>
              </a:extLst>
            </p:cNvPr>
            <p:cNvSpPr/>
            <p:nvPr/>
          </p:nvSpPr>
          <p:spPr>
            <a:xfrm>
              <a:off x="2154765" y="4687958"/>
              <a:ext cx="3467100" cy="4042799"/>
            </a:xfrm>
            <a:prstGeom prst="rect">
              <a:avLst/>
            </a:prstGeom>
            <a:solidFill>
              <a:srgbClr val="F8FBFD"/>
            </a:solidFill>
          </p:spPr>
          <p:txBody>
            <a:bodyPr lIns="365760" tIns="45720" rIns="365760" bIns="45720" anchor="ctr"/>
            <a:lstStyle/>
            <a:p>
              <a:pPr algn="ctr"/>
              <a:endParaRPr lang="en-US" sz="2400" spc="330">
                <a:solidFill>
                  <a:srgbClr val="053D57"/>
                </a:solidFill>
                <a:latin typeface="Montserrat Classic" panose="020B0604020202020204" charset="0"/>
              </a:endParaRPr>
            </a:p>
            <a:p>
              <a:pPr algn="ctr"/>
              <a:endParaRPr lang="en-US" sz="2400" spc="330">
                <a:solidFill>
                  <a:srgbClr val="053D57"/>
                </a:solidFill>
                <a:latin typeface="Montserrat Classic" panose="020B0604020202020204" charset="0"/>
              </a:endParaRPr>
            </a:p>
            <a:p>
              <a:pPr algn="ctr"/>
              <a:endParaRPr lang="en-US" sz="2400" spc="330">
                <a:solidFill>
                  <a:srgbClr val="053D57"/>
                </a:solidFill>
                <a:latin typeface="Montserrat Classic" panose="020B0604020202020204" charset="0"/>
              </a:endParaRPr>
            </a:p>
            <a:p>
              <a:pPr algn="ctr"/>
              <a:r>
                <a:rPr lang="en-US" spc="330">
                  <a:solidFill>
                    <a:srgbClr val="053D57"/>
                  </a:solidFill>
                  <a:latin typeface="Montserrat Classic"/>
                </a:rPr>
                <a:t>SAFE, RELIABLE, AND QUIET</a:t>
              </a:r>
            </a:p>
            <a:p>
              <a:pPr algn="ctr"/>
              <a:endParaRPr lang="en-US" sz="2400">
                <a:latin typeface="Montserrat Classic" panose="020B0604020202020204" charset="0"/>
              </a:endParaRPr>
            </a:p>
          </p:txBody>
        </p:sp>
        <p:pic>
          <p:nvPicPr>
            <p:cNvPr id="15" name="Graphic 14" descr="Seat Belt outline">
              <a:extLst>
                <a:ext uri="{FF2B5EF4-FFF2-40B4-BE49-F238E27FC236}">
                  <a16:creationId xmlns:a16="http://schemas.microsoft.com/office/drawing/2014/main" id="{087B2066-1582-4783-A4E4-A83A51B3D1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155596" y="5143501"/>
              <a:ext cx="1465439" cy="1465439"/>
            </a:xfrm>
            <a:prstGeom prst="rect">
              <a:avLst/>
            </a:prstGeom>
          </p:spPr>
        </p:pic>
      </p:grpSp>
      <p:grpSp>
        <p:nvGrpSpPr>
          <p:cNvPr id="20" name="Group 19">
            <a:extLst>
              <a:ext uri="{FF2B5EF4-FFF2-40B4-BE49-F238E27FC236}">
                <a16:creationId xmlns:a16="http://schemas.microsoft.com/office/drawing/2014/main" id="{AABDAE39-1AB0-42AC-AAE9-7F113826DDC8}"/>
              </a:ext>
            </a:extLst>
          </p:cNvPr>
          <p:cNvGrpSpPr/>
          <p:nvPr/>
        </p:nvGrpSpPr>
        <p:grpSpPr>
          <a:xfrm>
            <a:off x="1710267" y="4687956"/>
            <a:ext cx="3467100" cy="4042799"/>
            <a:chOff x="-9250892" y="4687958"/>
            <a:chExt cx="3467100" cy="4042799"/>
          </a:xfrm>
        </p:grpSpPr>
        <p:sp>
          <p:nvSpPr>
            <p:cNvPr id="21" name="AutoShape 5">
              <a:extLst>
                <a:ext uri="{FF2B5EF4-FFF2-40B4-BE49-F238E27FC236}">
                  <a16:creationId xmlns:a16="http://schemas.microsoft.com/office/drawing/2014/main" id="{14B33726-3731-4B02-93A7-BF3F0CD375DF}"/>
                </a:ext>
              </a:extLst>
            </p:cNvPr>
            <p:cNvSpPr/>
            <p:nvPr/>
          </p:nvSpPr>
          <p:spPr>
            <a:xfrm>
              <a:off x="-9250892" y="4687958"/>
              <a:ext cx="3467100" cy="4042799"/>
            </a:xfrm>
            <a:prstGeom prst="rect">
              <a:avLst/>
            </a:prstGeom>
            <a:solidFill>
              <a:srgbClr val="F8FBFD"/>
            </a:solidFill>
          </p:spPr>
          <p:txBody>
            <a:bodyPr lIns="365760" tIns="45720" rIns="365760" bIns="45720" anchor="ctr"/>
            <a:lstStyle/>
            <a:p>
              <a:pPr algn="ctr"/>
              <a:endParaRPr lang="en-US" sz="2400" spc="330">
                <a:solidFill>
                  <a:srgbClr val="053D57"/>
                </a:solidFill>
                <a:latin typeface="Montserrat Classic" panose="020B0604020202020204" charset="0"/>
              </a:endParaRPr>
            </a:p>
            <a:p>
              <a:pPr algn="ctr"/>
              <a:endParaRPr lang="en-US" sz="2400" spc="330">
                <a:solidFill>
                  <a:srgbClr val="053D57"/>
                </a:solidFill>
                <a:latin typeface="Montserrat Classic" panose="020B0604020202020204" charset="0"/>
              </a:endParaRPr>
            </a:p>
            <a:p>
              <a:pPr algn="ctr"/>
              <a:endParaRPr lang="en-US" sz="2400" spc="330">
                <a:solidFill>
                  <a:srgbClr val="053D57"/>
                </a:solidFill>
                <a:latin typeface="Montserrat Classic" panose="020B0604020202020204" charset="0"/>
              </a:endParaRPr>
            </a:p>
            <a:p>
              <a:pPr algn="ctr"/>
              <a:endParaRPr lang="en-US" sz="2400" spc="330">
                <a:solidFill>
                  <a:srgbClr val="053D57"/>
                </a:solidFill>
                <a:latin typeface="Montserrat Classic" panose="020B0604020202020204" charset="0"/>
              </a:endParaRPr>
            </a:p>
            <a:p>
              <a:pPr algn="ctr"/>
              <a:endParaRPr lang="en-US" sz="2400" spc="330">
                <a:solidFill>
                  <a:srgbClr val="053D57"/>
                </a:solidFill>
                <a:latin typeface="Montserrat Classic" panose="020B0604020202020204" charset="0"/>
              </a:endParaRPr>
            </a:p>
            <a:p>
              <a:pPr algn="ctr"/>
              <a:endParaRPr lang="en-US" sz="2400" spc="330">
                <a:solidFill>
                  <a:srgbClr val="053D57"/>
                </a:solidFill>
                <a:latin typeface="Montserrat Classic" panose="020B0604020202020204" charset="0"/>
              </a:endParaRPr>
            </a:p>
            <a:p>
              <a:pPr algn="ctr"/>
              <a:r>
                <a:rPr lang="en-US" spc="330">
                  <a:solidFill>
                    <a:srgbClr val="053D57"/>
                  </a:solidFill>
                  <a:latin typeface="Montserrat Classic"/>
                </a:rPr>
                <a:t>HEALTHIER FOR OUR STUDENTS, DRIVERS, AND COMMUNITY</a:t>
              </a:r>
            </a:p>
            <a:p>
              <a:pPr algn="ctr"/>
              <a:endParaRPr lang="en-US" sz="2400">
                <a:latin typeface="Montserrat Classic" panose="020B0604020202020204" charset="0"/>
              </a:endParaRPr>
            </a:p>
          </p:txBody>
        </p:sp>
        <p:pic>
          <p:nvPicPr>
            <p:cNvPr id="22" name="Graphic 21" descr="Plant With Roots outline">
              <a:extLst>
                <a:ext uri="{FF2B5EF4-FFF2-40B4-BE49-F238E27FC236}">
                  <a16:creationId xmlns:a16="http://schemas.microsoft.com/office/drawing/2014/main" id="{026A71F4-D594-4AC6-B023-A57CF1B392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250061" y="5143501"/>
              <a:ext cx="1465439" cy="1465439"/>
            </a:xfrm>
            <a:prstGeom prst="rect">
              <a:avLst/>
            </a:prstGeom>
          </p:spPr>
        </p:pic>
      </p:grpSp>
      <p:grpSp>
        <p:nvGrpSpPr>
          <p:cNvPr id="19" name="Group 18">
            <a:extLst>
              <a:ext uri="{FF2B5EF4-FFF2-40B4-BE49-F238E27FC236}">
                <a16:creationId xmlns:a16="http://schemas.microsoft.com/office/drawing/2014/main" id="{96BC3E9E-9E44-4CED-A11A-FBF12BADBB16}"/>
              </a:ext>
            </a:extLst>
          </p:cNvPr>
          <p:cNvGrpSpPr/>
          <p:nvPr/>
        </p:nvGrpSpPr>
        <p:grpSpPr>
          <a:xfrm>
            <a:off x="7435535" y="4687955"/>
            <a:ext cx="3467100" cy="4042799"/>
            <a:chOff x="2154765" y="4687958"/>
            <a:chExt cx="3467100" cy="4042799"/>
          </a:xfrm>
        </p:grpSpPr>
        <p:sp>
          <p:nvSpPr>
            <p:cNvPr id="23" name="AutoShape 5">
              <a:extLst>
                <a:ext uri="{FF2B5EF4-FFF2-40B4-BE49-F238E27FC236}">
                  <a16:creationId xmlns:a16="http://schemas.microsoft.com/office/drawing/2014/main" id="{C6C1ED7A-4C77-4802-8204-F8B694ED0D1D}"/>
                </a:ext>
              </a:extLst>
            </p:cNvPr>
            <p:cNvSpPr/>
            <p:nvPr/>
          </p:nvSpPr>
          <p:spPr>
            <a:xfrm>
              <a:off x="2154765" y="4687958"/>
              <a:ext cx="3467100" cy="4042799"/>
            </a:xfrm>
            <a:prstGeom prst="rect">
              <a:avLst/>
            </a:prstGeom>
            <a:solidFill>
              <a:srgbClr val="F8FBFD"/>
            </a:solidFill>
          </p:spPr>
          <p:txBody>
            <a:bodyPr lIns="365760" tIns="45720" rIns="365760" bIns="45720" anchor="ctr"/>
            <a:lstStyle/>
            <a:p>
              <a:pPr algn="ctr"/>
              <a:endParaRPr lang="en-US" sz="2400" spc="330">
                <a:solidFill>
                  <a:srgbClr val="053D57"/>
                </a:solidFill>
                <a:latin typeface="Montserrat Classic" panose="020B0604020202020204" charset="0"/>
              </a:endParaRPr>
            </a:p>
            <a:p>
              <a:pPr algn="ctr"/>
              <a:endParaRPr lang="en-US" sz="2400" spc="330">
                <a:solidFill>
                  <a:srgbClr val="053D57"/>
                </a:solidFill>
                <a:latin typeface="Montserrat Classic" panose="020B0604020202020204" charset="0"/>
              </a:endParaRPr>
            </a:p>
            <a:p>
              <a:pPr algn="ctr"/>
              <a:endParaRPr lang="en-US" sz="2400" spc="330">
                <a:solidFill>
                  <a:srgbClr val="053D57"/>
                </a:solidFill>
                <a:latin typeface="Montserrat Classic" panose="020B0604020202020204" charset="0"/>
              </a:endParaRPr>
            </a:p>
            <a:p>
              <a:pPr algn="ctr"/>
              <a:r>
                <a:rPr lang="en-US" spc="330">
                  <a:solidFill>
                    <a:srgbClr val="053D57"/>
                  </a:solidFill>
                  <a:latin typeface="Montserrat Classic"/>
                </a:rPr>
                <a:t>REDUCED FUEL, OPERATION, AND MAINTENANCE COSTS </a:t>
              </a:r>
              <a:endParaRPr lang="en-US" spc="330">
                <a:solidFill>
                  <a:srgbClr val="053D57"/>
                </a:solidFill>
                <a:latin typeface="Montserrat Classic" panose="020B0604020202020204" charset="0"/>
              </a:endParaRPr>
            </a:p>
            <a:p>
              <a:pPr algn="ctr"/>
              <a:endParaRPr lang="en-US" sz="2400">
                <a:latin typeface="Montserrat Classic" panose="020B0604020202020204" charset="0"/>
              </a:endParaRPr>
            </a:p>
          </p:txBody>
        </p:sp>
        <p:pic>
          <p:nvPicPr>
            <p:cNvPr id="25" name="Graphic 24" descr="Money outline">
              <a:extLst>
                <a:ext uri="{FF2B5EF4-FFF2-40B4-BE49-F238E27FC236}">
                  <a16:creationId xmlns:a16="http://schemas.microsoft.com/office/drawing/2014/main" id="{DC6887AE-40AB-47D0-AB53-28F4FE31B2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55595" y="5023343"/>
              <a:ext cx="1465439" cy="1465439"/>
            </a:xfrm>
            <a:prstGeom prst="rect">
              <a:avLst/>
            </a:prstGeom>
          </p:spPr>
        </p:pic>
      </p:grpSp>
    </p:spTree>
    <p:extLst>
      <p:ext uri="{BB962C8B-B14F-4D97-AF65-F5344CB8AC3E}">
        <p14:creationId xmlns:p14="http://schemas.microsoft.com/office/powerpoint/2010/main" val="263538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ksherman\AppData\Local\Temp\Templafy\PowerPointVsto\Assets\c1e45647-0301-4213-bfd6-9709e5757c59.jpe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7B835"/>
        </a:solidFill>
        <a:ln>
          <a:solidFill>
            <a:schemeClr val="accent3">
              <a:lumMod val="75000"/>
            </a:schemeClr>
          </a:solidFill>
        </a:ln>
      </a:spPr>
      <a:bodyPr rtlCol="0" anchor="ctr"/>
      <a:lstStyle>
        <a:defPPr algn="ctr">
          <a:defRPr sz="3000" dirty="0" smtClean="0">
            <a:latin typeface="Montserrat Light" panose="00000400000000000000"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5f981a7-23dc-40a7-a4a4-2b3b55694f88">
      <UserInfo>
        <DisplayName>Brittany Barrett</DisplayName>
        <AccountId>1070</AccountId>
        <AccountType/>
      </UserInfo>
      <UserInfo>
        <DisplayName>Katherine Roboff</DisplayName>
        <AccountId>52</AccountId>
        <AccountType/>
      </UserInfo>
      <UserInfo>
        <DisplayName>Tom Meyer</DisplayName>
        <AccountId>2879</AccountId>
        <AccountType/>
      </UserInfo>
    </SharedWithUsers>
    <_ip_UnifiedCompliancePolicyUIAction xmlns="http://schemas.microsoft.com/sharepoint/v3" xsi:nil="true"/>
    <_ip_UnifiedCompliancePolicyProperties xmlns="http://schemas.microsoft.com/sharepoint/v3" xsi:nil="true"/>
    <TaxCatchAll xmlns="75f981a7-23dc-40a7-a4a4-2b3b55694f88" xsi:nil="true"/>
    <lcf76f155ced4ddcb4097134ff3c332f xmlns="0ae751c7-c84d-4e5e-bdfa-ba58d750902c">
      <Terms xmlns="http://schemas.microsoft.com/office/infopath/2007/PartnerControls"/>
    </lcf76f155ced4ddcb4097134ff3c332f>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32674071E8124E8D9BDE8D57EB69C3" ma:contentTypeVersion="19" ma:contentTypeDescription="Create a new document." ma:contentTypeScope="" ma:versionID="d4c8d30fc7d4edf8fd50c2f693d9ef73">
  <xsd:schema xmlns:xsd="http://www.w3.org/2001/XMLSchema" xmlns:xs="http://www.w3.org/2001/XMLSchema" xmlns:p="http://schemas.microsoft.com/office/2006/metadata/properties" xmlns:ns1="http://schemas.microsoft.com/sharepoint/v3" xmlns:ns2="0ae751c7-c84d-4e5e-bdfa-ba58d750902c" xmlns:ns3="75f981a7-23dc-40a7-a4a4-2b3b55694f88" xmlns:ns4="http://schemas.microsoft.com/sharepoint/v4" targetNamespace="http://schemas.microsoft.com/office/2006/metadata/properties" ma:root="true" ma:fieldsID="ffc5f768205bda5a0e839babd23282e8" ns1:_="" ns2:_="" ns3:_="" ns4:_="">
    <xsd:import namespace="http://schemas.microsoft.com/sharepoint/v3"/>
    <xsd:import namespace="0ae751c7-c84d-4e5e-bdfa-ba58d750902c"/>
    <xsd:import namespace="75f981a7-23dc-40a7-a4a4-2b3b55694f88"/>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e751c7-c84d-4e5e-bdfa-ba58d75090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5f981a7-23dc-40a7-a4a4-2b3b55694f8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6fccb704-fc3d-4c81-ae8f-cb35393d897a}" ma:internalName="TaxCatchAll" ma:showField="CatchAllData" ma:web="75f981a7-23dc-40a7-a4a4-2b3b55694f8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6"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56D57B-5E62-49AD-930B-CA151FB35E63}">
  <ds:schemaRefs>
    <ds:schemaRef ds:uri="http://schemas.microsoft.com/sharepoint/v3/contenttype/forms"/>
  </ds:schemaRefs>
</ds:datastoreItem>
</file>

<file path=customXml/itemProps2.xml><?xml version="1.0" encoding="utf-8"?>
<ds:datastoreItem xmlns:ds="http://schemas.openxmlformats.org/officeDocument/2006/customXml" ds:itemID="{E065DB70-2374-4275-A7A7-1E1C0C1CC053}">
  <ds:schemaRefs>
    <ds:schemaRef ds:uri="http://purl.org/dc/dcmitype/"/>
    <ds:schemaRef ds:uri="http://schemas.microsoft.com/sharepoint/v3"/>
    <ds:schemaRef ds:uri="http://schemas.microsoft.com/sharepoint/v4"/>
    <ds:schemaRef ds:uri="http://purl.org/dc/elements/1.1/"/>
    <ds:schemaRef ds:uri="http://www.w3.org/XML/1998/namespace"/>
    <ds:schemaRef ds:uri="http://purl.org/dc/terms/"/>
    <ds:schemaRef ds:uri="75f981a7-23dc-40a7-a4a4-2b3b55694f88"/>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0ae751c7-c84d-4e5e-bdfa-ba58d750902c"/>
  </ds:schemaRefs>
</ds:datastoreItem>
</file>

<file path=customXml/itemProps3.xml><?xml version="1.0" encoding="utf-8"?>
<ds:datastoreItem xmlns:ds="http://schemas.openxmlformats.org/officeDocument/2006/customXml" ds:itemID="{FD9ECE24-EF75-44B7-94D4-1C1D9F3ECD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ae751c7-c84d-4e5e-bdfa-ba58d750902c"/>
    <ds:schemaRef ds:uri="75f981a7-23dc-40a7-a4a4-2b3b55694f88"/>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120</TotalTime>
  <Words>3051</Words>
  <Application>Microsoft Office PowerPoint</Application>
  <PresentationFormat>Custom</PresentationFormat>
  <Paragraphs>289</Paragraphs>
  <Slides>27</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Montserrat Classic</vt:lpstr>
      <vt:lpstr>Symbol</vt:lpstr>
      <vt:lpstr>Segoe UI</vt:lpstr>
      <vt:lpstr>Montserrat Light</vt:lpstr>
      <vt:lpstr>Calibri</vt:lpstr>
      <vt:lpstr>Georgia</vt:lpstr>
      <vt:lpstr>Montserrat Medium</vt:lpstr>
      <vt:lpstr>Montserrat Classic Bold</vt:lpstr>
      <vt:lpstr>Arial</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Electric School Buses?</dc:title>
  <dc:creator>Kait Sherman</dc:creator>
  <cp:lastModifiedBy>Tom Meyer (He/Him/His)</cp:lastModifiedBy>
  <cp:revision>4</cp:revision>
  <dcterms:created xsi:type="dcterms:W3CDTF">2006-08-16T00:00:00Z</dcterms:created>
  <dcterms:modified xsi:type="dcterms:W3CDTF">2023-09-27T14:39:00Z</dcterms:modified>
  <dc:identifier>DAEzIf8MEV0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0x010100FC32674071E8124E8D9BDE8D57EB69C3</vt:lpwstr>
  </property>
  <property fmtid="{D5CDD505-2E9C-101B-9397-08002B2CF9AE}" pid="3" name="MediaServiceImageTags">
    <vt:lpwstr/>
  </property>
</Properties>
</file>