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  <p:sldMasterId id="2147483669" r:id="rId5"/>
  </p:sldMasterIdLst>
  <p:notesMasterIdLst>
    <p:notesMasterId r:id="rId2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2192000" cy="6858000"/>
  <p:notesSz cx="6858000" cy="9144000"/>
  <p:embeddedFontLst>
    <p:embeddedFont>
      <p:font typeface="Arial Narrow" panose="020B0606020202030204" pitchFamily="34" charset="0"/>
      <p:regular r:id="rId26"/>
      <p:bold r:id="rId27"/>
      <p:italic r:id="rId28"/>
      <p:bold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Georgia" panose="02040502050405020303" pitchFamily="18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38" roundtripDataSignature="AMtx7mid8oRjeKASlaeO6iCURotqIINv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21200E-97DB-4940-A4F7-E03208040D7C}" v="17" dt="2023-09-28T16:17:21.1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66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1.fntdata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font" Target="fonts/font9.fntdata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4.fntdata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6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54" name="Google Shape;15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7" name="Google Shape;287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8" name="Google Shape;288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7" name="Google Shape;29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8" name="Google Shape;298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8" name="Google Shape;308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9" name="Google Shape;309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80c6d76e38_2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0" name="Google Shape;320;g280c6d76e38_2_2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g280c6d76e38_2_2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2" name="Google Shape;332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3" name="Google Shape;333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3" name="Google Shape;343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4" name="Google Shape;344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80c6d76e38_2_3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7" name="Google Shape;357;g280c6d76e38_2_3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280c6d76e38_2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6" name="Google Shape;366;g280c6d76e38_2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280c6d76e38_2_5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5" name="Google Shape;375;g280c6d76e38_2_5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164" name="Google Shape;16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80c6d76e38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3" name="Google Shape;173;g280c6d76e38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4" name="Google Shape;174;g280c6d76e38_2_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94" name="Google Shape;194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5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sp>
        <p:nvSpPr>
          <p:cNvPr id="215" name="Google Shape;21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4" name="Google Shape;23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5" name="Google Shape;235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80c6d76e38_2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g280c6d76e38_2_2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g280c6d76e38_2_2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 1">
  <p:cSld name="3_Title Slide 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Google Shape;16;p24"/>
          <p:cNvCxnSpPr/>
          <p:nvPr/>
        </p:nvCxnSpPr>
        <p:spPr>
          <a:xfrm>
            <a:off x="587463" y="6324600"/>
            <a:ext cx="1109266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" name="Google Shape;17;p24"/>
          <p:cNvSpPr txBox="1">
            <a:spLocks noGrp="1"/>
          </p:cNvSpPr>
          <p:nvPr>
            <p:ph type="title"/>
          </p:nvPr>
        </p:nvSpPr>
        <p:spPr>
          <a:xfrm>
            <a:off x="587463" y="2601749"/>
            <a:ext cx="10738821" cy="2495551"/>
          </a:xfrm>
          <a:prstGeom prst="rect">
            <a:avLst/>
          </a:prstGeom>
          <a:solidFill>
            <a:srgbClr val="EEECE1">
              <a:alpha val="80000"/>
            </a:srgbClr>
          </a:solidFill>
          <a:ln>
            <a:noFill/>
          </a:ln>
        </p:spPr>
        <p:txBody>
          <a:bodyPr spcFirstLastPara="1" wrap="square" lIns="182875" tIns="45700" rIns="18287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 Narrow"/>
              <a:buNone/>
              <a:defRPr sz="7200" b="1" i="0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body" idx="1"/>
          </p:nvPr>
        </p:nvSpPr>
        <p:spPr>
          <a:xfrm>
            <a:off x="587463" y="5511800"/>
            <a:ext cx="9042735" cy="609600"/>
          </a:xfrm>
          <a:prstGeom prst="rect">
            <a:avLst/>
          </a:prstGeom>
          <a:solidFill>
            <a:srgbClr val="EEECE1">
              <a:alpha val="80000"/>
            </a:srgbClr>
          </a:solidFill>
          <a:ln>
            <a:noFill/>
          </a:ln>
        </p:spPr>
        <p:txBody>
          <a:bodyPr spcFirstLastPara="1" wrap="square" lIns="182875" tIns="45700" rIns="0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 b="0" i="0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2286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2133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19" name="Google Shape;19;p24" descr="Gold-Black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40697" y="6458029"/>
            <a:ext cx="2739432" cy="22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724" y="300116"/>
            <a:ext cx="1956101" cy="1467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 Thank You">
  <p:cSld name="End Slide Thank You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9"/>
          <p:cNvSpPr txBox="1">
            <a:spLocks noGrp="1"/>
          </p:cNvSpPr>
          <p:nvPr>
            <p:ph type="ctrTitle"/>
          </p:nvPr>
        </p:nvSpPr>
        <p:spPr>
          <a:xfrm>
            <a:off x="914400" y="1769130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66"/>
              <a:buFont typeface="Arial Narrow"/>
              <a:buNone/>
              <a:defRPr sz="10666"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subTitle" idx="1"/>
          </p:nvPr>
        </p:nvSpPr>
        <p:spPr>
          <a:xfrm>
            <a:off x="1866596" y="3885547"/>
            <a:ext cx="8534400" cy="1606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67"/>
              <a:buNone/>
              <a:defRPr sz="2667" b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cxnSp>
        <p:nvCxnSpPr>
          <p:cNvPr id="76" name="Google Shape;76;p29"/>
          <p:cNvCxnSpPr/>
          <p:nvPr/>
        </p:nvCxnSpPr>
        <p:spPr>
          <a:xfrm>
            <a:off x="587463" y="6349719"/>
            <a:ext cx="11092667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7" name="Google Shape;77;p29"/>
          <p:cNvSpPr txBox="1">
            <a:spLocks noGrp="1"/>
          </p:cNvSpPr>
          <p:nvPr>
            <p:ph type="body" idx="2"/>
          </p:nvPr>
        </p:nvSpPr>
        <p:spPr>
          <a:xfrm>
            <a:off x="588434" y="6407149"/>
            <a:ext cx="6105877" cy="38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8" name="Google Shape;78;p29" descr="Gold-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40697" y="6458029"/>
            <a:ext cx="2739432" cy="225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079" y="-4690"/>
            <a:ext cx="1956101" cy="1467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3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2" name="Google Shape;102;p3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3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04" name="Google Shape;104;p3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5" name="Google Shape;10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16" name="Google Shape;116;p3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7" name="Google Shape;117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23" name="Google Shape;123;p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4" name="Google Shape;124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3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6" name="Google Shape;136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Factoid Slide">
  <p:cSld name="3_Factoid Slid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/>
          <p:nvPr/>
        </p:nvSpPr>
        <p:spPr>
          <a:xfrm>
            <a:off x="609602" y="1658936"/>
            <a:ext cx="4459111" cy="342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23;p25"/>
          <p:cNvSpPr txBox="1">
            <a:spLocks noGrp="1"/>
          </p:cNvSpPr>
          <p:nvPr>
            <p:ph type="body" idx="1"/>
          </p:nvPr>
        </p:nvSpPr>
        <p:spPr>
          <a:xfrm>
            <a:off x="6694311" y="1690900"/>
            <a:ext cx="4222044" cy="3048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24" name="Google Shape;24;p25"/>
          <p:cNvCxnSpPr/>
          <p:nvPr/>
        </p:nvCxnSpPr>
        <p:spPr>
          <a:xfrm>
            <a:off x="587463" y="6324600"/>
            <a:ext cx="11092667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25"/>
          <p:cNvSpPr txBox="1">
            <a:spLocks noGrp="1"/>
          </p:cNvSpPr>
          <p:nvPr>
            <p:ph type="body" idx="2"/>
          </p:nvPr>
        </p:nvSpPr>
        <p:spPr>
          <a:xfrm>
            <a:off x="588434" y="6407149"/>
            <a:ext cx="6105877" cy="38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2pPr>
            <a:lvl3pPr marL="1371600" lvl="2" indent="-2286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828800" lvl="3" indent="-228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6" name="Google Shape;26;p25" descr="Gold-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40697" y="6458029"/>
            <a:ext cx="2739432" cy="22555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25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12192000" cy="793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457200" tIns="45700" rIns="0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Narrow"/>
              <a:buNone/>
              <a:defRPr sz="4267" b="1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8" name="Google Shape;28;p25"/>
          <p:cNvCxnSpPr/>
          <p:nvPr/>
        </p:nvCxnSpPr>
        <p:spPr>
          <a:xfrm>
            <a:off x="587463" y="6340195"/>
            <a:ext cx="11092667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9" name="Google Shape;29;p25" descr="A school bus is parked in a parking lo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 t="6855" r="36171" b="1323"/>
          <a:stretch/>
        </p:blipFill>
        <p:spPr>
          <a:xfrm>
            <a:off x="589615" y="1087039"/>
            <a:ext cx="5486400" cy="5261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280c6d76e38_2_175"/>
          <p:cNvSpPr txBox="1">
            <a:spLocks noGrp="1"/>
          </p:cNvSpPr>
          <p:nvPr>
            <p:ph type="body" idx="1"/>
          </p:nvPr>
        </p:nvSpPr>
        <p:spPr>
          <a:xfrm>
            <a:off x="609600" y="1309511"/>
            <a:ext cx="10972800" cy="4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100"/>
              <a:buChar char="•"/>
              <a:defRPr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41" name="Google Shape;141;g280c6d76e38_2_175"/>
          <p:cNvSpPr txBox="1">
            <a:spLocks noGrp="1"/>
          </p:cNvSpPr>
          <p:nvPr>
            <p:ph type="body" idx="2"/>
          </p:nvPr>
        </p:nvSpPr>
        <p:spPr>
          <a:xfrm>
            <a:off x="588433" y="6407148"/>
            <a:ext cx="6105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 b="0" cap="none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1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g280c6d76e38_2_175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60925" rIns="0" bIns="609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Content Light Background">
  <p:cSld name="3_Title Content Light Background">
    <p:bg>
      <p:bgPr>
        <a:solidFill>
          <a:schemeClr val="lt2"/>
        </a:solidFill>
        <a:effectLst/>
      </p:bgPr>
    </p:bg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80c6d76e38_2_281"/>
          <p:cNvSpPr txBox="1">
            <a:spLocks noGrp="1"/>
          </p:cNvSpPr>
          <p:nvPr>
            <p:ph type="title"/>
          </p:nvPr>
        </p:nvSpPr>
        <p:spPr>
          <a:xfrm>
            <a:off x="-1" y="366185"/>
            <a:ext cx="11679900" cy="7089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585200" tIns="60925" rIns="121900" bIns="609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700"/>
              <a:buFont typeface="Arial Narrow"/>
              <a:buNone/>
              <a:defRPr sz="3700" b="1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9" name="Google Shape;149;g280c6d76e38_2_281"/>
          <p:cNvSpPr txBox="1">
            <a:spLocks noGrp="1"/>
          </p:cNvSpPr>
          <p:nvPr>
            <p:ph type="body" idx="1"/>
          </p:nvPr>
        </p:nvSpPr>
        <p:spPr>
          <a:xfrm>
            <a:off x="588435" y="6407149"/>
            <a:ext cx="6105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3700"/>
              <a:buFont typeface="Arial"/>
              <a:buNone/>
              <a:defRPr sz="3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2700" b="0" i="0" u="none" strike="noStrike" cap="non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0" name="Google Shape;150;g280c6d76e38_2_281" descr="Gold-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40697" y="6458029"/>
            <a:ext cx="2739433" cy="225552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g280c6d76e38_2_281"/>
          <p:cNvSpPr txBox="1">
            <a:spLocks noGrp="1"/>
          </p:cNvSpPr>
          <p:nvPr>
            <p:ph type="body" idx="2"/>
          </p:nvPr>
        </p:nvSpPr>
        <p:spPr>
          <a:xfrm>
            <a:off x="588435" y="1332325"/>
            <a:ext cx="11091300" cy="475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L="457200" marR="0" lvl="0" indent="-501650" algn="l" rtl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635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–"/>
              <a:defRPr sz="3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–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»"/>
              <a:defRPr sz="2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0005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Char char="•"/>
              <a:defRPr sz="2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roken Do Not Use">
  <p:cSld name="Broken Do Not Us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6"/>
          <p:cNvSpPr txBox="1">
            <a:spLocks noGrp="1"/>
          </p:cNvSpPr>
          <p:nvPr>
            <p:ph type="title"/>
          </p:nvPr>
        </p:nvSpPr>
        <p:spPr>
          <a:xfrm>
            <a:off x="0" y="274637"/>
            <a:ext cx="12192000" cy="79391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45720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 Narrow"/>
              <a:buNone/>
              <a:defRPr sz="4267" b="1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406400" algn="l">
              <a:lnSpc>
                <a:spcPct val="9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55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55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42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3" name="Google Shape;33;p26" descr="Gold-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40697" y="6458029"/>
            <a:ext cx="2739432" cy="22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" name="Google Shape;34;p26"/>
          <p:cNvCxnSpPr/>
          <p:nvPr/>
        </p:nvCxnSpPr>
        <p:spPr>
          <a:xfrm>
            <a:off x="587463" y="6349719"/>
            <a:ext cx="11092667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" name="Google Shape;35;p26"/>
          <p:cNvSpPr txBox="1">
            <a:spLocks noGrp="1"/>
          </p:cNvSpPr>
          <p:nvPr>
            <p:ph type="body" idx="2"/>
          </p:nvPr>
        </p:nvSpPr>
        <p:spPr>
          <a:xfrm>
            <a:off x="588434" y="6407149"/>
            <a:ext cx="6105877" cy="38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 b="0" cap="none"/>
            </a:lvl1pPr>
            <a:lvl2pPr marL="914400" lvl="1" indent="-228600" algn="l">
              <a:lnSpc>
                <a:spcPct val="90000"/>
              </a:lnSpc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6" name="Google Shape;36;p26" descr="Text&#10;&#10;Description automatically generated with medium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79635" y="274638"/>
            <a:ext cx="1102765" cy="8289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 1">
  <p:cSld name="1_Title and Content_1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g280c6d76e38_2_179"/>
          <p:cNvSpPr txBox="1">
            <a:spLocks noGrp="1"/>
          </p:cNvSpPr>
          <p:nvPr>
            <p:ph type="body" idx="1"/>
          </p:nvPr>
        </p:nvSpPr>
        <p:spPr>
          <a:xfrm>
            <a:off x="609600" y="1309511"/>
            <a:ext cx="10972800" cy="4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100"/>
              <a:buChar char="•"/>
              <a:defRPr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pic>
        <p:nvPicPr>
          <p:cNvPr id="45" name="Google Shape;45;g280c6d76e38_2_179" descr="Gold-Black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940697" y="6458029"/>
            <a:ext cx="2739433" cy="2255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6" name="Google Shape;46;g280c6d76e38_2_179"/>
          <p:cNvCxnSpPr/>
          <p:nvPr/>
        </p:nvCxnSpPr>
        <p:spPr>
          <a:xfrm>
            <a:off x="587463" y="6349719"/>
            <a:ext cx="110928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g280c6d76e38_2_179"/>
          <p:cNvSpPr txBox="1">
            <a:spLocks noGrp="1"/>
          </p:cNvSpPr>
          <p:nvPr>
            <p:ph type="body" idx="2"/>
          </p:nvPr>
        </p:nvSpPr>
        <p:spPr>
          <a:xfrm>
            <a:off x="588433" y="6407148"/>
            <a:ext cx="6105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rgbClr val="3F3F3F"/>
              </a:buClr>
              <a:buSzPts val="1200"/>
              <a:buNone/>
              <a:defRPr sz="1200" b="0" cap="none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1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g280c6d76e38_2_17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60925" rIns="0" bIns="609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Factoid Slide">
  <p:cSld name="4_Factoid Slide">
    <p:bg>
      <p:bgPr>
        <a:blipFill>
          <a:blip r:embed="rId2">
            <a:alphaModFix amt="12000"/>
          </a:blip>
          <a:stretch>
            <a:fillRect/>
          </a:stretch>
        </a:blip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280c6d76e38_2_486"/>
          <p:cNvSpPr/>
          <p:nvPr/>
        </p:nvSpPr>
        <p:spPr>
          <a:xfrm>
            <a:off x="609601" y="1658936"/>
            <a:ext cx="4459200" cy="3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g280c6d76e38_2_486"/>
          <p:cNvSpPr txBox="1">
            <a:spLocks noGrp="1"/>
          </p:cNvSpPr>
          <p:nvPr>
            <p:ph type="body" idx="1"/>
          </p:nvPr>
        </p:nvSpPr>
        <p:spPr>
          <a:xfrm>
            <a:off x="588433" y="6407148"/>
            <a:ext cx="6105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1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pic>
        <p:nvPicPr>
          <p:cNvPr id="56" name="Google Shape;56;g280c6d76e38_2_486" descr="A yellow symbol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4331" y="6144093"/>
            <a:ext cx="2428068" cy="588026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g280c6d76e38_2_486"/>
          <p:cNvSpPr txBox="1">
            <a:spLocks noGrp="1"/>
          </p:cNvSpPr>
          <p:nvPr>
            <p:ph type="title"/>
          </p:nvPr>
        </p:nvSpPr>
        <p:spPr>
          <a:xfrm>
            <a:off x="838200" y="254349"/>
            <a:ext cx="105156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g280c6d76e38_2_486"/>
          <p:cNvSpPr txBox="1">
            <a:spLocks noGrp="1"/>
          </p:cNvSpPr>
          <p:nvPr>
            <p:ph type="body" idx="2"/>
          </p:nvPr>
        </p:nvSpPr>
        <p:spPr>
          <a:xfrm>
            <a:off x="609600" y="1309511"/>
            <a:ext cx="10972800" cy="4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100"/>
              <a:buChar char="•"/>
              <a:defRPr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Factoid Slide">
  <p:cSld name="6_Factoid Slide">
    <p:bg>
      <p:bgPr>
        <a:blipFill>
          <a:blip r:embed="rId2">
            <a:alphaModFix amt="12000"/>
          </a:blip>
          <a:stretch>
            <a:fillRect/>
          </a:stretch>
        </a:blip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80c6d76e38_2_585"/>
          <p:cNvSpPr/>
          <p:nvPr/>
        </p:nvSpPr>
        <p:spPr>
          <a:xfrm>
            <a:off x="609601" y="1658936"/>
            <a:ext cx="4459200" cy="3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g280c6d76e38_2_585"/>
          <p:cNvSpPr txBox="1">
            <a:spLocks noGrp="1"/>
          </p:cNvSpPr>
          <p:nvPr>
            <p:ph type="body" idx="1"/>
          </p:nvPr>
        </p:nvSpPr>
        <p:spPr>
          <a:xfrm>
            <a:off x="588433" y="6407148"/>
            <a:ext cx="6105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1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pic>
        <p:nvPicPr>
          <p:cNvPr id="62" name="Google Shape;62;g280c6d76e38_2_585" descr="A yellow symbol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4331" y="6144093"/>
            <a:ext cx="2428068" cy="58802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g280c6d76e38_2_585"/>
          <p:cNvSpPr txBox="1">
            <a:spLocks noGrp="1"/>
          </p:cNvSpPr>
          <p:nvPr>
            <p:ph type="title"/>
          </p:nvPr>
        </p:nvSpPr>
        <p:spPr>
          <a:xfrm>
            <a:off x="838200" y="274639"/>
            <a:ext cx="105156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280c6d76e38_2_585"/>
          <p:cNvSpPr txBox="1">
            <a:spLocks noGrp="1"/>
          </p:cNvSpPr>
          <p:nvPr>
            <p:ph type="body" idx="2"/>
          </p:nvPr>
        </p:nvSpPr>
        <p:spPr>
          <a:xfrm>
            <a:off x="609600" y="1309511"/>
            <a:ext cx="10972800" cy="4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Char char="•"/>
              <a:defRPr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100"/>
              <a:buChar char="•"/>
              <a:defRPr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3302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600"/>
              <a:buChar char="•"/>
              <a:defRPr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Factoid Slide">
  <p:cSld name="2_Factoid Slide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280c6d76e38_2_686"/>
          <p:cNvSpPr txBox="1">
            <a:spLocks noGrp="1"/>
          </p:cNvSpPr>
          <p:nvPr>
            <p:ph type="body" idx="1"/>
          </p:nvPr>
        </p:nvSpPr>
        <p:spPr>
          <a:xfrm>
            <a:off x="5409959" y="1236628"/>
            <a:ext cx="6270000" cy="47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Char char="•"/>
              <a:defRPr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lvl="5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g280c6d76e38_2_686"/>
          <p:cNvSpPr/>
          <p:nvPr/>
        </p:nvSpPr>
        <p:spPr>
          <a:xfrm>
            <a:off x="609601" y="1658936"/>
            <a:ext cx="4459200" cy="342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8" name="Google Shape;68;g280c6d76e38_2_686"/>
          <p:cNvCxnSpPr/>
          <p:nvPr/>
        </p:nvCxnSpPr>
        <p:spPr>
          <a:xfrm>
            <a:off x="587463" y="6324600"/>
            <a:ext cx="11092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9" name="Google Shape;69;g280c6d76e38_2_686"/>
          <p:cNvSpPr txBox="1">
            <a:spLocks noGrp="1"/>
          </p:cNvSpPr>
          <p:nvPr>
            <p:ph type="body" idx="2"/>
          </p:nvPr>
        </p:nvSpPr>
        <p:spPr>
          <a:xfrm>
            <a:off x="588433" y="6407148"/>
            <a:ext cx="6105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0" cap="none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F3F3F"/>
              </a:buClr>
              <a:buSzPts val="24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F3F3F"/>
              </a:buClr>
              <a:buSzPts val="21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rgbClr val="3F3F3F"/>
              </a:buClr>
              <a:buSzPts val="1600"/>
              <a:buNone/>
              <a:defRPr/>
            </a:lvl5pPr>
            <a:lvl6pPr marL="2743200" lvl="5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6pPr>
            <a:lvl7pPr marL="3200400" lvl="6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7pPr>
            <a:lvl8pPr marL="3657600" lvl="7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8pPr>
            <a:lvl9pPr marL="4114800" lvl="8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/>
            </a:lvl9pPr>
          </a:lstStyle>
          <a:p>
            <a:endParaRPr/>
          </a:p>
        </p:txBody>
      </p:sp>
      <p:pic>
        <p:nvPicPr>
          <p:cNvPr id="70" name="Google Shape;70;g280c6d76e38_2_686" descr="A person and a child on a bus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 l="27347" t="239" r="3399" b="-148"/>
          <a:stretch/>
        </p:blipFill>
        <p:spPr>
          <a:xfrm>
            <a:off x="243844" y="1388992"/>
            <a:ext cx="4824870" cy="4636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g280c6d76e38_2_686" descr="A yellow symbol on a black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154331" y="6144093"/>
            <a:ext cx="2428068" cy="588026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280c6d76e38_2_686"/>
          <p:cNvSpPr txBox="1">
            <a:spLocks noGrp="1"/>
          </p:cNvSpPr>
          <p:nvPr>
            <p:ph type="title"/>
          </p:nvPr>
        </p:nvSpPr>
        <p:spPr>
          <a:xfrm>
            <a:off x="838200" y="274639"/>
            <a:ext cx="105156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80c6d76e38_2_27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g280c6d76e38_2_27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g280c6d76e38_2_27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ri.org/research/electric-school-bus-us-market-study-and-buyers-guide-resource-school-bus-operators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wri.org/research/electric-school-bus-us-market-study-and-buyers-guide-resource-school-bus-operators" TargetMode="Externa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f.org/sites/default/files/5342_School_bus_pollution_studies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ectricschoolbuses4kids.org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hyperlink" Target="http://www.electricschoolbusinitiative.org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cbi.nlm.nih.gov/pmc/articles/PMC5976105/#R4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www.sciencedirect.com/science/article/pii/S0272775719301530" TargetMode="Externa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sciencedirect.com/science/article/pii/S0167629611000701" TargetMode="External"/><Relationship Id="rId11" Type="http://schemas.openxmlformats.org/officeDocument/2006/relationships/image" Target="../media/image27.png"/><Relationship Id="rId5" Type="http://schemas.openxmlformats.org/officeDocument/2006/relationships/hyperlink" Target="https://www.epa.gov/clean-air-act-overview/air-pollution-current-and-future-challenges" TargetMode="External"/><Relationship Id="rId10" Type="http://schemas.openxmlformats.org/officeDocument/2006/relationships/image" Target="../media/image26.png"/><Relationship Id="rId4" Type="http://schemas.openxmlformats.org/officeDocument/2006/relationships/image" Target="../media/image25.jpeg"/><Relationship Id="rId9" Type="http://schemas.openxmlformats.org/officeDocument/2006/relationships/hyperlink" Target="https://nam04.safelinks.protection.outlook.com/?url=https%3A%2F%2Fwww.iarc.who.int%2Fnews-events%2Fiarc-diesel-engine-exhaust-carcinogenic%2F&amp;data=04%7C01%7CAmy.Todd%40wri.org%7C668529f688c74b1ebd8208da01d1d127%7C476bac1f36b24ad98699cda6bad1f862%7C0%7C0%7C637824297910140158%7CUnknown%7CTWFpbGZsb3d8eyJWIjoiMC4wLjAwMDAiLCJQIjoiV2luMzIiLCJBTiI6Ik1haWwiLCJXVCI6Mn0%3D%7C3000&amp;sdata=PUrW5CXMzWpUhKCzCQzNVbQd81%2BseU9otsTUXVpECFc%3D&amp;reserved=0%22%20%5Ct%20%22_blank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journals.sagepub.com/doi/10.1177/0033354919849943?url_ver=Z39.88-2003&amp;rfr_id=ori%3Arid%3Acrossref.org&amp;rfr_dat=cr_pub++0pubmed&amp;" TargetMode="External"/><Relationship Id="rId3" Type="http://schemas.openxmlformats.org/officeDocument/2006/relationships/image" Target="../media/image29.png"/><Relationship Id="rId7" Type="http://schemas.openxmlformats.org/officeDocument/2006/relationships/hyperlink" Target="https://www.ucsusa.org/resources/inequitable-exposure-air-pollution-vehicles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bts.gov/topics/passenger-travel/back-school-2019" TargetMode="External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" descr="A picture containing person, child, outdoor, littl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26935" y="7176679"/>
            <a:ext cx="3567604" cy="367121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"/>
          <p:cNvSpPr txBox="1">
            <a:spLocks noGrp="1"/>
          </p:cNvSpPr>
          <p:nvPr>
            <p:ph type="title"/>
          </p:nvPr>
        </p:nvSpPr>
        <p:spPr>
          <a:xfrm>
            <a:off x="587463" y="2922976"/>
            <a:ext cx="11313300" cy="1832100"/>
          </a:xfrm>
          <a:prstGeom prst="rect">
            <a:avLst/>
          </a:prstGeom>
          <a:solidFill>
            <a:srgbClr val="EEECE1">
              <a:alpha val="80000"/>
            </a:srgbClr>
          </a:solidFill>
          <a:ln>
            <a:noFill/>
          </a:ln>
        </p:spPr>
        <p:txBody>
          <a:bodyPr spcFirstLastPara="1" wrap="square" lIns="243825" tIns="60925" rIns="243825" bIns="609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US" sz="5300"/>
              <a:t>STEERING THE TRANSITION: </a:t>
            </a:r>
            <a:br>
              <a:rPr lang="en-US" sz="5300"/>
            </a:br>
            <a:r>
              <a:rPr lang="en-US" sz="5300"/>
              <a:t>ELECTRIC SCHOOL BUS DRIVERS</a:t>
            </a:r>
            <a:endParaRPr/>
          </a:p>
        </p:txBody>
      </p:sp>
      <p:sp>
        <p:nvSpPr>
          <p:cNvPr id="158" name="Google Shape;158;p1"/>
          <p:cNvSpPr txBox="1">
            <a:spLocks noGrp="1"/>
          </p:cNvSpPr>
          <p:nvPr>
            <p:ph type="body" idx="1"/>
          </p:nvPr>
        </p:nvSpPr>
        <p:spPr>
          <a:xfrm>
            <a:off x="587463" y="5096503"/>
            <a:ext cx="4117690" cy="616362"/>
          </a:xfrm>
          <a:prstGeom prst="rect">
            <a:avLst/>
          </a:prstGeom>
          <a:solidFill>
            <a:srgbClr val="EEECE1">
              <a:alpha val="80000"/>
            </a:srgbClr>
          </a:solidFill>
          <a:ln>
            <a:noFill/>
          </a:ln>
        </p:spPr>
        <p:txBody>
          <a:bodyPr spcFirstLastPara="1" wrap="square" lIns="243825" tIns="60925" rIns="0" bIns="60925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/>
              <a:t>September 26, 2023</a:t>
            </a:r>
            <a:endParaRPr/>
          </a:p>
        </p:txBody>
      </p:sp>
      <p:pic>
        <p:nvPicPr>
          <p:cNvPr id="159" name="Google Shape;159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7367" y="211567"/>
            <a:ext cx="1981933" cy="19819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een and black sign&#10;&#10;Description automatically generated">
            <a:extLst>
              <a:ext uri="{FF2B5EF4-FFF2-40B4-BE49-F238E27FC236}">
                <a16:creationId xmlns:a16="http://schemas.microsoft.com/office/drawing/2014/main" id="{0F41C5F0-0604-F848-C744-6727EA770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4870" y="5267538"/>
            <a:ext cx="3031606" cy="141643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291" name="Google Shape;291;p10"/>
          <p:cNvSpPr txBox="1"/>
          <p:nvPr/>
        </p:nvSpPr>
        <p:spPr>
          <a:xfrm>
            <a:off x="153006" y="6538912"/>
            <a:ext cx="6105877" cy="38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0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WRI Electric School Bus Market Report</a:t>
            </a:r>
            <a:r>
              <a:rPr lang="en-US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July 2023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04799" y="1078748"/>
            <a:ext cx="8053601" cy="5263747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0"/>
          <p:cNvSpPr txBox="1"/>
          <p:nvPr/>
        </p:nvSpPr>
        <p:spPr>
          <a:xfrm>
            <a:off x="610152" y="302643"/>
            <a:ext cx="11344160" cy="68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60950" rIns="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 Narrow"/>
              <a:buNone/>
            </a:pPr>
            <a:r>
              <a:rPr lang="en-US" sz="435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CUMULATIVE ELECTRIC SCHOOL BUS ADOPTION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p10"/>
          <p:cNvSpPr/>
          <p:nvPr/>
        </p:nvSpPr>
        <p:spPr>
          <a:xfrm rot="5400000">
            <a:off x="302971" y="550822"/>
            <a:ext cx="741364" cy="127001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pic>
        <p:nvPicPr>
          <p:cNvPr id="302" name="Google Shape;302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0250" y="1009148"/>
            <a:ext cx="4767560" cy="5632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4"/>
          <p:cNvPicPr preferRelativeResize="0"/>
          <p:nvPr/>
        </p:nvPicPr>
        <p:blipFill rotWithShape="1">
          <a:blip r:embed="rId4">
            <a:alphaModFix/>
          </a:blip>
          <a:srcRect t="11345"/>
          <a:stretch/>
        </p:blipFill>
        <p:spPr>
          <a:xfrm>
            <a:off x="5557663" y="1443261"/>
            <a:ext cx="6105874" cy="4486952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14"/>
          <p:cNvSpPr txBox="1"/>
          <p:nvPr/>
        </p:nvSpPr>
        <p:spPr>
          <a:xfrm>
            <a:off x="610152" y="176808"/>
            <a:ext cx="11285926" cy="68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60950" rIns="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Arial Narrow"/>
              <a:buNone/>
            </a:pPr>
            <a:r>
              <a:rPr lang="en-US" sz="3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ELECTRIC SCHOOL BUSES: WHAT’S THE SAME? WHAT’S DIFFERENT? </a:t>
            </a:r>
            <a:endParaRPr sz="3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14"/>
          <p:cNvSpPr/>
          <p:nvPr/>
        </p:nvSpPr>
        <p:spPr>
          <a:xfrm rot="5400000">
            <a:off x="303053" y="425016"/>
            <a:ext cx="741300" cy="1269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291;p10">
            <a:extLst>
              <a:ext uri="{FF2B5EF4-FFF2-40B4-BE49-F238E27FC236}">
                <a16:creationId xmlns:a16="http://schemas.microsoft.com/office/drawing/2014/main" id="{2EB07124-E47B-E384-4E62-9E236D65ADE3}"/>
              </a:ext>
            </a:extLst>
          </p:cNvPr>
          <p:cNvSpPr txBox="1"/>
          <p:nvPr/>
        </p:nvSpPr>
        <p:spPr>
          <a:xfrm>
            <a:off x="5557660" y="6514303"/>
            <a:ext cx="6105877" cy="38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</a:t>
            </a:r>
            <a:r>
              <a:rPr lang="en-US" sz="10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WRI Electric School Bus Market Report</a:t>
            </a:r>
            <a:r>
              <a:rPr lang="en-US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July 2023</a:t>
            </a:r>
            <a:endParaRPr sz="1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312" name="Google Shape;312;p17"/>
          <p:cNvSpPr txBox="1"/>
          <p:nvPr/>
        </p:nvSpPr>
        <p:spPr>
          <a:xfrm>
            <a:off x="255211" y="6440527"/>
            <a:ext cx="10504681" cy="22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Bureau of Labor Statistics https://www.bls.gov/oes/current/oes533051.htm#(9) 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313;p17"/>
          <p:cNvSpPr txBox="1"/>
          <p:nvPr/>
        </p:nvSpPr>
        <p:spPr>
          <a:xfrm>
            <a:off x="610152" y="302643"/>
            <a:ext cx="11075712" cy="68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60950" rIns="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 Narrow"/>
              <a:buNone/>
            </a:pPr>
            <a:r>
              <a:rPr lang="en-US" sz="435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SCHOOL BUS DRIVERS WORKFORCE</a:t>
            </a:r>
            <a:endParaRPr sz="4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17"/>
          <p:cNvSpPr/>
          <p:nvPr/>
        </p:nvSpPr>
        <p:spPr>
          <a:xfrm rot="5400000">
            <a:off x="302971" y="550822"/>
            <a:ext cx="741364" cy="127001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315;p17"/>
          <p:cNvSpPr txBox="1"/>
          <p:nvPr/>
        </p:nvSpPr>
        <p:spPr>
          <a:xfrm>
            <a:off x="7790068" y="2022120"/>
            <a:ext cx="3464400" cy="11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13715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10"/>
              <a:buFont typeface="Arial"/>
              <a:buNone/>
            </a:pPr>
            <a:r>
              <a:rPr lang="en-US" sz="2310" b="1" i="0" u="none" strike="noStrike" cap="none">
                <a:solidFill>
                  <a:srgbClr val="0F8037"/>
                </a:solidFill>
                <a:latin typeface="Arial Narrow"/>
                <a:ea typeface="Arial Narrow"/>
                <a:cs typeface="Arial Narrow"/>
                <a:sym typeface="Arial Narrow"/>
              </a:rPr>
              <a:t>366,550 school bus drivers in the U.S.</a:t>
            </a:r>
            <a:endParaRPr sz="1950" b="1" i="0" u="none" strike="noStrike" cap="none">
              <a:solidFill>
                <a:srgbClr val="0F8037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16" name="Google Shape;316;p17"/>
          <p:cNvSpPr txBox="1"/>
          <p:nvPr/>
        </p:nvSpPr>
        <p:spPr>
          <a:xfrm>
            <a:off x="7790072" y="3069470"/>
            <a:ext cx="3798900" cy="14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13715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50"/>
              <a:buFont typeface="Arial"/>
              <a:buNone/>
            </a:pPr>
            <a:r>
              <a:rPr lang="en-US" sz="2050" b="0" i="0" u="sng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States with the highest # of school bus drivers</a:t>
            </a:r>
            <a:r>
              <a:rPr lang="en-US" sz="205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: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New York: 35,820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Texas: 28,250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Pennsylvania: 21,830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7" name="Google Shape;317;p17"/>
          <p:cNvPicPr preferRelativeResize="0"/>
          <p:nvPr/>
        </p:nvPicPr>
        <p:blipFill rotWithShape="1">
          <a:blip r:embed="rId3">
            <a:alphaModFix/>
          </a:blip>
          <a:srcRect t="-188" b="-188"/>
          <a:stretch/>
        </p:blipFill>
        <p:spPr>
          <a:xfrm>
            <a:off x="737150" y="1372342"/>
            <a:ext cx="6755154" cy="474529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280c6d76e38_2_2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324" name="Google Shape;324;g280c6d76e38_2_286"/>
          <p:cNvSpPr txBox="1"/>
          <p:nvPr/>
        </p:nvSpPr>
        <p:spPr>
          <a:xfrm>
            <a:off x="255211" y="6440457"/>
            <a:ext cx="10504800" cy="22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Bureau of Labor Statistics https://www.bls.gov/oes/current/oes533051.htm#(9) 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325;g280c6d76e38_2_286"/>
          <p:cNvSpPr txBox="1"/>
          <p:nvPr/>
        </p:nvSpPr>
        <p:spPr>
          <a:xfrm>
            <a:off x="610152" y="302643"/>
            <a:ext cx="11075700" cy="68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60950" rIns="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 Narrow"/>
              <a:buNone/>
            </a:pPr>
            <a:r>
              <a:rPr lang="en-US" sz="435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extLst>
                  <a:ext uri="http://customooxmlschemas.google.com/">
  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0"/>
                  </a:ext>
                </a:extLst>
              </a:rPr>
              <a:t>SCHOOL BUS DRIVERS WORKFORCE, CONT.</a:t>
            </a:r>
            <a:endParaRPr lang="en-US" sz="4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280c6d76e38_2_286"/>
          <p:cNvSpPr/>
          <p:nvPr/>
        </p:nvSpPr>
        <p:spPr>
          <a:xfrm rot="5400000">
            <a:off x="303054" y="550841"/>
            <a:ext cx="741300" cy="1269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327;g280c6d76e38_2_286"/>
          <p:cNvSpPr txBox="1"/>
          <p:nvPr/>
        </p:nvSpPr>
        <p:spPr>
          <a:xfrm>
            <a:off x="7694489" y="2940700"/>
            <a:ext cx="4423500" cy="2333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13715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0" i="0" u="sng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Industries with the highest # of employed school bus drivers: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Elementary and Secondary schools: 193,220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School and employee bus transportation companies: 125,740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 Narrow"/>
              <a:buChar char="●"/>
            </a:pPr>
            <a:r>
              <a:rPr lang="en-US"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Local government: 32,480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g280c6d76e38_2_2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1479" y="1337474"/>
            <a:ext cx="6727725" cy="474526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29" name="Google Shape;329;g280c6d76e38_2_286"/>
          <p:cNvSpPr txBox="1"/>
          <p:nvPr/>
        </p:nvSpPr>
        <p:spPr>
          <a:xfrm>
            <a:off x="7638226" y="1969559"/>
            <a:ext cx="3454200" cy="910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13715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r>
              <a:rPr lang="en-US" sz="2150" b="1" i="0" u="none" strike="noStrike" cap="none">
                <a:solidFill>
                  <a:srgbClr val="2E75B5"/>
                </a:solidFill>
                <a:latin typeface="Arial Narrow"/>
                <a:ea typeface="Arial Narrow"/>
                <a:cs typeface="Arial Narrow"/>
                <a:sym typeface="Arial Narrow"/>
              </a:rPr>
              <a:t>Mean hourly wage: </a:t>
            </a:r>
            <a:r>
              <a:rPr lang="en-US" sz="215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$20.39  </a:t>
            </a:r>
            <a:r>
              <a:rPr lang="en-US" sz="2150" b="1" i="0" u="none" strike="noStrike" cap="none">
                <a:solidFill>
                  <a:srgbClr val="2E75B5"/>
                </a:solidFill>
                <a:latin typeface="Arial Narrow"/>
                <a:ea typeface="Arial Narrow"/>
                <a:cs typeface="Arial Narrow"/>
                <a:sym typeface="Arial Narrow"/>
              </a:rPr>
              <a:t>Mean annual wage: </a:t>
            </a:r>
            <a:r>
              <a:rPr lang="en-US" sz="215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$42,400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336" name="Google Shape;336;p18"/>
          <p:cNvSpPr txBox="1"/>
          <p:nvPr/>
        </p:nvSpPr>
        <p:spPr>
          <a:xfrm>
            <a:off x="262582" y="6338944"/>
            <a:ext cx="10504800" cy="365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sz="10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Sources:</a:t>
            </a:r>
            <a:r>
              <a:rPr lang="en-US" sz="100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000" b="0" i="0" u="sng" strike="noStrike" cap="none">
                <a:solidFill>
                  <a:schemeClr val="tx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https://www.edf.org/sites/default/files/5342_School_bus_pollution_studies.pdf</a:t>
            </a:r>
            <a:r>
              <a:rPr lang="en-US" sz="10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; </a:t>
            </a:r>
            <a:r>
              <a:rPr lang="en-US" sz="1000" b="0" i="0" u="none" strike="noStrike" cap="none">
                <a:solidFill>
                  <a:schemeClr val="tx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Source: Adar, Sara D., Mark Davey, James R. Sullivan, Michael </a:t>
            </a:r>
            <a:r>
              <a:rPr lang="en-US" sz="1000" b="0" i="0" u="none" strike="noStrike" cap="none" err="1">
                <a:solidFill>
                  <a:schemeClr val="tx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Compher</a:t>
            </a:r>
            <a:r>
              <a:rPr lang="en-US" sz="1000" b="0" i="0" u="none" strike="noStrike" cap="none">
                <a:solidFill>
                  <a:schemeClr val="tx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Adam </a:t>
            </a:r>
            <a:r>
              <a:rPr lang="en-US" sz="1000" b="0" i="0" u="none" strike="noStrike" cap="none" err="1">
                <a:solidFill>
                  <a:schemeClr val="tx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Szpiro</a:t>
            </a:r>
            <a:r>
              <a:rPr lang="en-US" sz="1000" b="0" i="0" u="none" strike="noStrike" cap="none">
                <a:solidFill>
                  <a:schemeClr val="tx1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, and L-J. Sally Liu. "Predicting airborne particle levels aboard Washington State school buses." Atmospheric Environment 42, no. 33 (2008): 7590-7599.  </a:t>
            </a:r>
            <a:br>
              <a:rPr lang="en-US" sz="1000" b="0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000" b="0" i="0" u="none" strike="noStrike" cap="none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18"/>
          <p:cNvSpPr txBox="1"/>
          <p:nvPr/>
        </p:nvSpPr>
        <p:spPr>
          <a:xfrm>
            <a:off x="610152" y="260698"/>
            <a:ext cx="11075712" cy="68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60950" rIns="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 Narrow"/>
              <a:buNone/>
            </a:pPr>
            <a:r>
              <a:rPr lang="en-US" sz="435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 NOTE ON AIR QUALITY </a:t>
            </a:r>
            <a:endParaRPr sz="4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18"/>
          <p:cNvSpPr/>
          <p:nvPr/>
        </p:nvSpPr>
        <p:spPr>
          <a:xfrm rot="5400000">
            <a:off x="302971" y="508877"/>
            <a:ext cx="741364" cy="127001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p18"/>
          <p:cNvSpPr txBox="1"/>
          <p:nvPr/>
        </p:nvSpPr>
        <p:spPr>
          <a:xfrm>
            <a:off x="311650" y="1060325"/>
            <a:ext cx="5282700" cy="467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 Narrow"/>
              <a:buChar char="●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The status quo - a national school bus fleet that is 90% diesel buses - exposes drivers to harmful pollutants </a:t>
            </a:r>
            <a:endParaRPr sz="21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914400" marR="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 Narrow"/>
              <a:buChar char="○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Air pollutant levels inside school buses can be greater than ambient levels outside the bus; PM2.5 levels are four times higher aboard school buses than ambient levels. </a:t>
            </a:r>
            <a:endParaRPr sz="21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914400" marR="0" lvl="1" indent="-36195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 Narrow"/>
              <a:buChar char="○"/>
            </a:pPr>
            <a:r>
              <a:rPr lang="en-US" sz="21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Bus emissions intrude into the bus cabin, leading to these elevated levels. This is called “self-pollution.”</a:t>
            </a:r>
            <a:endParaRPr sz="21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-36195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100"/>
              <a:buFont typeface="Arial Narrow"/>
              <a:buChar char="●"/>
            </a:pPr>
            <a:r>
              <a:rPr lang="en-US" sz="2100" b="1" i="0" u="none" strike="noStrike" cap="none">
                <a:solidFill>
                  <a:srgbClr val="0A7A4D"/>
                </a:solidFill>
                <a:latin typeface="Arial Narrow"/>
                <a:ea typeface="Arial Narrow"/>
                <a:cs typeface="Arial Narrow"/>
                <a:sym typeface="Arial Narrow"/>
              </a:rPr>
              <a:t>Electric school buses </a:t>
            </a:r>
            <a:r>
              <a:rPr lang="en-US" sz="21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are the only school bus type with no tailpipe emissions - meaning no driver exposure to pollutants!</a:t>
            </a:r>
            <a:endParaRPr sz="17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40" name="Google Shape;34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7925" y="1060323"/>
            <a:ext cx="5282698" cy="3962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347" name="Google Shape;347;p19"/>
          <p:cNvSpPr txBox="1"/>
          <p:nvPr/>
        </p:nvSpPr>
        <p:spPr>
          <a:xfrm>
            <a:off x="587720" y="6491815"/>
            <a:ext cx="10504681" cy="22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19"/>
          <p:cNvSpPr txBox="1"/>
          <p:nvPr/>
        </p:nvSpPr>
        <p:spPr>
          <a:xfrm>
            <a:off x="610152" y="302643"/>
            <a:ext cx="11075712" cy="68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60950" rIns="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00"/>
              <a:buFont typeface="Arial Narrow"/>
              <a:buNone/>
            </a:pPr>
            <a:r>
              <a:rPr lang="en-US" sz="435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WHAT’S DIFFERENT ABOUT DRIVING AN ESB?</a:t>
            </a:r>
            <a:endParaRPr sz="4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19"/>
          <p:cNvSpPr/>
          <p:nvPr/>
        </p:nvSpPr>
        <p:spPr>
          <a:xfrm rot="5400000">
            <a:off x="302971" y="550822"/>
            <a:ext cx="741364" cy="127001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19"/>
          <p:cNvSpPr txBox="1"/>
          <p:nvPr/>
        </p:nvSpPr>
        <p:spPr>
          <a:xfrm>
            <a:off x="468392" y="1348935"/>
            <a:ext cx="10280400" cy="33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endParaRPr sz="2150" b="1" i="0" u="sng" strike="noStrike" cap="none">
              <a:solidFill>
                <a:srgbClr val="0F803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endParaRPr sz="2150" b="1" i="0" u="sng" strike="noStrike" cap="none">
              <a:solidFill>
                <a:srgbClr val="0F803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endParaRPr sz="2150" b="1" i="0" u="sng" strike="noStrike" cap="none">
              <a:solidFill>
                <a:srgbClr val="0F803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sng" strike="noStrike" cap="none">
              <a:solidFill>
                <a:srgbClr val="0F803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endParaRPr sz="2150" b="1" i="0" u="sng" strike="noStrike" cap="none">
              <a:solidFill>
                <a:srgbClr val="0F803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endParaRPr sz="2150" b="1" i="0" u="sng" strike="noStrike" cap="none">
              <a:solidFill>
                <a:srgbClr val="0F803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endParaRPr sz="2150" b="1" i="0" u="sng" strike="noStrike" cap="none">
              <a:solidFill>
                <a:srgbClr val="0F803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50"/>
              <a:buFont typeface="Arial"/>
              <a:buNone/>
            </a:pPr>
            <a:endParaRPr sz="2150" b="1" i="0" u="sng" strike="noStrike" cap="none">
              <a:solidFill>
                <a:srgbClr val="0F803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9"/>
          <p:cNvSpPr txBox="1"/>
          <p:nvPr/>
        </p:nvSpPr>
        <p:spPr>
          <a:xfrm>
            <a:off x="1261108" y="5584211"/>
            <a:ext cx="1657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9"/>
          <p:cNvSpPr txBox="1"/>
          <p:nvPr/>
        </p:nvSpPr>
        <p:spPr>
          <a:xfrm>
            <a:off x="919975" y="1784200"/>
            <a:ext cx="9302100" cy="290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9"/>
          <p:cNvSpPr txBox="1"/>
          <p:nvPr/>
        </p:nvSpPr>
        <p:spPr>
          <a:xfrm>
            <a:off x="7131224" y="1430735"/>
            <a:ext cx="4793700" cy="45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 Narrow"/>
              <a:buChar char="●"/>
            </a:pPr>
            <a:r>
              <a:rPr lang="en-US" sz="235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No tailpipe emissions. </a:t>
            </a:r>
            <a:r>
              <a:rPr lang="en-US" sz="2350" b="1" i="0" u="none" strike="noStrike" cap="none">
                <a:solidFill>
                  <a:srgbClr val="0A7A4D"/>
                </a:solidFill>
                <a:latin typeface="Arial Narrow"/>
                <a:ea typeface="Arial Narrow"/>
                <a:cs typeface="Arial Narrow"/>
                <a:sym typeface="Arial Narrow"/>
              </a:rPr>
              <a:t>ESBs are better for your health!</a:t>
            </a:r>
            <a:endParaRPr sz="2350" b="1" i="0" u="none" strike="noStrike" cap="none">
              <a:solidFill>
                <a:srgbClr val="0A7A4D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 Narrow"/>
              <a:buChar char="●"/>
            </a:pPr>
            <a:r>
              <a:rPr lang="en-US" sz="235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Quieter</a:t>
            </a:r>
            <a:endParaRPr sz="235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 Narrow"/>
              <a:buChar char="●"/>
            </a:pPr>
            <a:r>
              <a:rPr lang="en-US" sz="235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Regenerative braking</a:t>
            </a:r>
            <a:endParaRPr sz="235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 Narrow"/>
              <a:buChar char="●"/>
            </a:pPr>
            <a:r>
              <a:rPr lang="en-US" sz="235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Faster acceleration </a:t>
            </a:r>
            <a:endParaRPr sz="235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 Narrow"/>
              <a:buChar char="●"/>
            </a:pPr>
            <a:r>
              <a:rPr lang="en-US" sz="235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Battery state-of-charge (vs. gallons of fuel)</a:t>
            </a:r>
            <a:endParaRPr sz="235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 Narrow"/>
              <a:buChar char="●"/>
            </a:pPr>
            <a:r>
              <a:rPr lang="en-US" sz="235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Charged using the depot charger or a public charger</a:t>
            </a:r>
            <a:endParaRPr sz="235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 Narrow"/>
              <a:buChar char="●"/>
            </a:pPr>
            <a:r>
              <a:rPr lang="en-US" sz="235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Letting first responders know that the bus is electric in the event of an accident or incident</a:t>
            </a:r>
            <a:endParaRPr sz="235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54" name="Google Shape;35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725" y="1626275"/>
            <a:ext cx="6190326" cy="4125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280c6d76e38_2_393"/>
          <p:cNvSpPr txBox="1">
            <a:spLocks noGrp="1"/>
          </p:cNvSpPr>
          <p:nvPr>
            <p:ph type="body" idx="1"/>
          </p:nvPr>
        </p:nvSpPr>
        <p:spPr>
          <a:xfrm>
            <a:off x="588433" y="6407148"/>
            <a:ext cx="6105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360" name="Google Shape;360;g280c6d76e38_2_393"/>
          <p:cNvSpPr txBox="1">
            <a:spLocks noGrp="1"/>
          </p:cNvSpPr>
          <p:nvPr>
            <p:ph type="title"/>
          </p:nvPr>
        </p:nvSpPr>
        <p:spPr>
          <a:xfrm>
            <a:off x="838200" y="254349"/>
            <a:ext cx="105156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350"/>
              <a:buFont typeface="Arial Narrow"/>
              <a:buNone/>
            </a:pPr>
            <a:r>
              <a:rPr lang="en-US" sz="4350" b="1">
                <a:latin typeface="Arial Narrow"/>
                <a:ea typeface="Arial Narrow"/>
                <a:cs typeface="Arial Narrow"/>
                <a:sym typeface="Arial Narrow"/>
              </a:rPr>
              <a:t>TRAINING AVAILABILITY &amp; NEEDS</a:t>
            </a:r>
            <a:endParaRPr sz="4350"/>
          </a:p>
        </p:txBody>
      </p:sp>
      <p:sp>
        <p:nvSpPr>
          <p:cNvPr id="361" name="Google Shape;361;g280c6d76e38_2_393"/>
          <p:cNvSpPr txBox="1">
            <a:spLocks noGrp="1"/>
          </p:cNvSpPr>
          <p:nvPr>
            <p:ph type="body" idx="4294967295"/>
          </p:nvPr>
        </p:nvSpPr>
        <p:spPr>
          <a:xfrm>
            <a:off x="588425" y="1538850"/>
            <a:ext cx="4708500" cy="46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•"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Manufacturers and dealers typically provide training to school bus operators upon delivery of the ESB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•"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Operators with prior electric vehicle experience will have transferable skills for ESBs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 Narrow"/>
              <a:buChar char="•"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Programs exist for ESB training, but they vary in quality  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-254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007A4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62" name="Google Shape;362;g280c6d76e38_2_393"/>
          <p:cNvSpPr/>
          <p:nvPr/>
        </p:nvSpPr>
        <p:spPr>
          <a:xfrm rot="5400000">
            <a:off x="303054" y="550841"/>
            <a:ext cx="741300" cy="1269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3" name="Google Shape;363;g280c6d76e38_2_39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6921" y="1447150"/>
            <a:ext cx="6289930" cy="4192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lt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280c6d76e38_2_492"/>
          <p:cNvSpPr txBox="1">
            <a:spLocks noGrp="1"/>
          </p:cNvSpPr>
          <p:nvPr>
            <p:ph type="body" idx="1"/>
          </p:nvPr>
        </p:nvSpPr>
        <p:spPr>
          <a:xfrm>
            <a:off x="588433" y="6407148"/>
            <a:ext cx="61059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369" name="Google Shape;369;g280c6d76e38_2_492"/>
          <p:cNvSpPr txBox="1">
            <a:spLocks noGrp="1"/>
          </p:cNvSpPr>
          <p:nvPr>
            <p:ph type="title"/>
          </p:nvPr>
        </p:nvSpPr>
        <p:spPr>
          <a:xfrm>
            <a:off x="586325" y="264240"/>
            <a:ext cx="113538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16"/>
              <a:buFont typeface="Arial Narrow"/>
              <a:buNone/>
            </a:pPr>
            <a:r>
              <a:rPr lang="en-US" sz="3700" b="1">
                <a:latin typeface="Arial Narrow"/>
                <a:ea typeface="Arial Narrow"/>
                <a:cs typeface="Arial Narrow"/>
                <a:sym typeface="Arial Narrow"/>
              </a:rPr>
              <a:t>BEST PRACTICES FOR TRAINING &amp; PROCURING TRAINING</a:t>
            </a:r>
            <a:endParaRPr sz="3700"/>
          </a:p>
        </p:txBody>
      </p:sp>
      <p:sp>
        <p:nvSpPr>
          <p:cNvPr id="370" name="Google Shape;370;g280c6d76e38_2_492"/>
          <p:cNvSpPr txBox="1">
            <a:spLocks noGrp="1"/>
          </p:cNvSpPr>
          <p:nvPr>
            <p:ph type="body" idx="4294967295"/>
          </p:nvPr>
        </p:nvSpPr>
        <p:spPr>
          <a:xfrm>
            <a:off x="586324" y="1196315"/>
            <a:ext cx="5329851" cy="4978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/>
          <a:p>
            <a:pPr marL="228600" lvl="0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3800"/>
              <a:buFont typeface="Arial Narrow"/>
              <a:buChar char="•"/>
            </a:pPr>
            <a:r>
              <a:rPr lang="en-US" sz="3150">
                <a:latin typeface="Arial Narrow"/>
                <a:ea typeface="Arial Narrow"/>
                <a:cs typeface="Arial Narrow"/>
                <a:sym typeface="Arial Narrow"/>
              </a:rPr>
              <a:t>Training of staff should be negotiated in purchase agreements and contracts</a:t>
            </a:r>
            <a:endParaRPr sz="3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3800"/>
              <a:buFont typeface="Arial Narrow"/>
              <a:buChar char="•"/>
            </a:pPr>
            <a:r>
              <a:rPr lang="en-US" sz="3150">
                <a:latin typeface="Arial Narrow"/>
                <a:ea typeface="Arial Narrow"/>
                <a:cs typeface="Arial Narrow"/>
                <a:sym typeface="Arial Narrow"/>
              </a:rPr>
              <a:t>Consider deep training of a few staff for a train-the-trainer approach</a:t>
            </a:r>
            <a:endParaRPr sz="3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-22860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SzPts val="3800"/>
              <a:buFont typeface="Arial Narrow"/>
              <a:buChar char="•"/>
            </a:pPr>
            <a:r>
              <a:rPr lang="en-US" sz="3150">
                <a:latin typeface="Arial Narrow"/>
                <a:ea typeface="Arial Narrow"/>
                <a:cs typeface="Arial Narrow"/>
                <a:sym typeface="Arial Narrow"/>
              </a:rPr>
              <a:t>Consider potential turnover and ensuring that training is spread between staff</a:t>
            </a:r>
            <a:endParaRPr sz="3000">
              <a:latin typeface="Arial"/>
              <a:ea typeface="Arial"/>
              <a:cs typeface="Arial"/>
              <a:sym typeface="Arial"/>
            </a:endParaRPr>
          </a:p>
          <a:p>
            <a:pPr marL="9144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2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-2540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3F3F3F"/>
              </a:buClr>
              <a:buSzPts val="3200"/>
              <a:buFont typeface="Arial"/>
              <a:buNone/>
            </a:pPr>
            <a:endParaRPr sz="3200" b="1" i="0" u="none" strike="noStrike" cap="none">
              <a:solidFill>
                <a:srgbClr val="007A4D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1" name="Google Shape;371;g280c6d76e38_2_492"/>
          <p:cNvSpPr/>
          <p:nvPr/>
        </p:nvSpPr>
        <p:spPr>
          <a:xfrm rot="5400000">
            <a:off x="152224" y="550841"/>
            <a:ext cx="741300" cy="1269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2" name="Google Shape;372;g280c6d76e38_2_492"/>
          <p:cNvPicPr preferRelativeResize="0"/>
          <p:nvPr/>
        </p:nvPicPr>
        <p:blipFill rotWithShape="1">
          <a:blip r:embed="rId3">
            <a:alphaModFix/>
          </a:blip>
          <a:srcRect l="17195" t="25361" r="28420" b="3797"/>
          <a:stretch/>
        </p:blipFill>
        <p:spPr>
          <a:xfrm>
            <a:off x="5916175" y="1127425"/>
            <a:ext cx="5813801" cy="504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80c6d76e38_2_593"/>
          <p:cNvSpPr txBox="1">
            <a:spLocks noGrp="1"/>
          </p:cNvSpPr>
          <p:nvPr>
            <p:ph type="body" idx="2"/>
          </p:nvPr>
        </p:nvSpPr>
        <p:spPr>
          <a:xfrm>
            <a:off x="255922" y="6368472"/>
            <a:ext cx="7179349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r>
              <a:rPr lang="en-US" sz="1000"/>
              <a:t>Source: https://www.usatoday.com/story/news/education/2023/08/15/school-bus-driver-shortage-2023/70516560007/</a:t>
            </a:r>
            <a:endParaRPr sz="1000"/>
          </a:p>
        </p:txBody>
      </p:sp>
      <p:sp>
        <p:nvSpPr>
          <p:cNvPr id="378" name="Google Shape;378;g280c6d76e38_2_593"/>
          <p:cNvSpPr txBox="1">
            <a:spLocks noGrp="1"/>
          </p:cNvSpPr>
          <p:nvPr>
            <p:ph type="title"/>
          </p:nvPr>
        </p:nvSpPr>
        <p:spPr>
          <a:xfrm>
            <a:off x="838200" y="201696"/>
            <a:ext cx="10515600" cy="74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 Narrow"/>
              <a:buNone/>
            </a:pPr>
            <a:r>
              <a:rPr lang="en-US" sz="4350" b="1">
                <a:latin typeface="Arial Narrow"/>
                <a:ea typeface="Arial Narrow"/>
                <a:cs typeface="Arial Narrow"/>
                <a:sym typeface="Arial Narrow"/>
                <a:extLst>
                  <a:ext uri="http://customooxmlschemas.google.com/">
  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1"/>
                  </a:ext>
                </a:extLst>
              </a:rPr>
              <a:t>SCHOOL BUS DRIVER SHORTAGE </a:t>
            </a:r>
            <a:endParaRPr lang="en-US" sz="4350"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379" name="Google Shape;379;g280c6d76e38_2_593"/>
          <p:cNvSpPr txBox="1">
            <a:spLocks noGrp="1"/>
          </p:cNvSpPr>
          <p:nvPr>
            <p:ph type="body" idx="1"/>
          </p:nvPr>
        </p:nvSpPr>
        <p:spPr>
          <a:xfrm>
            <a:off x="5335659" y="1638053"/>
            <a:ext cx="6270000" cy="47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Affecting districts in every state</a:t>
            </a:r>
            <a:endParaRPr/>
          </a:p>
          <a:p>
            <a:pPr marL="457200" marR="0" lvl="0" indent="-4318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Exacerbated by the pandemic</a:t>
            </a:r>
            <a:endParaRPr/>
          </a:p>
          <a:p>
            <a:pPr marL="4572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●"/>
            </a:pPr>
            <a:r>
              <a:rPr lang="en-US"/>
              <a:t>Electric school buses offer a better working environment - and have been used as a recruiting tool for drivers</a:t>
            </a:r>
            <a:endParaRPr/>
          </a:p>
        </p:txBody>
      </p:sp>
      <p:sp>
        <p:nvSpPr>
          <p:cNvPr id="380" name="Google Shape;380;g280c6d76e38_2_593"/>
          <p:cNvSpPr/>
          <p:nvPr/>
        </p:nvSpPr>
        <p:spPr>
          <a:xfrm rot="5400000">
            <a:off x="303054" y="508896"/>
            <a:ext cx="741300" cy="1269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711418B-525C-D32A-FFF5-7828C93F6ACC}"/>
              </a:ext>
            </a:extLst>
          </p:cNvPr>
          <p:cNvSpPr/>
          <p:nvPr/>
        </p:nvSpPr>
        <p:spPr>
          <a:xfrm>
            <a:off x="8829964" y="5948218"/>
            <a:ext cx="3205018" cy="84050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22"/>
          <p:cNvSpPr txBox="1">
            <a:spLocks noGrp="1"/>
          </p:cNvSpPr>
          <p:nvPr>
            <p:ph type="ctrTitle"/>
          </p:nvPr>
        </p:nvSpPr>
        <p:spPr>
          <a:xfrm>
            <a:off x="914400" y="2069807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00"/>
              <a:buFont typeface="Arial Narrow"/>
              <a:buNone/>
            </a:pPr>
            <a:r>
              <a:rPr lang="en-US">
                <a:solidFill>
                  <a:schemeClr val="dk1"/>
                </a:solidFill>
              </a:rPr>
              <a:t>THANK YOU</a:t>
            </a:r>
            <a:endParaRPr/>
          </a:p>
        </p:txBody>
      </p:sp>
      <p:sp>
        <p:nvSpPr>
          <p:cNvPr id="386" name="Google Shape;386;p22"/>
          <p:cNvSpPr txBox="1">
            <a:spLocks noGrp="1"/>
          </p:cNvSpPr>
          <p:nvPr>
            <p:ph type="body" idx="2"/>
          </p:nvPr>
        </p:nvSpPr>
        <p:spPr>
          <a:xfrm>
            <a:off x="588434" y="6407149"/>
            <a:ext cx="6105877" cy="38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</a:pPr>
            <a:endParaRPr/>
          </a:p>
        </p:txBody>
      </p:sp>
      <p:sp>
        <p:nvSpPr>
          <p:cNvPr id="387" name="Google Shape;387;p22"/>
          <p:cNvSpPr/>
          <p:nvPr/>
        </p:nvSpPr>
        <p:spPr>
          <a:xfrm>
            <a:off x="453096" y="6060716"/>
            <a:ext cx="11436744" cy="76979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22"/>
          <p:cNvSpPr txBox="1"/>
          <p:nvPr/>
        </p:nvSpPr>
        <p:spPr>
          <a:xfrm>
            <a:off x="1208268" y="3718193"/>
            <a:ext cx="9926400" cy="21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800"/>
              <a:buFont typeface="Arial"/>
              <a:buNone/>
            </a:pPr>
            <a:r>
              <a:rPr lang="en-US" sz="38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Visit our websites: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3877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Alliance for Electric School Buses: </a:t>
            </a:r>
            <a:r>
              <a:rPr lang="en-US" sz="2800" b="0" i="0" u="sng" strike="noStrike" cap="none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3"/>
              </a:rPr>
              <a:t>www.electricschoolbuses4kids.org</a:t>
            </a:r>
            <a:endParaRPr sz="2800" b="0" i="0" u="none" strike="noStrike" cap="none">
              <a:solidFill>
                <a:schemeClr val="hlink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3877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WRI’s Electric School Bus Initiative: </a:t>
            </a:r>
            <a:r>
              <a:rPr lang="en-US" sz="2800" b="0" i="0" u="sng" strike="noStrike" cap="none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4"/>
              </a:rPr>
              <a:t>www.electricschoolbusinitiative.org</a:t>
            </a:r>
            <a:endParaRPr sz="2800" b="0" i="0" u="sng" strike="noStrike" cap="none">
              <a:solidFill>
                <a:schemeClr val="hlink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3877" marR="0" lvl="1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sng" strike="noStrike" cap="none">
              <a:solidFill>
                <a:schemeClr val="hlink"/>
              </a:solidFill>
              <a:highlight>
                <a:srgbClr val="FFFF00"/>
              </a:highlight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389" name="Google Shape;389;p22"/>
          <p:cNvPicPr preferRelativeResize="0"/>
          <p:nvPr/>
        </p:nvPicPr>
        <p:blipFill rotWithShape="1">
          <a:blip r:embed="rId5">
            <a:alphaModFix/>
          </a:blip>
          <a:srcRect t="9395" b="53865"/>
          <a:stretch/>
        </p:blipFill>
        <p:spPr>
          <a:xfrm>
            <a:off x="2497636" y="67732"/>
            <a:ext cx="3374500" cy="1276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green and black sign&#10;&#10;Description automatically generated">
            <a:extLst>
              <a:ext uri="{FF2B5EF4-FFF2-40B4-BE49-F238E27FC236}">
                <a16:creationId xmlns:a16="http://schemas.microsoft.com/office/drawing/2014/main" id="{6835CDA8-4CF0-F59C-D18E-78EB8D52B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27551" y="149848"/>
            <a:ext cx="2456873" cy="114790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"/>
          <p:cNvSpPr txBox="1">
            <a:spLocks noGrp="1"/>
          </p:cNvSpPr>
          <p:nvPr>
            <p:ph type="body" idx="1"/>
          </p:nvPr>
        </p:nvSpPr>
        <p:spPr>
          <a:xfrm>
            <a:off x="7847933" y="1088399"/>
            <a:ext cx="3967600" cy="5258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609585" lvl="0" indent="-461420" algn="l" rtl="0">
              <a:lnSpc>
                <a:spcPct val="100000"/>
              </a:lnSpc>
              <a:spcBef>
                <a:spcPts val="853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467"/>
              <a:t>Closed captions are available</a:t>
            </a:r>
            <a:endParaRPr sz="2467"/>
          </a:p>
          <a:p>
            <a:pPr marL="609585" lvl="0" indent="-4614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467"/>
              <a:t>This webinar is being recorded </a:t>
            </a:r>
            <a:endParaRPr sz="2467"/>
          </a:p>
          <a:p>
            <a:pPr marL="609585" lvl="0" indent="-4614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467"/>
              <a:t>Please put any questions in the Q&amp;A box; we will address as many as we can later in the webinar</a:t>
            </a:r>
            <a:endParaRPr sz="2467"/>
          </a:p>
          <a:p>
            <a:pPr marL="609585" lvl="0" indent="-46142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US" sz="2467"/>
              <a:t>We’ll send you slides and the webinar recording after the event</a:t>
            </a:r>
            <a:endParaRPr sz="2467"/>
          </a:p>
        </p:txBody>
      </p:sp>
      <p:sp>
        <p:nvSpPr>
          <p:cNvPr id="167" name="Google Shape;167;p2"/>
          <p:cNvSpPr txBox="1">
            <a:spLocks noGrp="1"/>
          </p:cNvSpPr>
          <p:nvPr>
            <p:ph type="body" idx="2"/>
          </p:nvPr>
        </p:nvSpPr>
        <p:spPr>
          <a:xfrm>
            <a:off x="151267" y="6366281"/>
            <a:ext cx="6106000" cy="38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SzPts val="900"/>
              <a:buNone/>
            </a:pPr>
            <a:r>
              <a:rPr lang="en-US"/>
              <a:t>Image Credit: Austin Pacheco - Unsplash</a:t>
            </a:r>
            <a:endParaRPr/>
          </a:p>
        </p:txBody>
      </p:sp>
      <p:pic>
        <p:nvPicPr>
          <p:cNvPr id="168" name="Google Shape;16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267" y="1088401"/>
            <a:ext cx="7610320" cy="5258103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"/>
          <p:cNvSpPr txBox="1"/>
          <p:nvPr/>
        </p:nvSpPr>
        <p:spPr>
          <a:xfrm>
            <a:off x="457614" y="226981"/>
            <a:ext cx="10607550" cy="556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 Narrow"/>
              <a:buNone/>
            </a:pPr>
            <a:r>
              <a:rPr lang="en-US" sz="5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HOUSEKEEPING &amp; LOGISTICS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2"/>
          <p:cNvSpPr/>
          <p:nvPr/>
        </p:nvSpPr>
        <p:spPr>
          <a:xfrm rot="5400000">
            <a:off x="227228" y="488532"/>
            <a:ext cx="556023" cy="95251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g280c6d76e38_2_9" descr="A person and a child high fiving in a school bus&#10;&#10;Description automatically generated"/>
          <p:cNvPicPr preferRelativeResize="0"/>
          <p:nvPr/>
        </p:nvPicPr>
        <p:blipFill rotWithShape="1">
          <a:blip r:embed="rId3">
            <a:alphaModFix amt="66000"/>
          </a:blip>
          <a:srcRect l="38376" r="15104"/>
          <a:stretch/>
        </p:blipFill>
        <p:spPr>
          <a:xfrm>
            <a:off x="7406909" y="0"/>
            <a:ext cx="478509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g280c6d76e38_2_9"/>
          <p:cNvSpPr txBox="1">
            <a:spLocks noGrp="1"/>
          </p:cNvSpPr>
          <p:nvPr>
            <p:ph type="body" idx="1"/>
          </p:nvPr>
        </p:nvSpPr>
        <p:spPr>
          <a:xfrm>
            <a:off x="569868" y="1644318"/>
            <a:ext cx="6338700" cy="4570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rmAutofit/>
          </a:bodyPr>
          <a:lstStyle/>
          <a:p>
            <a:pPr marL="457200" lvl="0" indent="-4381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lang="en-US"/>
              <a:t>Partner with communities, school districts, industry experts, manufacturers, utilities, and policy makers to </a:t>
            </a:r>
            <a:r>
              <a:rPr lang="en-US" b="1">
                <a:solidFill>
                  <a:srgbClr val="0A7A4D"/>
                </a:solidFill>
              </a:rPr>
              <a:t>transform and electrify</a:t>
            </a:r>
            <a:r>
              <a:rPr lang="en-US" b="1">
                <a:solidFill>
                  <a:schemeClr val="accent3"/>
                </a:solidFill>
              </a:rPr>
              <a:t> </a:t>
            </a:r>
            <a:r>
              <a:rPr lang="en-US"/>
              <a:t>the school bus market</a:t>
            </a:r>
            <a:endParaRPr/>
          </a:p>
          <a:p>
            <a:pPr marL="457200" lvl="0" indent="-4381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lang="en-US"/>
              <a:t>Together, build unstoppable momentum to </a:t>
            </a:r>
            <a:r>
              <a:rPr lang="en-US" b="1">
                <a:solidFill>
                  <a:srgbClr val="0A7A4D"/>
                </a:solidFill>
              </a:rPr>
              <a:t>electrify</a:t>
            </a:r>
            <a:r>
              <a:rPr lang="en-US"/>
              <a:t> 480,000 school buses in the U.S. by 2030</a:t>
            </a:r>
            <a:endParaRPr/>
          </a:p>
          <a:p>
            <a:pPr marL="457200" lvl="0" indent="-4381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900"/>
              <a:buChar char="•"/>
            </a:pPr>
            <a:r>
              <a:rPr lang="en-US"/>
              <a:t>Ensure an </a:t>
            </a:r>
            <a:r>
              <a:rPr lang="en-US" b="1">
                <a:solidFill>
                  <a:srgbClr val="0A7A4D"/>
                </a:solidFill>
              </a:rPr>
              <a:t>equitable transition</a:t>
            </a:r>
            <a:r>
              <a:rPr lang="en-US" b="1">
                <a:solidFill>
                  <a:schemeClr val="accent3"/>
                </a:solidFill>
              </a:rPr>
              <a:t> </a:t>
            </a:r>
            <a:r>
              <a:rPr lang="en-US"/>
              <a:t>by focusing on underserved communities</a:t>
            </a:r>
            <a:endParaRPr/>
          </a:p>
        </p:txBody>
      </p:sp>
      <p:sp>
        <p:nvSpPr>
          <p:cNvPr id="178" name="Google Shape;178;g280c6d76e38_2_9"/>
          <p:cNvSpPr txBox="1">
            <a:spLocks noGrp="1"/>
          </p:cNvSpPr>
          <p:nvPr>
            <p:ph type="title"/>
          </p:nvPr>
        </p:nvSpPr>
        <p:spPr>
          <a:xfrm>
            <a:off x="869130" y="331020"/>
            <a:ext cx="5541097" cy="106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60925" rIns="0" bIns="609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 Narrow"/>
              <a:buNone/>
            </a:pPr>
            <a:r>
              <a:rPr lang="en-US" sz="4350" b="1">
                <a:latin typeface="Arial Narrow"/>
                <a:ea typeface="Arial Narrow"/>
                <a:cs typeface="Arial Narrow"/>
                <a:sym typeface="Arial Narrow"/>
              </a:rPr>
              <a:t>WRI’s Electric School Bus Initiative </a:t>
            </a:r>
            <a:endParaRPr sz="4350"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79" name="Google Shape;179;g280c6d76e38_2_9" descr="A yellow symbol on a black background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927" y="6039333"/>
            <a:ext cx="3141001" cy="760683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280c6d76e38_2_9"/>
          <p:cNvSpPr/>
          <p:nvPr/>
        </p:nvSpPr>
        <p:spPr>
          <a:xfrm rot="5400000">
            <a:off x="302903" y="626106"/>
            <a:ext cx="741300" cy="1272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187" name="Google Shape;187;p4"/>
          <p:cNvSpPr/>
          <p:nvPr/>
        </p:nvSpPr>
        <p:spPr>
          <a:xfrm rot="5400000">
            <a:off x="5551790" y="602845"/>
            <a:ext cx="555900" cy="954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4"/>
          <p:cNvSpPr txBox="1"/>
          <p:nvPr/>
        </p:nvSpPr>
        <p:spPr>
          <a:xfrm>
            <a:off x="5782200" y="1586375"/>
            <a:ext cx="6180900" cy="50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431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7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Coalition of dozens of non-profit organizations doing work in </a:t>
            </a:r>
            <a:r>
              <a:rPr lang="en-US" sz="2700" b="1">
                <a:solidFill>
                  <a:srgbClr val="0A7A4D"/>
                </a:solidFill>
                <a:latin typeface="Arial Narrow"/>
                <a:ea typeface="Arial Narrow"/>
                <a:cs typeface="Arial Narrow"/>
                <a:sym typeface="Arial Narrow"/>
              </a:rPr>
              <a:t>38+ states and federally</a:t>
            </a:r>
            <a:r>
              <a:rPr lang="en-US" sz="27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-- secured over $10 billion in federal and state funding so far</a:t>
            </a:r>
            <a:endParaRPr sz="27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 sz="27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Dedicated to ensuring an equitable transition, </a:t>
            </a:r>
            <a:r>
              <a:rPr lang="en-US" sz="2700" b="1">
                <a:solidFill>
                  <a:srgbClr val="0A7A4D"/>
                </a:solidFill>
                <a:latin typeface="Arial Narrow"/>
                <a:ea typeface="Arial Narrow"/>
                <a:cs typeface="Arial Narrow"/>
                <a:sym typeface="Arial Narrow"/>
              </a:rPr>
              <a:t>prioritizing the communities most impacted by diesel pollution</a:t>
            </a:r>
            <a:r>
              <a:rPr lang="en-US" sz="27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and the workers making the transition possible</a:t>
            </a:r>
            <a:endParaRPr sz="27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-43180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800"/>
              <a:buChar char="•"/>
            </a:pPr>
            <a:r>
              <a:rPr lang="en-US" sz="27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Providing resources to </a:t>
            </a:r>
            <a:r>
              <a:rPr lang="en-US" sz="2700" b="1">
                <a:solidFill>
                  <a:srgbClr val="0A7A4D"/>
                </a:solidFill>
                <a:latin typeface="Arial Narrow"/>
                <a:ea typeface="Arial Narrow"/>
                <a:cs typeface="Arial Narrow"/>
                <a:sym typeface="Arial Narrow"/>
              </a:rPr>
              <a:t>educate</a:t>
            </a:r>
            <a:r>
              <a:rPr lang="en-US" sz="27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decision makers and help communities </a:t>
            </a:r>
            <a:r>
              <a:rPr lang="en-US" sz="2700" b="1">
                <a:solidFill>
                  <a:srgbClr val="0A7A4D"/>
                </a:solidFill>
                <a:latin typeface="Arial Narrow"/>
                <a:ea typeface="Arial Narrow"/>
                <a:cs typeface="Arial Narrow"/>
                <a:sym typeface="Arial Narrow"/>
              </a:rPr>
              <a:t>advocate</a:t>
            </a:r>
            <a:r>
              <a:rPr lang="en-US" sz="27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for a </a:t>
            </a:r>
            <a:r>
              <a:rPr lang="en-US" sz="2700" b="1">
                <a:solidFill>
                  <a:srgbClr val="0A7A4D"/>
                </a:solidFill>
                <a:highlight>
                  <a:srgbClr val="FECD01"/>
                </a:highlight>
                <a:latin typeface="Arial Narrow"/>
                <a:ea typeface="Arial Narrow"/>
                <a:cs typeface="Arial Narrow"/>
                <a:sym typeface="Arial Narrow"/>
              </a:rPr>
              <a:t>#CleanRide4Kids</a:t>
            </a:r>
            <a:endParaRPr sz="2700" b="1">
              <a:solidFill>
                <a:srgbClr val="0A7A4D"/>
              </a:solidFill>
              <a:highlight>
                <a:srgbClr val="FECD01"/>
              </a:highlight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89" name="Google Shape;189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6575" y="186275"/>
            <a:ext cx="4492148" cy="151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4"/>
          <p:cNvPicPr preferRelativeResize="0"/>
          <p:nvPr/>
        </p:nvPicPr>
        <p:blipFill rotWithShape="1">
          <a:blip r:embed="rId4">
            <a:alphaModFix/>
          </a:blip>
          <a:srcRect l="7153" t="7166" r="47573"/>
          <a:stretch/>
        </p:blipFill>
        <p:spPr>
          <a:xfrm flipH="1">
            <a:off x="-2" y="-18150"/>
            <a:ext cx="5553377" cy="6894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"/>
          <p:cNvSpPr txBox="1"/>
          <p:nvPr/>
        </p:nvSpPr>
        <p:spPr>
          <a:xfrm>
            <a:off x="2688740" y="3770025"/>
            <a:ext cx="2359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Trish Rea</a:t>
            </a:r>
            <a:endParaRPr sz="1333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0" i="0" u="none" strike="noStrike" cap="none">
                <a:solidFill>
                  <a:srgbClr val="1A1919"/>
                </a:solidFill>
                <a:latin typeface="Arial Narrow"/>
                <a:ea typeface="Arial Narrow"/>
                <a:cs typeface="Arial Narrow"/>
                <a:sym typeface="Arial Narrow"/>
              </a:rPr>
              <a:t>Bus Driver and Trainer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0" i="0" u="none" strike="noStrike" cap="none">
                <a:solidFill>
                  <a:srgbClr val="1A1919"/>
                </a:solidFill>
                <a:latin typeface="Arial Narrow"/>
                <a:ea typeface="Arial Narrow"/>
                <a:cs typeface="Arial Narrow"/>
                <a:sym typeface="Arial Narrow"/>
              </a:rPr>
              <a:t>Three Rivers Community Schools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3"/>
          <p:cNvSpPr txBox="1"/>
          <p:nvPr/>
        </p:nvSpPr>
        <p:spPr>
          <a:xfrm>
            <a:off x="7247021" y="3781169"/>
            <a:ext cx="21567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Margarita Villalobos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0" i="0" u="none" strike="noStrike" cap="none">
                <a:solidFill>
                  <a:srgbClr val="1A1919"/>
                </a:solidFill>
                <a:latin typeface="Arial Narrow"/>
                <a:ea typeface="Arial Narrow"/>
                <a:cs typeface="Arial Narrow"/>
                <a:sym typeface="Arial Narrow"/>
              </a:rPr>
              <a:t>ESB Pilot Driver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0" i="0" u="none" strike="noStrike" cap="none">
                <a:solidFill>
                  <a:srgbClr val="1A1919"/>
                </a:solidFill>
                <a:latin typeface="Arial Narrow"/>
                <a:ea typeface="Arial Narrow"/>
                <a:cs typeface="Arial Narrow"/>
                <a:sym typeface="Arial Narrow"/>
              </a:rPr>
              <a:t>Salt Lake City School District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3"/>
          <p:cNvSpPr txBox="1"/>
          <p:nvPr/>
        </p:nvSpPr>
        <p:spPr>
          <a:xfrm>
            <a:off x="4845252" y="3781169"/>
            <a:ext cx="24384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Carmen Pena-Duran</a:t>
            </a:r>
            <a:endParaRPr sz="1333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0" i="0" u="none" strike="noStrike" cap="none">
                <a:solidFill>
                  <a:srgbClr val="1A1919"/>
                </a:solidFill>
                <a:latin typeface="Arial Narrow"/>
                <a:ea typeface="Arial Narrow"/>
                <a:cs typeface="Arial Narrow"/>
                <a:sym typeface="Arial Narrow"/>
              </a:rPr>
              <a:t>Bus Operator</a:t>
            </a:r>
            <a:endParaRPr sz="1333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Modesto City Schools</a:t>
            </a:r>
            <a:endParaRPr sz="1333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9" name="Google Shape;199;p3"/>
          <p:cNvSpPr txBox="1">
            <a:spLocks noGrp="1"/>
          </p:cNvSpPr>
          <p:nvPr>
            <p:ph type="body" idx="2"/>
          </p:nvPr>
        </p:nvSpPr>
        <p:spPr>
          <a:xfrm>
            <a:off x="516716" y="6407149"/>
            <a:ext cx="6105877" cy="383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endParaRPr sz="1333"/>
          </a:p>
        </p:txBody>
      </p:sp>
      <p:sp>
        <p:nvSpPr>
          <p:cNvPr id="200" name="Google Shape;200;p3"/>
          <p:cNvSpPr txBox="1"/>
          <p:nvPr/>
        </p:nvSpPr>
        <p:spPr>
          <a:xfrm>
            <a:off x="170343" y="3781169"/>
            <a:ext cx="2554200" cy="12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Brittany Barrett</a:t>
            </a:r>
            <a:endParaRPr sz="1333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0" i="0" u="none" strike="noStrike" cap="none">
                <a:solidFill>
                  <a:srgbClr val="1A1919"/>
                </a:solidFill>
                <a:latin typeface="Arial Narrow"/>
                <a:ea typeface="Arial Narrow"/>
                <a:cs typeface="Arial Narrow"/>
                <a:sym typeface="Arial Narrow"/>
              </a:rPr>
              <a:t>Senior Manager, E-Mobility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0" i="0" u="none" strike="noStrike" cap="none">
                <a:solidFill>
                  <a:srgbClr val="1A1919"/>
                </a:solidFill>
                <a:latin typeface="Arial Narrow"/>
                <a:ea typeface="Arial Narrow"/>
                <a:cs typeface="Arial Narrow"/>
                <a:sym typeface="Arial Narrow"/>
              </a:rPr>
              <a:t>School District Technical Assistance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0" i="0" u="none" strike="noStrike" cap="none">
                <a:solidFill>
                  <a:srgbClr val="1A1919"/>
                </a:solidFill>
                <a:latin typeface="Arial Narrow"/>
                <a:ea typeface="Arial Narrow"/>
                <a:cs typeface="Arial Narrow"/>
                <a:sym typeface="Arial Narrow"/>
              </a:rPr>
              <a:t>WRI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1" i="0" u="none" strike="noStrike" cap="none">
                <a:solidFill>
                  <a:srgbClr val="1A1919"/>
                </a:solidFill>
                <a:latin typeface="Arial Narrow"/>
                <a:ea typeface="Arial Narrow"/>
                <a:cs typeface="Arial Narrow"/>
                <a:sym typeface="Arial Narrow"/>
              </a:rPr>
              <a:t>Moderator</a:t>
            </a:r>
            <a:r>
              <a:rPr lang="en-US" sz="1333" b="0" i="0" u="none" strike="noStrike" cap="none">
                <a:solidFill>
                  <a:srgbClr val="1A1919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333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01" name="Google Shape;201;p3"/>
          <p:cNvSpPr/>
          <p:nvPr/>
        </p:nvSpPr>
        <p:spPr>
          <a:xfrm>
            <a:off x="721614" y="1772855"/>
            <a:ext cx="1453200" cy="18543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202;p3"/>
          <p:cNvSpPr/>
          <p:nvPr/>
        </p:nvSpPr>
        <p:spPr>
          <a:xfrm>
            <a:off x="3077111" y="1772855"/>
            <a:ext cx="1453200" cy="18543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3"/>
          <p:cNvSpPr/>
          <p:nvPr/>
        </p:nvSpPr>
        <p:spPr>
          <a:xfrm>
            <a:off x="5291671" y="1772855"/>
            <a:ext cx="1453200" cy="18543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3"/>
          <p:cNvSpPr/>
          <p:nvPr/>
        </p:nvSpPr>
        <p:spPr>
          <a:xfrm>
            <a:off x="7571093" y="1786244"/>
            <a:ext cx="1453200" cy="18543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3"/>
          <p:cNvSpPr txBox="1"/>
          <p:nvPr/>
        </p:nvSpPr>
        <p:spPr>
          <a:xfrm>
            <a:off x="457614" y="226981"/>
            <a:ext cx="10607550" cy="5560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75" tIns="45700" rIns="0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Arial Narrow"/>
              <a:buNone/>
            </a:pPr>
            <a:r>
              <a:rPr lang="en-US" sz="5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TODAY WE’LL HEAR FROM…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" name="Google Shape;206;p3"/>
          <p:cNvSpPr/>
          <p:nvPr/>
        </p:nvSpPr>
        <p:spPr>
          <a:xfrm rot="5400000">
            <a:off x="227228" y="488532"/>
            <a:ext cx="556023" cy="95251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7" name="Google Shape;207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2990" y="1744786"/>
            <a:ext cx="1910489" cy="1910489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08" name="Google Shape;208;p3"/>
          <p:cNvPicPr preferRelativeResize="0"/>
          <p:nvPr/>
        </p:nvPicPr>
        <p:blipFill rotWithShape="1">
          <a:blip r:embed="rId4">
            <a:alphaModFix/>
          </a:blip>
          <a:srcRect t="7891" b="15358"/>
          <a:stretch/>
        </p:blipFill>
        <p:spPr>
          <a:xfrm>
            <a:off x="5139228" y="1701004"/>
            <a:ext cx="1910500" cy="1962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43799" y="1689502"/>
            <a:ext cx="1719867" cy="2047841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10" name="Google Shape;210;p3"/>
          <p:cNvPicPr preferRelativeResize="0"/>
          <p:nvPr/>
        </p:nvPicPr>
        <p:blipFill rotWithShape="1">
          <a:blip r:embed="rId6">
            <a:alphaModFix/>
          </a:blip>
          <a:srcRect t="14273"/>
          <a:stretch/>
        </p:blipFill>
        <p:spPr>
          <a:xfrm>
            <a:off x="7527025" y="1689501"/>
            <a:ext cx="1719876" cy="1965774"/>
          </a:xfrm>
          <a:prstGeom prst="rect">
            <a:avLst/>
          </a:prstGeom>
          <a:noFill/>
          <a:ln w="12700" cap="flat" cmpd="sng">
            <a:solidFill>
              <a:srgbClr val="31538F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11" name="Google Shape;211;p3"/>
          <p:cNvPicPr preferRelativeResize="0"/>
          <p:nvPr/>
        </p:nvPicPr>
        <p:blipFill rotWithShape="1">
          <a:blip r:embed="rId7">
            <a:alphaModFix/>
          </a:blip>
          <a:srcRect b="28088"/>
          <a:stretch/>
        </p:blipFill>
        <p:spPr>
          <a:xfrm>
            <a:off x="9747350" y="1696650"/>
            <a:ext cx="1828476" cy="1971389"/>
          </a:xfrm>
          <a:prstGeom prst="rect">
            <a:avLst/>
          </a:prstGeom>
          <a:noFill/>
          <a:ln w="1905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2" name="Google Shape;212;p3"/>
          <p:cNvSpPr txBox="1"/>
          <p:nvPr/>
        </p:nvSpPr>
        <p:spPr>
          <a:xfrm>
            <a:off x="9563388" y="3781175"/>
            <a:ext cx="2359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 b="1">
                <a:latin typeface="Arial Narrow"/>
                <a:ea typeface="Arial Narrow"/>
                <a:cs typeface="Arial Narrow"/>
                <a:sym typeface="Arial Narrow"/>
              </a:rPr>
              <a:t>Carolina Chacon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>
                <a:solidFill>
                  <a:srgbClr val="1A1919"/>
                </a:solidFill>
                <a:latin typeface="Arial Narrow"/>
                <a:ea typeface="Arial Narrow"/>
                <a:cs typeface="Arial Narrow"/>
                <a:sym typeface="Arial Narrow"/>
              </a:rPr>
              <a:t>Coalition Manager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33"/>
              <a:buFont typeface="Arial"/>
              <a:buNone/>
            </a:pPr>
            <a:r>
              <a:rPr lang="en-US" sz="1333">
                <a:solidFill>
                  <a:srgbClr val="1A1919"/>
                </a:solidFill>
                <a:latin typeface="Arial Narrow"/>
                <a:ea typeface="Arial Narrow"/>
                <a:cs typeface="Arial Narrow"/>
                <a:sym typeface="Arial Narrow"/>
              </a:rPr>
              <a:t>Alliance for Electric School Buses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8474" y="262809"/>
            <a:ext cx="10656478" cy="55441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"/>
          <p:cNvSpPr txBox="1"/>
          <p:nvPr/>
        </p:nvSpPr>
        <p:spPr>
          <a:xfrm>
            <a:off x="521192" y="1018516"/>
            <a:ext cx="7070509" cy="52570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300" tIns="274300" rIns="274300" bIns="274300" anchor="t" anchorCtr="0">
            <a:noAutofit/>
          </a:bodyPr>
          <a:lstStyle/>
          <a:p>
            <a:pPr marL="379721" marR="0" lvl="0" indent="-2425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Diesel exhaust pollutants can lead to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b="1" i="0" u="none" strike="noStrike" cap="none">
                <a:solidFill>
                  <a:srgbClr val="007A4D"/>
                </a:solidFill>
                <a:latin typeface="Arial Narrow"/>
                <a:ea typeface="Arial Narrow"/>
                <a:cs typeface="Arial Narrow"/>
                <a:sym typeface="Arial Narrow"/>
              </a:rPr>
              <a:t>asthma, cancer and other respiratory illnesses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br>
              <a:rPr lang="en-US" sz="2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1333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79721" marR="0" lvl="0" indent="-2425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Diesel exhaust pollution is a </a:t>
            </a:r>
            <a:r>
              <a:rPr lang="en-US" sz="2400" b="1" i="0" u="none" strike="noStrike" cap="none">
                <a:solidFill>
                  <a:srgbClr val="007A4D"/>
                </a:solidFill>
                <a:latin typeface="Arial Narrow"/>
                <a:ea typeface="Arial Narrow"/>
                <a:cs typeface="Arial Narrow"/>
                <a:sym typeface="Arial Narrow"/>
              </a:rPr>
              <a:t>known carcinogen.</a:t>
            </a:r>
            <a:endParaRPr sz="24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79721" marR="0" lvl="0" indent="-15791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33"/>
              <a:buFont typeface="Arial"/>
              <a:buNone/>
            </a:pPr>
            <a:endParaRPr sz="1333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79721" marR="0" lvl="0" indent="-2425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There are </a:t>
            </a:r>
            <a:r>
              <a:rPr lang="en-US" sz="2400" b="1" i="0" u="none" strike="noStrike" cap="none">
                <a:solidFill>
                  <a:srgbClr val="007A4D"/>
                </a:solidFill>
                <a:latin typeface="Arial Narrow"/>
                <a:ea typeface="Arial Narrow"/>
                <a:cs typeface="Arial Narrow"/>
                <a:sym typeface="Arial Narrow"/>
              </a:rPr>
              <a:t>documented negative impacts</a:t>
            </a:r>
            <a:r>
              <a:rPr lang="en-US" sz="2400" b="0" i="0" u="none" strike="noStrike" cap="none">
                <a:solidFill>
                  <a:srgbClr val="007A4D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400" b="0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on both student health and academic performance – and there is increasing evidence that </a:t>
            </a:r>
            <a:r>
              <a:rPr lang="en-US" sz="2400" b="1" i="0" u="none" strike="noStrike" cap="none">
                <a:solidFill>
                  <a:srgbClr val="007A4D"/>
                </a:solidFill>
                <a:latin typeface="Arial Narrow"/>
                <a:ea typeface="Arial Narrow"/>
                <a:cs typeface="Arial Narrow"/>
                <a:sym typeface="Arial Narrow"/>
              </a:rPr>
              <a:t>children are particularly susceptible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br>
              <a:rPr lang="en-US" sz="24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sz="1333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79721" marR="0" lvl="0" indent="-24256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Reducing students’ exposure to air pollution from school buses has </a:t>
            </a:r>
            <a:r>
              <a:rPr lang="en-US" sz="2400" b="1" i="0" u="none" strike="noStrike" cap="none">
                <a:solidFill>
                  <a:srgbClr val="007A4D"/>
                </a:solidFill>
                <a:latin typeface="Arial Narrow"/>
                <a:ea typeface="Arial Narrow"/>
                <a:cs typeface="Arial Narrow"/>
                <a:sym typeface="Arial Narrow"/>
              </a:rPr>
              <a:t>positive and significant effects on some test scores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.</a:t>
            </a:r>
            <a:endParaRPr sz="24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24" name="Google Shape;224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6119" y="2798104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8" descr="A group of people sitting on a bus&#10;&#10;Description automatically generated with medium confidence"/>
          <p:cNvPicPr preferRelativeResize="0"/>
          <p:nvPr/>
        </p:nvPicPr>
        <p:blipFill rotWithShape="1">
          <a:blip r:embed="rId4">
            <a:alphaModFix amt="62000"/>
          </a:blip>
          <a:srcRect l="16248" t="1617" r="39305" b="13332"/>
          <a:stretch/>
        </p:blipFill>
        <p:spPr>
          <a:xfrm>
            <a:off x="7742024" y="9525"/>
            <a:ext cx="5207973" cy="684276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8"/>
          <p:cNvSpPr txBox="1"/>
          <p:nvPr/>
        </p:nvSpPr>
        <p:spPr>
          <a:xfrm>
            <a:off x="372583" y="6322669"/>
            <a:ext cx="5526000" cy="3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60950" rIns="12190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 Narrow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Sources: </a:t>
            </a:r>
            <a:r>
              <a:rPr lang="en-US" sz="1000" b="0" i="0" u="sng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EPA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; </a:t>
            </a:r>
            <a:r>
              <a:rPr lang="en-US" sz="1000" b="0" i="0" u="sng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Beatty and </a:t>
            </a:r>
            <a:r>
              <a:rPr lang="en-US" sz="1000" b="0" i="0" u="sng" strike="noStrike" cap="none" err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Shimshack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; </a:t>
            </a:r>
            <a:r>
              <a:rPr lang="en-US" sz="1000" b="0" i="0" u="sng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Austin, </a:t>
            </a:r>
            <a:r>
              <a:rPr lang="en-US" sz="1000" b="0" i="0" u="sng" strike="noStrike" cap="none" err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Heutel</a:t>
            </a:r>
            <a:r>
              <a:rPr lang="en-US" sz="1000" b="0" i="0" u="sng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and </a:t>
            </a:r>
            <a:r>
              <a:rPr lang="en-US" sz="1000" b="0" i="0" u="sng" strike="noStrike" cap="none" err="1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Kreisman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; </a:t>
            </a:r>
            <a:r>
              <a:rPr lang="en-US" sz="1000" b="0" i="0" u="sng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Liu and Grigg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; </a:t>
            </a:r>
            <a:r>
              <a:rPr lang="en-US" sz="1000" b="0" i="0" u="sng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WHO</a:t>
            </a:r>
            <a:r>
              <a:rPr lang="en-US" sz="1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.  </a:t>
            </a:r>
            <a:endParaRPr sz="10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27" name="Google Shape;227;p8" descr="A picture containing graphics, font, symbol, screensho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71515" y="4468103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06880" y="2228692"/>
            <a:ext cx="365760" cy="365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09325" y="1282701"/>
            <a:ext cx="347472" cy="347472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8"/>
          <p:cNvSpPr txBox="1"/>
          <p:nvPr/>
        </p:nvSpPr>
        <p:spPr>
          <a:xfrm>
            <a:off x="412183" y="116713"/>
            <a:ext cx="10972800" cy="927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60950" rIns="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150"/>
              <a:buFont typeface="Arial Narrow"/>
              <a:buNone/>
            </a:pPr>
            <a:r>
              <a:rPr lang="en-US" sz="415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HARMS OF DIESEL EXHAUSTION</a:t>
            </a:r>
            <a:endParaRPr sz="415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31" name="Google Shape;231;p8"/>
          <p:cNvSpPr/>
          <p:nvPr/>
        </p:nvSpPr>
        <p:spPr>
          <a:xfrm rot="5400000">
            <a:off x="134502" y="580322"/>
            <a:ext cx="682363" cy="127002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"/>
          <p:cNvSpPr/>
          <p:nvPr/>
        </p:nvSpPr>
        <p:spPr>
          <a:xfrm>
            <a:off x="8470447" y="1348401"/>
            <a:ext cx="2549939" cy="1383041"/>
          </a:xfrm>
          <a:prstGeom prst="rect">
            <a:avLst/>
          </a:prstGeom>
          <a:solidFill>
            <a:srgbClr val="FFFFFF"/>
          </a:solidFill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SLIDE IN DEVELOPMENT</a:t>
            </a:r>
            <a:endParaRPr sz="2400" b="0" i="0" u="none" strike="noStrike" cap="none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238;p9"/>
          <p:cNvSpPr txBox="1"/>
          <p:nvPr/>
        </p:nvSpPr>
        <p:spPr>
          <a:xfrm>
            <a:off x="610152" y="302643"/>
            <a:ext cx="6725712" cy="682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43825" tIns="60950" rIns="0" bIns="609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67"/>
              <a:buFont typeface="Arial Narrow"/>
              <a:buNone/>
            </a:pPr>
            <a:r>
              <a:rPr lang="en-US" sz="435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INEQUITABLE HARMS</a:t>
            </a:r>
            <a:endParaRPr sz="435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9"/>
          <p:cNvSpPr/>
          <p:nvPr/>
        </p:nvSpPr>
        <p:spPr>
          <a:xfrm rot="5400000">
            <a:off x="326827" y="585968"/>
            <a:ext cx="682362" cy="115711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9"/>
          <p:cNvSpPr txBox="1"/>
          <p:nvPr/>
        </p:nvSpPr>
        <p:spPr>
          <a:xfrm>
            <a:off x="799536" y="1303580"/>
            <a:ext cx="5896539" cy="4674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50" rIns="121900" bIns="60950" anchor="t" anchorCtr="0">
            <a:noAutofit/>
          </a:bodyPr>
          <a:lstStyle/>
          <a:p>
            <a:pPr marL="13715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10"/>
              <a:buFont typeface="Arial"/>
              <a:buNone/>
            </a:pPr>
            <a:r>
              <a:rPr lang="en-US" sz="2510" b="1" i="0" u="none" strike="noStrike" cap="none">
                <a:solidFill>
                  <a:srgbClr val="0F8037"/>
                </a:solidFill>
                <a:latin typeface="Arial Narrow"/>
                <a:ea typeface="Arial Narrow"/>
                <a:cs typeface="Arial Narrow"/>
                <a:sym typeface="Arial Narrow"/>
              </a:rPr>
              <a:t>60% of low-income students </a:t>
            </a:r>
            <a:r>
              <a:rPr lang="en-US" sz="251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take the bus compared to 45% of non-low-income students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80144" marR="0" lvl="0" indent="-24298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715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10"/>
              <a:buFont typeface="Arial"/>
              <a:buNone/>
            </a:pPr>
            <a:r>
              <a:rPr lang="en-US" sz="251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Fine PM exposure from on-road sources can be </a:t>
            </a:r>
            <a:r>
              <a:rPr lang="en-US" sz="2510" b="1" i="0" u="none" strike="noStrike" cap="none">
                <a:solidFill>
                  <a:srgbClr val="0F8037"/>
                </a:solidFill>
                <a:latin typeface="Arial Narrow"/>
                <a:ea typeface="Arial Narrow"/>
                <a:cs typeface="Arial Narrow"/>
                <a:sym typeface="Arial Narrow"/>
              </a:rPr>
              <a:t>75% higher</a:t>
            </a:r>
            <a:r>
              <a:rPr lang="en-US" sz="2510" b="0" i="0" u="none" strike="noStrike" cap="none">
                <a:solidFill>
                  <a:srgbClr val="0F8037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r>
              <a:rPr lang="en-US" sz="2510" b="1" i="0" u="none" strike="noStrike" cap="none">
                <a:solidFill>
                  <a:srgbClr val="0F8037"/>
                </a:solidFill>
                <a:latin typeface="Arial Narrow"/>
                <a:ea typeface="Arial Narrow"/>
                <a:cs typeface="Arial Narrow"/>
                <a:sym typeface="Arial Narrow"/>
              </a:rPr>
              <a:t>for Latinos, 73% higher for Asian Americans, and 61% higher for African Americans</a:t>
            </a:r>
            <a:endParaRPr sz="2510" b="1" i="0" u="none" strike="noStrike" cap="none">
              <a:solidFill>
                <a:srgbClr val="0F8037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715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37157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10"/>
              <a:buFont typeface="Arial"/>
              <a:buNone/>
            </a:pPr>
            <a:r>
              <a:rPr lang="en-US" sz="2510" b="0" i="0" u="none" strike="noStrike" cap="none">
                <a:solidFill>
                  <a:srgbClr val="333333"/>
                </a:solidFill>
                <a:latin typeface="Arial Narrow"/>
                <a:ea typeface="Arial Narrow"/>
                <a:cs typeface="Arial Narrow"/>
                <a:sym typeface="Arial Narrow"/>
              </a:rPr>
              <a:t>Native American children are </a:t>
            </a:r>
            <a:r>
              <a:rPr lang="en-US" sz="2510" b="1" i="0" u="none" strike="noStrike" cap="none">
                <a:solidFill>
                  <a:srgbClr val="32864B"/>
                </a:solidFill>
                <a:latin typeface="Arial Narrow"/>
                <a:ea typeface="Arial Narrow"/>
                <a:cs typeface="Arial Narrow"/>
                <a:sym typeface="Arial Narrow"/>
              </a:rPr>
              <a:t>1.5 times more likely to have asthma</a:t>
            </a:r>
            <a:r>
              <a:rPr lang="en-US" sz="2510" b="0" i="0" u="none" strike="noStrike" cap="none">
                <a:solidFill>
                  <a:srgbClr val="333333"/>
                </a:solidFill>
                <a:latin typeface="Arial Narrow"/>
                <a:ea typeface="Arial Narrow"/>
                <a:cs typeface="Arial Narrow"/>
                <a:sym typeface="Arial Narrow"/>
              </a:rPr>
              <a:t> as non-Hispanic white children.</a:t>
            </a:r>
            <a:endParaRPr sz="2510" b="1" i="0" u="none" strike="noStrike" cap="none">
              <a:solidFill>
                <a:srgbClr val="32864B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41" name="Google Shape;241;p9" descr="Bus with solid fil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5465" y="1362061"/>
            <a:ext cx="416648" cy="416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465" y="4304480"/>
            <a:ext cx="347472" cy="3474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9" descr="Weights Uneven with solid fill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465" y="2470604"/>
            <a:ext cx="416648" cy="41664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9"/>
          <p:cNvSpPr txBox="1"/>
          <p:nvPr/>
        </p:nvSpPr>
        <p:spPr>
          <a:xfrm>
            <a:off x="203735" y="6423902"/>
            <a:ext cx="7857300" cy="2461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000" b="0" i="0" u="none" strike="noStrike" cap="non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Sources: </a:t>
            </a:r>
            <a:r>
              <a:rPr lang="en-US" sz="1000" b="0" i="0" u="sng" strike="noStrike" cap="non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Bureau of Transportation Statistics</a:t>
            </a:r>
            <a:r>
              <a:rPr lang="en-US" sz="1000" b="0" i="0" u="sng" strike="noStrike" cap="non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1000" b="0" i="0" u="sng" strike="noStrike" cap="non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Union of Concerned Scientists</a:t>
            </a:r>
            <a:r>
              <a:rPr lang="en-US" sz="1000" b="0" i="0" u="sng" strike="noStrike" cap="non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1000" b="0" i="0" u="sng" strike="noStrike" cap="non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Public Health Report</a:t>
            </a:r>
            <a:endParaRPr sz="1000" b="0" i="0" u="none" strike="noStrike" cap="none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245" name="Google Shape;245;p9" descr="A stop sign on the street&#10;&#10;Description automatically generated with medium confidence"/>
          <p:cNvPicPr preferRelativeResize="0"/>
          <p:nvPr/>
        </p:nvPicPr>
        <p:blipFill rotWithShape="1">
          <a:blip r:embed="rId9">
            <a:alphaModFix/>
          </a:blip>
          <a:srcRect l="12883" t="531" r="48015" b="21321"/>
          <a:stretch/>
        </p:blipFill>
        <p:spPr>
          <a:xfrm>
            <a:off x="7112000" y="0"/>
            <a:ext cx="5148944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80c6d76e38_2_238"/>
          <p:cNvSpPr txBox="1">
            <a:spLocks noGrp="1"/>
          </p:cNvSpPr>
          <p:nvPr>
            <p:ph type="title"/>
          </p:nvPr>
        </p:nvSpPr>
        <p:spPr>
          <a:xfrm>
            <a:off x="268636" y="273197"/>
            <a:ext cx="11716217" cy="70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5200" tIns="60925" rIns="121900" bIns="609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100"/>
              <a:buFont typeface="Arial Narrow"/>
              <a:buNone/>
            </a:pPr>
            <a:r>
              <a:rPr lang="en-US" sz="4350" cap="none">
                <a:solidFill>
                  <a:schemeClr val="lt1"/>
                </a:solidFill>
              </a:rPr>
              <a:t>CHALLENGES FACING ELECTRIFICATION</a:t>
            </a:r>
            <a:endParaRPr sz="4350"/>
          </a:p>
        </p:txBody>
      </p:sp>
      <p:grpSp>
        <p:nvGrpSpPr>
          <p:cNvPr id="252" name="Google Shape;252;g280c6d76e38_2_238"/>
          <p:cNvGrpSpPr/>
          <p:nvPr/>
        </p:nvGrpSpPr>
        <p:grpSpPr>
          <a:xfrm>
            <a:off x="483028" y="1944093"/>
            <a:ext cx="11230635" cy="2326632"/>
            <a:chOff x="362280" y="1458106"/>
            <a:chExt cx="8423187" cy="1745018"/>
          </a:xfrm>
        </p:grpSpPr>
        <p:grpSp>
          <p:nvGrpSpPr>
            <p:cNvPr id="253" name="Google Shape;253;g280c6d76e38_2_238"/>
            <p:cNvGrpSpPr/>
            <p:nvPr/>
          </p:nvGrpSpPr>
          <p:grpSpPr>
            <a:xfrm>
              <a:off x="362280" y="1458106"/>
              <a:ext cx="1413300" cy="1745018"/>
              <a:chOff x="362280" y="1458106"/>
              <a:chExt cx="1413300" cy="1745018"/>
            </a:xfrm>
          </p:grpSpPr>
          <p:cxnSp>
            <p:nvCxnSpPr>
              <p:cNvPr id="254" name="Google Shape;254;g280c6d76e38_2_238"/>
              <p:cNvCxnSpPr/>
              <p:nvPr/>
            </p:nvCxnSpPr>
            <p:spPr>
              <a:xfrm>
                <a:off x="1068862" y="2806224"/>
                <a:ext cx="0" cy="396900"/>
              </a:xfrm>
              <a:prstGeom prst="straightConnector1">
                <a:avLst/>
              </a:prstGeom>
              <a:noFill/>
              <a:ln w="222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55" name="Google Shape;255;g280c6d76e38_2_238"/>
              <p:cNvGrpSpPr/>
              <p:nvPr/>
            </p:nvGrpSpPr>
            <p:grpSpPr>
              <a:xfrm>
                <a:off x="362280" y="1458106"/>
                <a:ext cx="1413300" cy="1362600"/>
                <a:chOff x="362280" y="1357614"/>
                <a:chExt cx="1413300" cy="1362600"/>
              </a:xfrm>
            </p:grpSpPr>
            <p:sp>
              <p:nvSpPr>
                <p:cNvPr id="256" name="Google Shape;256;g280c6d76e38_2_238"/>
                <p:cNvSpPr/>
                <p:nvPr/>
              </p:nvSpPr>
              <p:spPr>
                <a:xfrm>
                  <a:off x="387515" y="1357614"/>
                  <a:ext cx="1362600" cy="1362600"/>
                </a:xfrm>
                <a:prstGeom prst="ellipse">
                  <a:avLst/>
                </a:prstGeom>
                <a:solidFill>
                  <a:schemeClr val="dk2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g280c6d76e38_2_238"/>
                <p:cNvSpPr txBox="1"/>
                <p:nvPr/>
              </p:nvSpPr>
              <p:spPr>
                <a:xfrm>
                  <a:off x="362280" y="1646546"/>
                  <a:ext cx="1413300" cy="785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60925" rIns="121900" bIns="60925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2000"/>
                    <a:buFont typeface="Arial Narrow"/>
                    <a:buNone/>
                  </a:pPr>
                  <a:r>
                    <a:rPr lang="en-US" sz="2000" b="0" i="0" u="none" strike="noStrike" cap="none">
                      <a:solidFill>
                        <a:srgbClr val="FFFFFF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  <a:t>Higher </a:t>
                  </a:r>
                  <a:br>
                    <a:rPr lang="en-US" sz="2000" b="0" i="0" u="none" strike="noStrike" cap="none">
                      <a:solidFill>
                        <a:srgbClr val="FFFFFF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</a:br>
                  <a:r>
                    <a:rPr lang="en-US" sz="2000" b="0" i="0" u="none" strike="noStrike" cap="none">
                      <a:solidFill>
                        <a:srgbClr val="FFFFFF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  <a:t>upfront </a:t>
                  </a:r>
                  <a:br>
                    <a:rPr lang="en-US" sz="2000" b="0" i="0" u="none" strike="noStrike" cap="none">
                      <a:solidFill>
                        <a:srgbClr val="FFFFFF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</a:br>
                  <a:r>
                    <a:rPr lang="en-US" sz="2000" b="1" i="0" u="none" strike="noStrike" cap="none">
                      <a:solidFill>
                        <a:srgbClr val="FFFFFF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  <a:t>costs</a:t>
                  </a:r>
                  <a:endPara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58" name="Google Shape;258;g280c6d76e38_2_238"/>
            <p:cNvGrpSpPr/>
            <p:nvPr/>
          </p:nvGrpSpPr>
          <p:grpSpPr>
            <a:xfrm>
              <a:off x="2184356" y="1458106"/>
              <a:ext cx="1413300" cy="1745018"/>
              <a:chOff x="2184356" y="1458106"/>
              <a:chExt cx="1413300" cy="1745018"/>
            </a:xfrm>
          </p:grpSpPr>
          <p:cxnSp>
            <p:nvCxnSpPr>
              <p:cNvPr id="259" name="Google Shape;259;g280c6d76e38_2_238"/>
              <p:cNvCxnSpPr/>
              <p:nvPr/>
            </p:nvCxnSpPr>
            <p:spPr>
              <a:xfrm>
                <a:off x="2840260" y="2806224"/>
                <a:ext cx="0" cy="396900"/>
              </a:xfrm>
              <a:prstGeom prst="straightConnector1">
                <a:avLst/>
              </a:prstGeom>
              <a:noFill/>
              <a:ln w="222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60" name="Google Shape;260;g280c6d76e38_2_238"/>
              <p:cNvGrpSpPr/>
              <p:nvPr/>
            </p:nvGrpSpPr>
            <p:grpSpPr>
              <a:xfrm>
                <a:off x="2184356" y="1458106"/>
                <a:ext cx="1413300" cy="1362600"/>
                <a:chOff x="2184356" y="1332131"/>
                <a:chExt cx="1413300" cy="1362600"/>
              </a:xfrm>
            </p:grpSpPr>
            <p:sp>
              <p:nvSpPr>
                <p:cNvPr id="261" name="Google Shape;261;g280c6d76e38_2_238"/>
                <p:cNvSpPr/>
                <p:nvPr/>
              </p:nvSpPr>
              <p:spPr>
                <a:xfrm>
                  <a:off x="2209591" y="1332131"/>
                  <a:ext cx="1362600" cy="1362600"/>
                </a:xfrm>
                <a:prstGeom prst="ellipse">
                  <a:avLst/>
                </a:prstGeom>
                <a:solidFill>
                  <a:schemeClr val="dk2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g280c6d76e38_2_238"/>
                <p:cNvSpPr txBox="1"/>
                <p:nvPr/>
              </p:nvSpPr>
              <p:spPr>
                <a:xfrm>
                  <a:off x="2184356" y="1736479"/>
                  <a:ext cx="1413300" cy="55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60925" rIns="121900" bIns="60925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2000"/>
                    <a:buFont typeface="Arial Narrow"/>
                    <a:buNone/>
                  </a:pPr>
                  <a:r>
                    <a:rPr lang="en-US" sz="2000" b="0" i="0" u="none" strike="noStrike" cap="none">
                      <a:solidFill>
                        <a:srgbClr val="FFFFFF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  <a:t>Infrastructure </a:t>
                  </a:r>
                  <a:r>
                    <a:rPr lang="en-US" sz="2000" b="1" i="0" u="none" strike="noStrike" cap="none">
                      <a:solidFill>
                        <a:srgbClr val="FFFFFF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  <a:t>development</a:t>
                  </a:r>
                  <a:endPara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63" name="Google Shape;263;g280c6d76e38_2_238"/>
            <p:cNvGrpSpPr/>
            <p:nvPr/>
          </p:nvGrpSpPr>
          <p:grpSpPr>
            <a:xfrm>
              <a:off x="3930311" y="1458106"/>
              <a:ext cx="1362600" cy="1745018"/>
              <a:chOff x="3930311" y="1458106"/>
              <a:chExt cx="1362600" cy="1745018"/>
            </a:xfrm>
          </p:grpSpPr>
          <p:cxnSp>
            <p:nvCxnSpPr>
              <p:cNvPr id="264" name="Google Shape;264;g280c6d76e38_2_238"/>
              <p:cNvCxnSpPr/>
              <p:nvPr/>
            </p:nvCxnSpPr>
            <p:spPr>
              <a:xfrm>
                <a:off x="4611736" y="2806224"/>
                <a:ext cx="0" cy="396900"/>
              </a:xfrm>
              <a:prstGeom prst="straightConnector1">
                <a:avLst/>
              </a:prstGeom>
              <a:noFill/>
              <a:ln w="222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65" name="Google Shape;265;g280c6d76e38_2_238"/>
              <p:cNvGrpSpPr/>
              <p:nvPr/>
            </p:nvGrpSpPr>
            <p:grpSpPr>
              <a:xfrm>
                <a:off x="3930311" y="1458106"/>
                <a:ext cx="1362600" cy="1362600"/>
                <a:chOff x="3930311" y="1355895"/>
                <a:chExt cx="1362600" cy="1362600"/>
              </a:xfrm>
            </p:grpSpPr>
            <p:sp>
              <p:nvSpPr>
                <p:cNvPr id="266" name="Google Shape;266;g280c6d76e38_2_238"/>
                <p:cNvSpPr/>
                <p:nvPr/>
              </p:nvSpPr>
              <p:spPr>
                <a:xfrm>
                  <a:off x="3930311" y="1355895"/>
                  <a:ext cx="1362600" cy="1362600"/>
                </a:xfrm>
                <a:prstGeom prst="ellipse">
                  <a:avLst/>
                </a:prstGeom>
                <a:solidFill>
                  <a:schemeClr val="dk2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g280c6d76e38_2_238"/>
                <p:cNvSpPr txBox="1"/>
                <p:nvPr/>
              </p:nvSpPr>
              <p:spPr>
                <a:xfrm>
                  <a:off x="3980989" y="1749533"/>
                  <a:ext cx="1272600" cy="55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60925" rIns="121900" bIns="60925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000"/>
                    <a:buFont typeface="Arial"/>
                    <a:buNone/>
                  </a:pPr>
                  <a:r>
                    <a:rPr lang="en-US" sz="2000" b="0" i="0" u="none" strike="noStrike" cap="none">
                      <a:solidFill>
                        <a:srgbClr val="FFFFFF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  <a:t>Learning new </a:t>
                  </a:r>
                  <a:r>
                    <a:rPr lang="en-US" sz="2000" b="1" i="0" u="none" strike="noStrike" cap="none">
                      <a:solidFill>
                        <a:srgbClr val="FFFFFF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  <a:t>technology</a:t>
                  </a:r>
                  <a:endPara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68" name="Google Shape;268;g280c6d76e38_2_238"/>
            <p:cNvGrpSpPr/>
            <p:nvPr/>
          </p:nvGrpSpPr>
          <p:grpSpPr>
            <a:xfrm>
              <a:off x="5651239" y="1458106"/>
              <a:ext cx="1413300" cy="1745018"/>
              <a:chOff x="5651239" y="1458106"/>
              <a:chExt cx="1413300" cy="1745018"/>
            </a:xfrm>
          </p:grpSpPr>
          <p:cxnSp>
            <p:nvCxnSpPr>
              <p:cNvPr id="269" name="Google Shape;269;g280c6d76e38_2_238"/>
              <p:cNvCxnSpPr/>
              <p:nvPr/>
            </p:nvCxnSpPr>
            <p:spPr>
              <a:xfrm>
                <a:off x="6357899" y="2806224"/>
                <a:ext cx="0" cy="396900"/>
              </a:xfrm>
              <a:prstGeom prst="straightConnector1">
                <a:avLst/>
              </a:prstGeom>
              <a:noFill/>
              <a:ln w="222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70" name="Google Shape;270;g280c6d76e38_2_238"/>
              <p:cNvGrpSpPr/>
              <p:nvPr/>
            </p:nvGrpSpPr>
            <p:grpSpPr>
              <a:xfrm>
                <a:off x="5651239" y="1458106"/>
                <a:ext cx="1413300" cy="1362600"/>
                <a:chOff x="5651239" y="1468454"/>
                <a:chExt cx="1413300" cy="1362600"/>
              </a:xfrm>
            </p:grpSpPr>
            <p:sp>
              <p:nvSpPr>
                <p:cNvPr id="271" name="Google Shape;271;g280c6d76e38_2_238"/>
                <p:cNvSpPr/>
                <p:nvPr/>
              </p:nvSpPr>
              <p:spPr>
                <a:xfrm>
                  <a:off x="5676474" y="1468454"/>
                  <a:ext cx="1362600" cy="1362600"/>
                </a:xfrm>
                <a:prstGeom prst="ellipse">
                  <a:avLst/>
                </a:prstGeom>
                <a:solidFill>
                  <a:schemeClr val="dk2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g280c6d76e38_2_238"/>
                <p:cNvSpPr txBox="1"/>
                <p:nvPr/>
              </p:nvSpPr>
              <p:spPr>
                <a:xfrm>
                  <a:off x="5651239" y="1872802"/>
                  <a:ext cx="1413300" cy="55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60925" rIns="121900" bIns="60925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2000"/>
                    <a:buFont typeface="Arial Narrow"/>
                    <a:buNone/>
                  </a:pPr>
                  <a:r>
                    <a:rPr lang="en-US" sz="2000" b="0" i="0" u="none" strike="noStrike" cap="none">
                      <a:solidFill>
                        <a:srgbClr val="FFFFFF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  <a:t>Technology </a:t>
                  </a:r>
                  <a:r>
                    <a:rPr lang="en-US" sz="2000" b="1" i="0" u="none" strike="noStrike" cap="none">
                      <a:solidFill>
                        <a:srgbClr val="FFFFFF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  <a:t>myths</a:t>
                  </a:r>
                  <a:endPara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73" name="Google Shape;273;g280c6d76e38_2_238"/>
            <p:cNvGrpSpPr/>
            <p:nvPr/>
          </p:nvGrpSpPr>
          <p:grpSpPr>
            <a:xfrm>
              <a:off x="7372167" y="1458106"/>
              <a:ext cx="1413300" cy="1745018"/>
              <a:chOff x="7372167" y="1458106"/>
              <a:chExt cx="1413300" cy="1745018"/>
            </a:xfrm>
          </p:grpSpPr>
          <p:cxnSp>
            <p:nvCxnSpPr>
              <p:cNvPr id="274" name="Google Shape;274;g280c6d76e38_2_238"/>
              <p:cNvCxnSpPr/>
              <p:nvPr/>
            </p:nvCxnSpPr>
            <p:spPr>
              <a:xfrm>
                <a:off x="8078749" y="2806224"/>
                <a:ext cx="0" cy="396900"/>
              </a:xfrm>
              <a:prstGeom prst="straightConnector1">
                <a:avLst/>
              </a:prstGeom>
              <a:noFill/>
              <a:ln w="222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</p:cxnSp>
          <p:grpSp>
            <p:nvGrpSpPr>
              <p:cNvPr id="275" name="Google Shape;275;g280c6d76e38_2_238"/>
              <p:cNvGrpSpPr/>
              <p:nvPr/>
            </p:nvGrpSpPr>
            <p:grpSpPr>
              <a:xfrm>
                <a:off x="7372167" y="1458106"/>
                <a:ext cx="1413300" cy="1362600"/>
                <a:chOff x="7372167" y="1305701"/>
                <a:chExt cx="1413300" cy="1362600"/>
              </a:xfrm>
            </p:grpSpPr>
            <p:sp>
              <p:nvSpPr>
                <p:cNvPr id="276" name="Google Shape;276;g280c6d76e38_2_238"/>
                <p:cNvSpPr/>
                <p:nvPr/>
              </p:nvSpPr>
              <p:spPr>
                <a:xfrm>
                  <a:off x="7397402" y="1305701"/>
                  <a:ext cx="1362600" cy="1362600"/>
                </a:xfrm>
                <a:prstGeom prst="ellipse">
                  <a:avLst/>
                </a:prstGeom>
                <a:solidFill>
                  <a:schemeClr val="dk2"/>
                </a:solidFill>
                <a:ln w="19050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60925" rIns="121900" bIns="60925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lt1"/>
                    </a:buClr>
                    <a:buSzPts val="2400"/>
                    <a:buFont typeface="Arial"/>
                    <a:buNone/>
                  </a:pPr>
                  <a:endParaRPr sz="2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g280c6d76e38_2_238"/>
                <p:cNvSpPr txBox="1"/>
                <p:nvPr/>
              </p:nvSpPr>
              <p:spPr>
                <a:xfrm>
                  <a:off x="7372167" y="1710049"/>
                  <a:ext cx="1413300" cy="55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60925" rIns="121900" bIns="60925" anchor="t" anchorCtr="0">
                  <a:sp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FFFFFF"/>
                    </a:buClr>
                    <a:buSzPts val="2000"/>
                    <a:buFont typeface="Arial Narrow"/>
                    <a:buNone/>
                  </a:pPr>
                  <a:r>
                    <a:rPr lang="en-US" sz="2000" b="0" i="0" u="none" strike="noStrike" cap="none">
                      <a:solidFill>
                        <a:srgbClr val="FFFFFF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  <a:t>Need to </a:t>
                  </a:r>
                  <a:br>
                    <a:rPr lang="en-US" sz="2000" b="0" i="0" u="none" strike="noStrike" cap="none">
                      <a:solidFill>
                        <a:srgbClr val="FFFFFF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</a:br>
                  <a:r>
                    <a:rPr lang="en-US" sz="2000" b="1" i="0" u="none" strike="noStrike" cap="none">
                      <a:solidFill>
                        <a:srgbClr val="FFFFFF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  <a:t>scale quickly</a:t>
                  </a:r>
                  <a:endPara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grpSp>
        <p:nvGrpSpPr>
          <p:cNvPr id="278" name="Google Shape;278;g280c6d76e38_2_238"/>
          <p:cNvGrpSpPr/>
          <p:nvPr/>
        </p:nvGrpSpPr>
        <p:grpSpPr>
          <a:xfrm>
            <a:off x="1425114" y="4270800"/>
            <a:ext cx="9350966" cy="365591"/>
            <a:chOff x="1068862" y="3203180"/>
            <a:chExt cx="7013400" cy="274200"/>
          </a:xfrm>
        </p:grpSpPr>
        <p:cxnSp>
          <p:nvCxnSpPr>
            <p:cNvPr id="279" name="Google Shape;279;g280c6d76e38_2_238"/>
            <p:cNvCxnSpPr/>
            <p:nvPr/>
          </p:nvCxnSpPr>
          <p:spPr>
            <a:xfrm>
              <a:off x="1068862" y="3203180"/>
              <a:ext cx="7013400" cy="0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80" name="Google Shape;280;g280c6d76e38_2_238"/>
            <p:cNvCxnSpPr/>
            <p:nvPr/>
          </p:nvCxnSpPr>
          <p:spPr>
            <a:xfrm>
              <a:off x="4611658" y="3203180"/>
              <a:ext cx="0" cy="274200"/>
            </a:xfrm>
            <a:prstGeom prst="straightConnector1">
              <a:avLst/>
            </a:prstGeom>
            <a:noFill/>
            <a:ln w="222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281" name="Google Shape;281;g280c6d76e38_2_238"/>
          <p:cNvGrpSpPr/>
          <p:nvPr/>
        </p:nvGrpSpPr>
        <p:grpSpPr>
          <a:xfrm>
            <a:off x="2244751" y="4658284"/>
            <a:ext cx="7703107" cy="661949"/>
            <a:chOff x="2035543" y="3491349"/>
            <a:chExt cx="5080200" cy="762000"/>
          </a:xfrm>
        </p:grpSpPr>
        <p:sp>
          <p:nvSpPr>
            <p:cNvPr id="282" name="Google Shape;282;g280c6d76e38_2_238"/>
            <p:cNvSpPr/>
            <p:nvPr/>
          </p:nvSpPr>
          <p:spPr>
            <a:xfrm>
              <a:off x="2035543" y="3491349"/>
              <a:ext cx="5080200" cy="762000"/>
            </a:xfrm>
            <a:prstGeom prst="rect">
              <a:avLst/>
            </a:prstGeom>
            <a:solidFill>
              <a:schemeClr val="accent5"/>
            </a:solidFill>
            <a:ln w="222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400"/>
                <a:buFont typeface="Arial"/>
                <a:buNone/>
              </a:pPr>
              <a:endPara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g280c6d76e38_2_238"/>
            <p:cNvSpPr/>
            <p:nvPr/>
          </p:nvSpPr>
          <p:spPr>
            <a:xfrm>
              <a:off x="2256834" y="3563039"/>
              <a:ext cx="4637400" cy="5670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60925" rIns="121900" bIns="609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2"/>
                </a:buClr>
                <a:buSzPts val="2400"/>
                <a:buFont typeface="Arial Narrow"/>
                <a:buNone/>
              </a:pPr>
              <a:r>
                <a:rPr lang="en-US" sz="2400" b="0" i="0" u="none" strike="noStrike" cap="none">
                  <a:solidFill>
                    <a:schemeClr val="lt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These </a:t>
              </a:r>
              <a:r>
                <a:rPr lang="en-US" sz="2400" b="1" i="0" u="none" strike="noStrike" cap="none">
                  <a:solidFill>
                    <a:schemeClr val="lt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disproportionately impact </a:t>
              </a:r>
              <a:r>
                <a:rPr lang="en-US" sz="2400" b="0" i="0" u="none" strike="noStrike" cap="none">
                  <a:solidFill>
                    <a:schemeClr val="lt2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underserved communities</a:t>
              </a:r>
              <a:endParaRPr sz="2400" b="0" i="0" u="none" strike="noStrike" cap="none">
                <a:solidFill>
                  <a:schemeClr val="lt2"/>
                </a:solidFill>
                <a:latin typeface="Arial Narrow"/>
                <a:ea typeface="Arial Narrow"/>
                <a:cs typeface="Arial Narrow"/>
                <a:sym typeface="Arial Narrow"/>
              </a:endParaRPr>
            </a:p>
          </p:txBody>
        </p:sp>
      </p:grpSp>
      <p:sp>
        <p:nvSpPr>
          <p:cNvPr id="284" name="Google Shape;284;g280c6d76e38_2_238"/>
          <p:cNvSpPr/>
          <p:nvPr/>
        </p:nvSpPr>
        <p:spPr>
          <a:xfrm rot="5400000">
            <a:off x="319075" y="566862"/>
            <a:ext cx="711743" cy="124411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WRI-temp-16x9_PP02">
  <a:themeElements>
    <a:clrScheme name="Custom 6">
      <a:dk1>
        <a:srgbClr val="000000"/>
      </a:dk1>
      <a:lt1>
        <a:srgbClr val="000000"/>
      </a:lt1>
      <a:dk2>
        <a:srgbClr val="F0AB00"/>
      </a:dk2>
      <a:lt2>
        <a:srgbClr val="FFFFFF"/>
      </a:lt2>
      <a:accent1>
        <a:srgbClr val="009CCC"/>
      </a:accent1>
      <a:accent2>
        <a:srgbClr val="C51F24"/>
      </a:accent2>
      <a:accent3>
        <a:srgbClr val="7D0063"/>
      </a:accent3>
      <a:accent4>
        <a:srgbClr val="97BD3D"/>
      </a:accent4>
      <a:accent5>
        <a:srgbClr val="007A4D"/>
      </a:accent5>
      <a:accent6>
        <a:srgbClr val="003F6A"/>
      </a:accent6>
      <a:hlink>
        <a:srgbClr val="009CCC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75f981a7-23dc-40a7-a4a4-2b3b55694f88" xsi:nil="true"/>
    <IconOverlay xmlns="http://schemas.microsoft.com/sharepoint/v4" xsi:nil="true"/>
    <_ip_UnifiedCompliancePolicyProperties xmlns="http://schemas.microsoft.com/sharepoint/v3" xsi:nil="true"/>
    <lcf76f155ced4ddcb4097134ff3c332f xmlns="0ae751c7-c84d-4e5e-bdfa-ba58d750902c">
      <Terms xmlns="http://schemas.microsoft.com/office/infopath/2007/PartnerControls"/>
    </lcf76f155ced4ddcb4097134ff3c332f>
    <SharedWithUsers xmlns="75f981a7-23dc-40a7-a4a4-2b3b55694f88">
      <UserInfo>
        <DisplayName>Tom Meyer (He/Him/His)</DisplayName>
        <AccountId>2879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32674071E8124E8D9BDE8D57EB69C3" ma:contentTypeVersion="20" ma:contentTypeDescription="Create a new document." ma:contentTypeScope="" ma:versionID="7175eb20b760be64aabeac35122ee697">
  <xsd:schema xmlns:xsd="http://www.w3.org/2001/XMLSchema" xmlns:xs="http://www.w3.org/2001/XMLSchema" xmlns:p="http://schemas.microsoft.com/office/2006/metadata/properties" xmlns:ns1="http://schemas.microsoft.com/sharepoint/v3" xmlns:ns2="0ae751c7-c84d-4e5e-bdfa-ba58d750902c" xmlns:ns3="75f981a7-23dc-40a7-a4a4-2b3b55694f88" xmlns:ns4="http://schemas.microsoft.com/sharepoint/v4" targetNamespace="http://schemas.microsoft.com/office/2006/metadata/properties" ma:root="true" ma:fieldsID="a6c193035cf0b8c9849f7db59d43ee89" ns1:_="" ns2:_="" ns3:_="" ns4:_="">
    <xsd:import namespace="http://schemas.microsoft.com/sharepoint/v3"/>
    <xsd:import namespace="0ae751c7-c84d-4e5e-bdfa-ba58d750902c"/>
    <xsd:import namespace="75f981a7-23dc-40a7-a4a4-2b3b55694f88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2:lcf76f155ced4ddcb4097134ff3c332f" minOccurs="0"/>
                <xsd:element ref="ns3:TaxCatchAll" minOccurs="0"/>
                <xsd:element ref="ns4:IconOverlay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ae751c7-c84d-4e5e-bdfa-ba58d75090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ddb06df0-9a10-4f13-b01c-4547ef3a4f3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f981a7-23dc-40a7-a4a4-2b3b55694f8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6fccb704-fc3d-4c81-ae8f-cb35393d897a}" ma:internalName="TaxCatchAll" ma:showField="CatchAllData" ma:web="75f981a7-23dc-40a7-a4a4-2b3b55694f8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26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A481209-83F2-441F-96A2-22BE5C4DCBC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C37543-1AC4-4F08-896F-8908B93F082C}">
  <ds:schemaRefs>
    <ds:schemaRef ds:uri="0ae751c7-c84d-4e5e-bdfa-ba58d750902c"/>
    <ds:schemaRef ds:uri="75f981a7-23dc-40a7-a4a4-2b3b55694f88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microsoft.com/sharepoint/v4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C231B1E-E252-4594-8458-ADE11312E68C}">
  <ds:schemaRefs>
    <ds:schemaRef ds:uri="0ae751c7-c84d-4e5e-bdfa-ba58d750902c"/>
    <ds:schemaRef ds:uri="75f981a7-23dc-40a7-a4a4-2b3b55694f8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microsoft.com/sharepoint/v4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1018</Words>
  <Application>Microsoft Office PowerPoint</Application>
  <PresentationFormat>Widescreen</PresentationFormat>
  <Paragraphs>133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Georgia</vt:lpstr>
      <vt:lpstr>Arial</vt:lpstr>
      <vt:lpstr>Arial Narrow</vt:lpstr>
      <vt:lpstr>Calibri</vt:lpstr>
      <vt:lpstr>Office Theme</vt:lpstr>
      <vt:lpstr>2_WRI-temp-16x9_PP02</vt:lpstr>
      <vt:lpstr>STEERING THE TRANSITION:  ELECTRIC SCHOOL BUS DRIVERS</vt:lpstr>
      <vt:lpstr>PowerPoint Presentation</vt:lpstr>
      <vt:lpstr>WRI’s Electric School Bus Initiative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CHALLENGES FACING ELECTRIFICATION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TRAINING AVAILABILITY &amp; NEEDS</vt:lpstr>
      <vt:lpstr>BEST PRACTICES FOR TRAINING &amp; PROCURING TRAINING</vt:lpstr>
      <vt:lpstr>SCHOOL BUS DRIVER SHORTAGE 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STEERING THE TRANSITION:  ELECTRIC SCHOOL BUS DRIVERS</dc:title>
  <dc:creator>Jessica Wang</dc:creator>
  <cp:lastModifiedBy>Tom Meyer (He/Him/His)</cp:lastModifiedBy>
  <cp:revision>2</cp:revision>
  <dcterms:created xsi:type="dcterms:W3CDTF">2023-09-08T22:06:15Z</dcterms:created>
  <dcterms:modified xsi:type="dcterms:W3CDTF">2023-09-28T17:55:30Z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0x010100FC32674071E8124E8D9BDE8D57EB69C3</vt:lpwstr>
  </property>
  <property fmtid="{D5CDD505-2E9C-101B-9397-08002B2CF9AE}" pid="3" name="MediaServiceImageTags">
    <vt:lpwstr/>
  </property>
</Properties>
</file>