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71" r:id="rId5"/>
    <p:sldId id="275" r:id="rId6"/>
    <p:sldId id="288" r:id="rId7"/>
    <p:sldId id="289" r:id="rId8"/>
    <p:sldId id="277" r:id="rId9"/>
    <p:sldId id="268" r:id="rId10"/>
    <p:sldId id="290" r:id="rId11"/>
    <p:sldId id="293" r:id="rId12"/>
    <p:sldId id="299" r:id="rId13"/>
    <p:sldId id="258" r:id="rId14"/>
    <p:sldId id="280" r:id="rId15"/>
    <p:sldId id="281" r:id="rId16"/>
    <p:sldId id="259" r:id="rId17"/>
    <p:sldId id="282" r:id="rId18"/>
    <p:sldId id="257" r:id="rId19"/>
    <p:sldId id="261" r:id="rId20"/>
    <p:sldId id="278" r:id="rId21"/>
    <p:sldId id="294" r:id="rId22"/>
    <p:sldId id="295" r:id="rId23"/>
    <p:sldId id="287" r:id="rId24"/>
    <p:sldId id="283" r:id="rId25"/>
    <p:sldId id="302" r:id="rId26"/>
    <p:sldId id="284" r:id="rId27"/>
    <p:sldId id="296" r:id="rId28"/>
    <p:sldId id="298" r:id="rId29"/>
    <p:sldId id="262" r:id="rId30"/>
    <p:sldId id="272" r:id="rId31"/>
  </p:sldIdLst>
  <p:sldSz cx="18288000" cy="10287000"/>
  <p:notesSz cx="6858000" cy="9144000"/>
  <p:embeddedFontLst>
    <p:embeddedFont>
      <p:font typeface="Calibri" panose="020F0502020204030204" pitchFamily="34" charset="0"/>
      <p:regular r:id="rId33"/>
      <p:bold r:id="rId34"/>
      <p:italic r:id="rId35"/>
      <p:boldItalic r:id="rId36"/>
    </p:embeddedFont>
    <p:embeddedFont>
      <p:font typeface="Montserrat" panose="00000500000000000000" pitchFamily="2" charset="0"/>
      <p:regular r:id="rId37"/>
      <p:bold r:id="rId38"/>
      <p:italic r:id="rId39"/>
      <p:boldItalic r:id="rId40"/>
    </p:embeddedFont>
    <p:embeddedFont>
      <p:font typeface="Montserrat Classic" panose="020B0604020202020204" charset="0"/>
      <p:regular r:id="rId41"/>
    </p:embeddedFont>
    <p:embeddedFont>
      <p:font typeface="Montserrat Classic Bold" panose="020B0604020202020204" charset="0"/>
      <p:regular r:id="rId42"/>
    </p:embeddedFont>
    <p:embeddedFont>
      <p:font typeface="Montserrat Light" panose="00000400000000000000" pitchFamily="2" charset="0"/>
      <p:regular r:id="rId43"/>
      <p:italic r:id="rId44"/>
    </p:embeddedFont>
    <p:embeddedFont>
      <p:font typeface="Montserrat Medium" panose="00000600000000000000" pitchFamily="2" charset="0"/>
      <p:regular r:id="rId45"/>
      <p:italic r:id="rId46"/>
    </p:embeddedFont>
    <p:embeddedFont>
      <p:font typeface="Segoe UI" panose="020B0502040204020203" pitchFamily="34" charset="0"/>
      <p:regular r:id="rId47"/>
      <p:bold r:id="rId48"/>
      <p:italic r:id="rId49"/>
      <p:boldItalic r:id="rId50"/>
    </p:embeddedFont>
  </p:embeddedFontLst>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E5F384-14B0-8301-DA8C-48CE2B5F6484}" name="Daniel Ibanez" initials="DI" userId="S::Daniel.Ibanez@wri.org::3100096b-3ad8-4cae-89b6-f5938c0d228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Phillip Burgoyne-Allen" initials="PB" lastIdx="0" clrIdx="6">
    <p:extLst>
      <p:ext uri="{19B8F6BF-5375-455C-9EA6-DF929625EA0E}">
        <p15:presenceInfo xmlns:p15="http://schemas.microsoft.com/office/powerpoint/2012/main" userId="S::phillip.burgoyne-allen@wri.org::f516a58d-a0d3-4334-88f3-1fcc8f49e84a" providerId="AD"/>
      </p:ext>
    </p:extLst>
  </p:cmAuthor>
  <p:cmAuthor id="1" name="Kait Sherman" initials="KS" lastIdx="0" clrIdx="0">
    <p:extLst>
      <p:ext uri="{19B8F6BF-5375-455C-9EA6-DF929625EA0E}">
        <p15:presenceInfo xmlns:p15="http://schemas.microsoft.com/office/powerpoint/2012/main" userId="S::ksherman@veic.org::51dc5524-7fce-4d68-99ef-bf2b8673f3d5" providerId="AD"/>
      </p:ext>
    </p:extLst>
  </p:cmAuthor>
  <p:cmAuthor id="8" name="Justine Sears" initials="JS" lastIdx="0" clrIdx="7">
    <p:extLst>
      <p:ext uri="{19B8F6BF-5375-455C-9EA6-DF929625EA0E}">
        <p15:presenceInfo xmlns:p15="http://schemas.microsoft.com/office/powerpoint/2012/main" userId="S::jsears@veic.org::ed8d6436-1143-487b-aa74-e44c9f77855f" providerId="AD"/>
      </p:ext>
    </p:extLst>
  </p:cmAuthor>
  <p:cmAuthor id="2" name="Kait Sherman" initials="KS [2]" lastIdx="0" clrIdx="1">
    <p:extLst>
      <p:ext uri="{19B8F6BF-5375-455C-9EA6-DF929625EA0E}">
        <p15:presenceInfo xmlns:p15="http://schemas.microsoft.com/office/powerpoint/2012/main" userId="S::ksherman_veic.org#ext#@wri.org::1e64354d-7e5d-47c5-9f74-ba7f5bb24fdc" providerId="AD"/>
      </p:ext>
    </p:extLst>
  </p:cmAuthor>
  <p:cmAuthor id="9" name="Tom Meyer" initials="TM" lastIdx="0" clrIdx="8">
    <p:extLst>
      <p:ext uri="{19B8F6BF-5375-455C-9EA6-DF929625EA0E}">
        <p15:presenceInfo xmlns:p15="http://schemas.microsoft.com/office/powerpoint/2012/main" userId="S::Tom.Meyer@wri.org::fba2e944-b234-499d-a59b-946c08936516" providerId="AD"/>
      </p:ext>
    </p:extLst>
  </p:cmAuthor>
  <p:cmAuthor id="3" name="Lacey Shaver" initials="LS" lastIdx="0" clrIdx="2">
    <p:extLst>
      <p:ext uri="{19B8F6BF-5375-455C-9EA6-DF929625EA0E}">
        <p15:presenceInfo xmlns:p15="http://schemas.microsoft.com/office/powerpoint/2012/main" userId="S::lacey.shaver@wri.org::b59f18bb-73a9-44da-a5b2-1969205be1da" providerId="AD"/>
      </p:ext>
    </p:extLst>
  </p:cmAuthor>
  <p:cmAuthor id="10" name="Sebastian Castellanos" initials="SC" lastIdx="0" clrIdx="9">
    <p:extLst>
      <p:ext uri="{19B8F6BF-5375-455C-9EA6-DF929625EA0E}">
        <p15:presenceInfo xmlns:p15="http://schemas.microsoft.com/office/powerpoint/2012/main" userId="S::sebastian.castellanos@wri.org::d6b92596-699e-421c-80ed-0675198bc300" providerId="AD"/>
      </p:ext>
    </p:extLst>
  </p:cmAuthor>
  <p:cmAuthor id="4" name="Alissa Huntington" initials="AH" lastIdx="0" clrIdx="3">
    <p:extLst>
      <p:ext uri="{19B8F6BF-5375-455C-9EA6-DF929625EA0E}">
        <p15:presenceInfo xmlns:p15="http://schemas.microsoft.com/office/powerpoint/2012/main" userId="S::Alissa.Huntington@wri.org::ade4bc94-6605-42c9-ad52-f37b6a902252" providerId="AD"/>
      </p:ext>
    </p:extLst>
  </p:cmAuthor>
  <p:cmAuthor id="11" name="Leah Lazer" initials="LL" lastIdx="0" clrIdx="10">
    <p:extLst>
      <p:ext uri="{19B8F6BF-5375-455C-9EA6-DF929625EA0E}">
        <p15:presenceInfo xmlns:p15="http://schemas.microsoft.com/office/powerpoint/2012/main" userId="S::leah.lazer@wri.org::abebf01f-2a6a-42f0-ac10-7da372cc5980" providerId="AD"/>
      </p:ext>
    </p:extLst>
  </p:cmAuthor>
  <p:cmAuthor id="5" name="Brittany Barrett" initials="BB" lastIdx="0" clrIdx="4">
    <p:extLst>
      <p:ext uri="{19B8F6BF-5375-455C-9EA6-DF929625EA0E}">
        <p15:presenceInfo xmlns:p15="http://schemas.microsoft.com/office/powerpoint/2012/main" userId="S::brittany.barrett@wri.org::f7b98ee2-0864-4f8d-bf40-f55bb1fd3f9c" providerId="AD"/>
      </p:ext>
    </p:extLst>
  </p:cmAuthor>
  <p:cmAuthor id="12" name="Guest User" initials="GU" lastIdx="0" clrIdx="11">
    <p:extLst>
      <p:ext uri="{19B8F6BF-5375-455C-9EA6-DF929625EA0E}">
        <p15:presenceInfo xmlns:p15="http://schemas.microsoft.com/office/powerpoint/2012/main" userId="S::urn:spo:anon#e51762eb1b0e60b16de9be60c23a51bba8b037e863b8000b9ff7f079b9ab0faa::" providerId="AD"/>
      </p:ext>
    </p:extLst>
  </p:cmAuthor>
  <p:cmAuthor id="6" name="Jessica Wang" initials="JW" lastIdx="0" clrIdx="5">
    <p:extLst>
      <p:ext uri="{19B8F6BF-5375-455C-9EA6-DF929625EA0E}">
        <p15:presenceInfo xmlns:p15="http://schemas.microsoft.com/office/powerpoint/2012/main" userId="S::Jessica.Wang@wri.org::d8b15f3f-0fc4-41f9-9a9c-89eeeb61e6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A2F362-7469-FC8E-E72A-CA8CF008ED69}" v="444" dt="2022-03-29T20:57:47.347"/>
    <p1510:client id="{7B700DA0-4D62-4448-883F-5CCA765E3522}" v="16" dt="2022-03-29T21:32:07.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p:restoredTop sz="0"/>
  </p:normalViewPr>
  <p:slideViewPr>
    <p:cSldViewPr snapToGrid="0">
      <p:cViewPr varScale="1">
        <p:scale>
          <a:sx n="36" d="100"/>
          <a:sy n="36" d="100"/>
        </p:scale>
        <p:origin x="80" y="328"/>
      </p:cViewPr>
      <p:guideLst>
        <p:guide orient="horz" pos="2160"/>
        <p:guide pos="288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A47BA-5516-488D-B408-C13E35485E71}" type="datetimeFigureOut">
              <a:rPr lang="en-US" smtClean="0"/>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130503-269B-4D3B-9F7B-4DAF6C0C35E1}" type="slidenum">
              <a:rPr lang="en-US" smtClean="0"/>
              <a:t>‹#›</a:t>
            </a:fld>
            <a:endParaRPr lang="en-US"/>
          </a:p>
        </p:txBody>
      </p:sp>
    </p:spTree>
    <p:extLst>
      <p:ext uri="{BB962C8B-B14F-4D97-AF65-F5344CB8AC3E}">
        <p14:creationId xmlns:p14="http://schemas.microsoft.com/office/powerpoint/2010/main" val="3384749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1</a:t>
            </a:fld>
            <a:endParaRPr lang="en-US"/>
          </a:p>
        </p:txBody>
      </p:sp>
    </p:spTree>
    <p:extLst>
      <p:ext uri="{BB962C8B-B14F-4D97-AF65-F5344CB8AC3E}">
        <p14:creationId xmlns:p14="http://schemas.microsoft.com/office/powerpoint/2010/main" val="2077962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Primero vamos a hablar de los costos. </a:t>
            </a:r>
          </a:p>
          <a:p>
            <a:endParaRPr lang="en-US" b="0"/>
          </a:p>
          <a:p>
            <a:pPr marL="0" marR="0" lvl="0" indent="0" algn="l" defTabSz="914400" rtl="0" eaLnBrk="1" fontAlgn="auto" latinLnBrk="0" hangingPunct="1">
              <a:lnSpc>
                <a:spcPct val="100000"/>
              </a:lnSpc>
              <a:spcBef>
                <a:spcPct val="0"/>
              </a:spcBef>
              <a:spcAft>
                <a:spcPct val="0"/>
              </a:spcAft>
              <a:buClrTx/>
              <a:buSzTx/>
              <a:buFontTx/>
              <a:buNone/>
              <a:defRPr/>
            </a:pPr>
            <a:r>
              <a:rPr lang="es-US" sz="1800" b="0" i="1" strike="noStrike" cap="none" spc="0" baseline="0">
                <a:solidFill>
                  <a:srgbClr val="000000"/>
                </a:solidFill>
                <a:effectLst/>
                <a:latin typeface="Segoe UI"/>
                <a:ea typeface="Segoe UI"/>
                <a:cs typeface="Segoe UI"/>
              </a:rPr>
              <a:t>Fuente: https://thehudsonindependent.com/electric-school-buses-to-roll-out-for-westchester/</a:t>
            </a:r>
            <a:endParaRPr lang="en-US" sz="1800" i="1">
              <a:effectLst/>
              <a:latin typeface="Arial" pitchFamily="34" charset="0"/>
            </a:endParaRPr>
          </a:p>
        </p:txBody>
      </p:sp>
      <p:sp>
        <p:nvSpPr>
          <p:cNvPr id="4" name="Slide Number Placeholder 3"/>
          <p:cNvSpPr>
            <a:spLocks noGrp="1"/>
          </p:cNvSpPr>
          <p:nvPr>
            <p:ph type="sldNum" sz="quarter" idx="5"/>
          </p:nvPr>
        </p:nvSpPr>
        <p:spPr/>
        <p:txBody>
          <a:bodyPr/>
          <a:lstStyle/>
          <a:p>
            <a:fld id="{C1130503-269B-4D3B-9F7B-4DAF6C0C35E1}" type="slidenum">
              <a:rPr lang="en-US" smtClean="0"/>
              <a:t>10</a:t>
            </a:fld>
            <a:endParaRPr lang="en-US"/>
          </a:p>
        </p:txBody>
      </p:sp>
    </p:spTree>
    <p:extLst>
      <p:ext uri="{BB962C8B-B14F-4D97-AF65-F5344CB8AC3E}">
        <p14:creationId xmlns:p14="http://schemas.microsoft.com/office/powerpoint/2010/main" val="1086561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ts val="800"/>
              </a:spcAft>
            </a:pPr>
            <a:r>
              <a:rPr lang="es-US" sz="1800" b="1" i="0" strike="noStrike" cap="none" spc="0" baseline="0">
                <a:solidFill>
                  <a:srgbClr val="000000"/>
                </a:solidFill>
                <a:effectLst/>
                <a:latin typeface="Calibri"/>
                <a:ea typeface="Calibri"/>
                <a:cs typeface="Calibri"/>
              </a:rPr>
              <a:t>Notas de oratoria del presentador:</a:t>
            </a:r>
            <a:r>
              <a:rPr lang="es-US" sz="1800" b="1" i="0" strike="noStrike" cap="none" spc="0" baseline="0">
                <a:solidFill>
                  <a:srgbClr val="000000"/>
                </a:solidFill>
                <a:effectLst/>
                <a:latin typeface="Segoe UI"/>
                <a:ea typeface="Segoe UI"/>
                <a:cs typeface="Segoe UI"/>
              </a:rPr>
              <a:t> </a:t>
            </a:r>
            <a:r>
              <a:rPr lang="es-US" sz="1800" b="0" i="0" strike="noStrike" cap="none" spc="0" baseline="0">
                <a:solidFill>
                  <a:srgbClr val="000000"/>
                </a:solidFill>
                <a:effectLst/>
                <a:latin typeface="Segoe UI"/>
                <a:ea typeface="Segoe UI"/>
                <a:cs typeface="Segoe UI"/>
              </a:rPr>
              <a:t>Los costos de cargar un autobús escolar eléctrico en comparación con el combustible de un autobús diésel son entre un 40 % y un 75 % más bajos. Los autobuses escolares eléctricos son más eficientes de operar, lo que significa que el 77-90 % de la energía eléctrica extraída de la red (o de otro lugar) se utiliza para alimentar las ruedas del vehículo. En los motores de combustión interna, la mayor parte de la energía almacenada en la gasolina o el diésel se pierde por calor y fricción. Solo alrededor del 25 al 40 % de la energía almacenada en el diésel se utiliza para alimentar las ruedas del vehículo. La Clinton Global Initiative ha descubierto que los autobuses escolares eléctricos pueden ahorrarles a las escuelas $6,000 anuales en costos de combustible y mantenimiento. </a:t>
            </a:r>
            <a:endParaRPr lang="en-US" sz="1800" b="1">
              <a:effectLst/>
              <a:latin typeface="Segoe UI" panose="020B0502040204020203" pitchFamily="34" charset="0"/>
              <a:ea typeface="MS Mincho" panose="02020609040205080304" pitchFamily="49" charset="-128"/>
              <a:cs typeface="Times New Roman" panose="02020603050405020304" pitchFamily="18" charset="0"/>
            </a:endParaRPr>
          </a:p>
          <a:p>
            <a:pPr marL="0" marR="0">
              <a:lnSpc>
                <a:spcPct val="107000"/>
              </a:lnSpc>
              <a:spcBef>
                <a:spcPct val="0"/>
              </a:spcBef>
              <a:spcAft>
                <a:spcPts val="800"/>
              </a:spcAft>
            </a:pPr>
            <a:endParaRPr lang="en-US" sz="1800" b="1">
              <a:effectLst/>
              <a:latin typeface="Segoe UI" panose="020B0502040204020203" pitchFamily="34" charset="0"/>
              <a:ea typeface="MS Mincho" panose="02020609040205080304" pitchFamily="49" charset="-128"/>
              <a:cs typeface="Times New Roman" panose="02020603050405020304" pitchFamily="18" charset="0"/>
            </a:endParaRPr>
          </a:p>
          <a:p>
            <a:pPr marL="0" marR="0">
              <a:lnSpc>
                <a:spcPct val="107000"/>
              </a:lnSpc>
              <a:spcBef>
                <a:spcPct val="0"/>
              </a:spcBef>
              <a:spcAft>
                <a:spcPts val="800"/>
              </a:spcAft>
            </a:pPr>
            <a:endParaRPr lang="en-US" sz="1800" b="1">
              <a:effectLst/>
              <a:latin typeface="Segoe UI" panose="020B0502040204020203"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7000"/>
              </a:lnSpc>
              <a:spcBef>
                <a:spcPct val="0"/>
              </a:spcBef>
              <a:spcAft>
                <a:spcPts val="800"/>
              </a:spcAft>
              <a:buClrTx/>
              <a:buSzTx/>
              <a:buFontTx/>
              <a:buNone/>
              <a:defRPr/>
            </a:pPr>
            <a:r>
              <a:rPr lang="es-US" sz="1800" b="0" i="1" strike="noStrike" cap="none" spc="0" baseline="0">
                <a:solidFill>
                  <a:srgbClr val="000000"/>
                </a:solidFill>
                <a:effectLst/>
                <a:latin typeface="Segoe UI"/>
                <a:ea typeface="Segoe UI"/>
                <a:cs typeface="Segoe UI"/>
              </a:rPr>
              <a:t>Fuentes: </a:t>
            </a:r>
          </a:p>
          <a:p>
            <a:pPr marL="0" marR="0" lvl="0" indent="0" algn="l" defTabSz="914400" rtl="0" eaLnBrk="1" fontAlgn="auto" latinLnBrk="0" hangingPunct="1">
              <a:lnSpc>
                <a:spcPct val="107000"/>
              </a:lnSpc>
              <a:spcBef>
                <a:spcPct val="0"/>
              </a:spcBef>
              <a:spcAft>
                <a:spcPts val="800"/>
              </a:spcAft>
              <a:buClrTx/>
              <a:buSzTx/>
              <a:buFontTx/>
              <a:buNone/>
              <a:defRPr/>
            </a:pPr>
            <a:r>
              <a:rPr lang="es-US" sz="1800" b="0" i="1" strike="noStrike" cap="none" spc="0" baseline="0">
                <a:solidFill>
                  <a:srgbClr val="000000"/>
                </a:solidFill>
                <a:effectLst/>
                <a:latin typeface="Segoe UI"/>
                <a:ea typeface="Segoe UI"/>
                <a:cs typeface="Segoe UI"/>
              </a:rPr>
              <a:t>Costos de cargos: </a:t>
            </a:r>
          </a:p>
          <a:p>
            <a:pPr marL="285750" marR="0" lvl="0" indent="-285750" algn="l" defTabSz="914400" rtl="0" eaLnBrk="1" fontAlgn="auto" latinLnBrk="0" hangingPunct="1">
              <a:lnSpc>
                <a:spcPct val="107000"/>
              </a:lnSpc>
              <a:spcBef>
                <a:spcPct val="0"/>
              </a:spcBef>
              <a:spcAft>
                <a:spcPts val="800"/>
              </a:spcAft>
              <a:buClrTx/>
              <a:buSzTx/>
              <a:buFont typeface="Arial" pitchFamily="34" charset="0"/>
              <a:buChar char="•"/>
              <a:defRPr/>
            </a:pPr>
            <a:r>
              <a:rPr lang="es-US" sz="1800" b="0" i="1" strike="noStrike" cap="none" spc="0" baseline="0">
                <a:solidFill>
                  <a:srgbClr val="000000"/>
                </a:solidFill>
                <a:effectLst/>
                <a:latin typeface="Segoe UI"/>
                <a:ea typeface="Segoe UI"/>
                <a:cs typeface="Segoe UI"/>
              </a:rPr>
              <a:t>https://afdc.energy.gov/fuels/prices.html) </a:t>
            </a:r>
          </a:p>
          <a:p>
            <a:pPr marL="285750" marR="0" lvl="0" indent="-285750" algn="l" defTabSz="914400" rtl="0" eaLnBrk="1" fontAlgn="auto" latinLnBrk="0" hangingPunct="1">
              <a:lnSpc>
                <a:spcPct val="107000"/>
              </a:lnSpc>
              <a:spcBef>
                <a:spcPct val="0"/>
              </a:spcBef>
              <a:spcAft>
                <a:spcPts val="800"/>
              </a:spcAft>
              <a:buClrTx/>
              <a:buSzTx/>
              <a:buFont typeface="Arial" pitchFamily="34" charset="0"/>
              <a:buChar char="•"/>
              <a:defRPr/>
            </a:pPr>
            <a:r>
              <a:rPr lang="es-US" sz="1800" b="0" i="1" strike="noStrike" cap="none" spc="0" baseline="0">
                <a:solidFill>
                  <a:srgbClr val="000000"/>
                </a:solidFill>
                <a:effectLst/>
                <a:latin typeface="Segoe UI"/>
                <a:ea typeface="Segoe UI"/>
                <a:cs typeface="Segoe UI"/>
              </a:rPr>
              <a:t>Datos anecdóticos de distritos escolares con ESB:</a:t>
            </a:r>
          </a:p>
          <a:p>
            <a:pPr marL="742950" marR="0" lvl="1" indent="-285750" algn="l" defTabSz="914400" rtl="0" eaLnBrk="1" fontAlgn="auto" latinLnBrk="0" hangingPunct="1">
              <a:lnSpc>
                <a:spcPct val="107000"/>
              </a:lnSpc>
              <a:spcBef>
                <a:spcPct val="0"/>
              </a:spcBef>
              <a:spcAft>
                <a:spcPts val="800"/>
              </a:spcAft>
              <a:buClrTx/>
              <a:buSzTx/>
              <a:buFont typeface="Arial" pitchFamily="34" charset="0"/>
              <a:buChar char="•"/>
              <a:defRPr/>
            </a:pPr>
            <a:r>
              <a:rPr lang="es-US" sz="1800" b="0" i="1" strike="noStrike" cap="none" spc="0" baseline="0">
                <a:solidFill>
                  <a:srgbClr val="000000"/>
                </a:solidFill>
                <a:effectLst/>
                <a:latin typeface="Segoe UI"/>
                <a:ea typeface="Segoe UI"/>
                <a:cs typeface="Segoe UI"/>
              </a:rPr>
              <a:t>https://www.nytimes.com/2020/01/22/business/energy-environment/electric-school-buses.html </a:t>
            </a:r>
          </a:p>
          <a:p>
            <a:pPr marL="742950" marR="0" lvl="1" indent="-285750" algn="l" defTabSz="914400" rtl="0" eaLnBrk="1" fontAlgn="auto" latinLnBrk="0" hangingPunct="1">
              <a:lnSpc>
                <a:spcPct val="107000"/>
              </a:lnSpc>
              <a:spcBef>
                <a:spcPct val="0"/>
              </a:spcBef>
              <a:spcAft>
                <a:spcPts val="800"/>
              </a:spcAft>
              <a:buClrTx/>
              <a:buSzTx/>
              <a:buFont typeface="Arial" pitchFamily="34" charset="0"/>
              <a:buChar char="•"/>
              <a:defRPr/>
            </a:pPr>
            <a:r>
              <a:rPr lang="es-US" sz="1800" b="0" i="1" strike="noStrike" cap="none" spc="0" baseline="0">
                <a:solidFill>
                  <a:srgbClr val="000000"/>
                </a:solidFill>
                <a:effectLst/>
                <a:latin typeface="Segoe UI"/>
                <a:ea typeface="Segoe UI"/>
                <a:cs typeface="Segoe UI"/>
              </a:rPr>
              <a:t>https://www.etransenergy.com/Thought-Leadership/Electric-School-Bus-Fleet</a:t>
            </a:r>
          </a:p>
          <a:p>
            <a:pPr marL="0" marR="0" lvl="0" indent="0" algn="l" defTabSz="914400" rtl="0" eaLnBrk="1" fontAlgn="auto" latinLnBrk="0" hangingPunct="1">
              <a:lnSpc>
                <a:spcPct val="107000"/>
              </a:lnSpc>
              <a:spcBef>
                <a:spcPct val="0"/>
              </a:spcBef>
              <a:spcAft>
                <a:spcPts val="800"/>
              </a:spcAft>
              <a:buClrTx/>
              <a:buSzTx/>
              <a:buFont typeface="Arial" pitchFamily="34" charset="0"/>
              <a:buNone/>
              <a:defRPr/>
            </a:pPr>
            <a:r>
              <a:rPr lang="es-US" sz="1800" b="0" i="1" strike="noStrike" cap="none" spc="0" baseline="0">
                <a:solidFill>
                  <a:srgbClr val="000000"/>
                </a:solidFill>
                <a:effectLst/>
                <a:latin typeface="Segoe UI"/>
                <a:ea typeface="Segoe UI"/>
                <a:cs typeface="Segoe UI"/>
              </a:rPr>
              <a:t>Eficiencia: </a:t>
            </a:r>
          </a:p>
          <a:p>
            <a:pPr marL="285750" marR="0" lvl="0" indent="-285750" algn="l" defTabSz="914400" rtl="0" eaLnBrk="1" fontAlgn="auto" latinLnBrk="0" hangingPunct="1">
              <a:lnSpc>
                <a:spcPct val="107000"/>
              </a:lnSpc>
              <a:spcBef>
                <a:spcPct val="0"/>
              </a:spcBef>
              <a:spcAft>
                <a:spcPts val="800"/>
              </a:spcAft>
              <a:buClrTx/>
              <a:buSzTx/>
              <a:buFont typeface="Arial" pitchFamily="34" charset="0"/>
              <a:buChar char="•"/>
              <a:defRPr/>
            </a:pPr>
            <a:r>
              <a:rPr lang="es-US" sz="1800" b="0" i="0" strike="noStrike" cap="none" spc="0" baseline="0">
                <a:solidFill>
                  <a:srgbClr val="000000"/>
                </a:solidFill>
                <a:effectLst/>
                <a:latin typeface="Segoe UI"/>
                <a:ea typeface="Segoe UI"/>
                <a:cs typeface="Segoe UI"/>
              </a:rPr>
              <a:t>https://www.fueleconomy.gov/feg/evtech.shtml</a:t>
            </a:r>
          </a:p>
          <a:p>
            <a:pPr marL="285750" marR="0" lvl="0" indent="-285750" algn="l" defTabSz="914400" rtl="0" eaLnBrk="1" fontAlgn="auto" latinLnBrk="0" hangingPunct="1">
              <a:lnSpc>
                <a:spcPct val="107000"/>
              </a:lnSpc>
              <a:spcBef>
                <a:spcPct val="0"/>
              </a:spcBef>
              <a:spcAft>
                <a:spcPts val="800"/>
              </a:spcAft>
              <a:buClrTx/>
              <a:buSzTx/>
              <a:buFont typeface="Arial" pitchFamily="34" charset="0"/>
              <a:buChar char="•"/>
              <a:defRPr/>
            </a:pPr>
            <a:r>
              <a:rPr lang="es-US" sz="1800" b="0" i="0" strike="noStrike" cap="none" spc="0" baseline="0">
                <a:solidFill>
                  <a:srgbClr val="000000"/>
                </a:solidFill>
                <a:effectLst/>
                <a:latin typeface="Segoe UI"/>
                <a:ea typeface="Segoe UI"/>
                <a:cs typeface="Segoe UI"/>
              </a:rPr>
              <a:t>https://theicct.org/the-ever-improving-efficiency-of-the-diesel-engine/</a:t>
            </a:r>
            <a:endParaRPr lang="en-US" sz="1800" i="1">
              <a:effectLst/>
              <a:latin typeface="Segoe UI" panose="020B0502040204020203" pitchFamily="34" charset="0"/>
            </a:endParaRPr>
          </a:p>
          <a:p>
            <a:pPr marL="0" marR="0" lvl="0" indent="0" algn="l" defTabSz="914400" rtl="0" eaLnBrk="1" fontAlgn="auto" latinLnBrk="0" hangingPunct="1">
              <a:lnSpc>
                <a:spcPct val="107000"/>
              </a:lnSpc>
              <a:spcBef>
                <a:spcPct val="0"/>
              </a:spcBef>
              <a:spcAft>
                <a:spcPts val="800"/>
              </a:spcAft>
              <a:buClrTx/>
              <a:buSzTx/>
              <a:buFont typeface="Arial" pitchFamily="34" charset="0"/>
              <a:buNone/>
              <a:defRPr/>
            </a:pPr>
            <a:endParaRPr lang="en-US" sz="1800" i="1">
              <a:effectLst/>
              <a:latin typeface="Arial" pitchFamily="34" charset="0"/>
            </a:endParaRPr>
          </a:p>
        </p:txBody>
      </p:sp>
      <p:sp>
        <p:nvSpPr>
          <p:cNvPr id="4" name="Slide Number Placeholder 3"/>
          <p:cNvSpPr>
            <a:spLocks noGrp="1"/>
          </p:cNvSpPr>
          <p:nvPr>
            <p:ph type="sldNum" sz="quarter" idx="5"/>
          </p:nvPr>
        </p:nvSpPr>
        <p:spPr/>
        <p:txBody>
          <a:bodyPr/>
          <a:lstStyle/>
          <a:p>
            <a:fld id="{C1130503-269B-4D3B-9F7B-4DAF6C0C35E1}" type="slidenum">
              <a:rPr lang="en-US" smtClean="0"/>
              <a:t>11</a:t>
            </a:fld>
            <a:endParaRPr lang="en-US"/>
          </a:p>
        </p:txBody>
      </p:sp>
    </p:spTree>
    <p:extLst>
      <p:ext uri="{BB962C8B-B14F-4D97-AF65-F5344CB8AC3E}">
        <p14:creationId xmlns:p14="http://schemas.microsoft.com/office/powerpoint/2010/main" val="1625295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800" b="1" i="0" strike="noStrike" cap="none" spc="0" baseline="0">
                <a:solidFill>
                  <a:srgbClr val="000000"/>
                </a:solidFill>
                <a:effectLst/>
                <a:latin typeface="Calibri"/>
                <a:ea typeface="Calibri"/>
                <a:cs typeface="Calibri"/>
              </a:rPr>
              <a:t>Notas de oratoria del presentador:</a:t>
            </a:r>
            <a:r>
              <a:rPr lang="es-US" sz="1800" b="1" i="0" strike="noStrike" cap="none" spc="0" baseline="0">
                <a:solidFill>
                  <a:srgbClr val="000000"/>
                </a:solidFill>
                <a:effectLst/>
                <a:latin typeface="Segoe UI"/>
                <a:ea typeface="Segoe UI"/>
                <a:cs typeface="Segoe UI"/>
              </a:rPr>
              <a:t> </a:t>
            </a:r>
            <a:r>
              <a:rPr lang="es-US" sz="1800" b="0" i="0" strike="noStrike" cap="none" spc="0" baseline="0">
                <a:solidFill>
                  <a:srgbClr val="000000"/>
                </a:solidFill>
                <a:effectLst/>
                <a:latin typeface="Segoe UI"/>
                <a:ea typeface="Segoe UI"/>
                <a:cs typeface="Segoe UI"/>
              </a:rPr>
              <a:t>Los precios de la electricidad son más estables, lo que nos permite tener costos más predecibles. Las inversiones eléctricas también permanecen dentro de nuestra comunidad. Finalmente, las baterías de los autobuses escolares eléctricos pueden alimentar la electricidad de vuelta a los edificios cercanos y a la red eléctrica, lo que aumenta la resiliencia de la comunidad y el valor de los autobuses para las escuelas y los servicios públicos locales.</a:t>
            </a:r>
            <a:endParaRPr lang="en-US" sz="1800">
              <a:effectLst/>
              <a:latin typeface="Arial" pitchFamily="34" charset="0"/>
            </a:endParaRP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es-US" sz="1200" b="0" i="1" strike="noStrike" cap="none" spc="0" baseline="0">
                <a:solidFill>
                  <a:srgbClr val="000000"/>
                </a:solidFill>
                <a:effectLst/>
                <a:latin typeface="Segoe UI"/>
                <a:ea typeface="Segoe UI"/>
                <a:cs typeface="Segoe UI"/>
              </a:rPr>
              <a:t>Fuentes: </a:t>
            </a:r>
          </a:p>
          <a:p>
            <a:pPr marL="0" marR="0" lvl="0" indent="0" algn="l" defTabSz="914400" rtl="0" eaLnBrk="1" fontAlgn="auto" latinLnBrk="0" hangingPunct="1">
              <a:lnSpc>
                <a:spcPct val="100000"/>
              </a:lnSpc>
              <a:spcBef>
                <a:spcPct val="0"/>
              </a:spcBef>
              <a:spcAft>
                <a:spcPct val="0"/>
              </a:spcAft>
              <a:buClrTx/>
              <a:buSzTx/>
              <a:buFontTx/>
              <a:buNone/>
              <a:defRPr/>
            </a:pPr>
            <a:r>
              <a:rPr lang="es-US" sz="1200" b="0" i="1" strike="noStrike" cap="none" spc="0" baseline="0">
                <a:solidFill>
                  <a:srgbClr val="000000"/>
                </a:solidFill>
                <a:effectLst/>
                <a:latin typeface="Calibri"/>
                <a:ea typeface="Calibri"/>
                <a:cs typeface="Calibri"/>
              </a:rPr>
              <a:t>Casi el 70 % &gt; </a:t>
            </a:r>
            <a:r>
              <a:rPr lang="es-US" sz="1800" b="0" i="1" strike="noStrike" cap="none" spc="0" baseline="0">
                <a:solidFill>
                  <a:srgbClr val="000000"/>
                </a:solidFill>
                <a:effectLst/>
                <a:latin typeface="Segoe UI"/>
                <a:ea typeface="Segoe UI"/>
                <a:cs typeface="Segoe UI"/>
              </a:rPr>
              <a:t>https://cleanenergy.org/blog/electric-vehicles-could-add-47-billion-annually-to-southeast-economy y también: https://www.mdpi.com/2032-6653/8/4/996/pdf</a:t>
            </a:r>
            <a:endParaRPr lang="en-US" sz="1800" i="1">
              <a:effectLst/>
              <a:latin typeface="Arial"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800" i="1">
              <a:effectLst/>
              <a:latin typeface="Arial"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12</a:t>
            </a:fld>
            <a:endParaRPr lang="en-US"/>
          </a:p>
        </p:txBody>
      </p:sp>
    </p:spTree>
    <p:extLst>
      <p:ext uri="{BB962C8B-B14F-4D97-AF65-F5344CB8AC3E}">
        <p14:creationId xmlns:p14="http://schemas.microsoft.com/office/powerpoint/2010/main" val="2112638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13</a:t>
            </a:fld>
            <a:endParaRPr lang="en-US"/>
          </a:p>
        </p:txBody>
      </p:sp>
    </p:spTree>
    <p:extLst>
      <p:ext uri="{BB962C8B-B14F-4D97-AF65-F5344CB8AC3E}">
        <p14:creationId xmlns:p14="http://schemas.microsoft.com/office/powerpoint/2010/main" val="550039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1" i="0" strike="noStrike" cap="none" spc="0" baseline="0">
                <a:solidFill>
                  <a:srgbClr val="000000"/>
                </a:solidFill>
                <a:effectLst/>
                <a:latin typeface="Calibri"/>
                <a:ea typeface="Calibri"/>
                <a:cs typeface="Calibri"/>
              </a:rPr>
              <a:t>Notas de oratoria del presentador:</a:t>
            </a:r>
            <a:r>
              <a:rPr lang="es-US" sz="1200" b="1" i="0" strike="noStrike" cap="none" spc="0" baseline="0">
                <a:solidFill>
                  <a:srgbClr val="000000"/>
                </a:solidFill>
                <a:effectLst/>
                <a:latin typeface="Segoe UI"/>
                <a:ea typeface="Segoe UI"/>
                <a:cs typeface="Segoe UI"/>
              </a:rPr>
              <a:t> </a:t>
            </a:r>
            <a:r>
              <a:rPr lang="es-US" sz="1200" b="0" i="0" strike="noStrike" cap="none" spc="0" baseline="0">
                <a:solidFill>
                  <a:srgbClr val="000000"/>
                </a:solidFill>
                <a:effectLst/>
                <a:latin typeface="Segoe UI"/>
                <a:ea typeface="Segoe UI"/>
                <a:cs typeface="Segoe UI"/>
              </a:rPr>
              <a:t>Los autobuses diésel son conocidos por ser difíciles y costosos de mantener. Con los autobuses eléctricos hay menos piezas móviles, por lo que hay menos que romper y reparar. Esto genera ahorros de mantenimiento de hasta el 60 %. Para garantizar que nuestra escuela logre estos ahorros, queremos apoyar al personal de la flota durante la transición a los autobuses escolares eléctricos. </a:t>
            </a:r>
          </a:p>
          <a:p>
            <a:endParaRPr lang="en-US" sz="1200" b="0">
              <a:effectLst/>
              <a:latin typeface="Segoe UI" panose="020B0502040204020203" pitchFamily="34" charset="0"/>
              <a:ea typeface="MS Mincho" panose="02020609040205080304" pitchFamily="49" charset="-128"/>
              <a:cs typeface="Times New Roman" panose="02020603050405020304" pitchFamily="18" charset="0"/>
            </a:endParaRPr>
          </a:p>
          <a:p>
            <a:r>
              <a:rPr lang="es-US" sz="1200" b="0" i="1" strike="noStrike" cap="none" spc="0" baseline="0">
                <a:solidFill>
                  <a:srgbClr val="000000"/>
                </a:solidFill>
                <a:effectLst/>
                <a:latin typeface="Segoe UI"/>
                <a:ea typeface="Segoe UI"/>
                <a:cs typeface="Segoe UI"/>
              </a:rPr>
              <a:t>Fuentes: </a:t>
            </a:r>
          </a:p>
          <a:p>
            <a:pPr marL="285750" indent="-285750">
              <a:buFont typeface="Arial" pitchFamily="34" charset="0"/>
              <a:buChar char="•"/>
            </a:pPr>
            <a:r>
              <a:rPr lang="es-US" sz="1800" b="0" i="1" strike="noStrike" cap="none" spc="0" baseline="0">
                <a:solidFill>
                  <a:srgbClr val="000000"/>
                </a:solidFill>
                <a:effectLst/>
                <a:latin typeface="Segoe UI"/>
                <a:ea typeface="Segoe UI"/>
                <a:cs typeface="Segoe UI"/>
              </a:rPr>
              <a:t>https://www.schoolbusfleet.com/10139866/electric-school-bus-maintenance-key-similarities-differences</a:t>
            </a:r>
          </a:p>
          <a:p>
            <a:pPr marL="285750" indent="-285750">
              <a:buFont typeface="Arial" pitchFamily="34" charset="0"/>
              <a:buChar char="•"/>
            </a:pPr>
            <a:r>
              <a:rPr lang="es-US" sz="1800" b="0" i="1" strike="noStrike" cap="none" spc="0" baseline="0">
                <a:solidFill>
                  <a:srgbClr val="000000"/>
                </a:solidFill>
                <a:effectLst/>
                <a:latin typeface="Segoe UI"/>
                <a:ea typeface="Segoe UI"/>
                <a:cs typeface="Segoe UI"/>
              </a:rPr>
              <a:t>https://news.dominionenergy.com/2020-01-16-Dominion-Energy-Moves-Forward-with-Electric-School-Bus-Program; </a:t>
            </a:r>
          </a:p>
          <a:p>
            <a:pPr marL="285750" indent="-285750">
              <a:buFont typeface="Arial" pitchFamily="34" charset="0"/>
              <a:buChar char="•"/>
            </a:pPr>
            <a:r>
              <a:rPr lang="es-US" sz="1800" b="0" i="1" strike="noStrike" cap="none" spc="0" baseline="0">
                <a:solidFill>
                  <a:srgbClr val="000000"/>
                </a:solidFill>
                <a:effectLst/>
                <a:latin typeface="Segoe UI"/>
                <a:ea typeface="Segoe UI"/>
                <a:cs typeface="Segoe UI"/>
              </a:rPr>
              <a:t>Lion Bus predice ahorros de mantenimiento del 60 % en comparación con el diésel</a:t>
            </a:r>
          </a:p>
          <a:p>
            <a:pPr marL="285750" indent="-285750">
              <a:buFont typeface="Arial" pitchFamily="34" charset="0"/>
              <a:buChar char="•"/>
            </a:pPr>
            <a:r>
              <a:rPr lang="es-US" sz="1800" b="0" i="1" strike="noStrike" cap="none" spc="0" baseline="0">
                <a:solidFill>
                  <a:srgbClr val="000000"/>
                </a:solidFill>
                <a:effectLst/>
                <a:latin typeface="Segoe UI"/>
                <a:ea typeface="Segoe UI"/>
                <a:cs typeface="Segoe UI"/>
              </a:rPr>
              <a:t>Thomas Bus predice ahorros de $4,400 anuales</a:t>
            </a:r>
          </a:p>
          <a:p>
            <a:pPr marL="285750" indent="-285750">
              <a:buFont typeface="Arial" pitchFamily="34" charset="0"/>
              <a:buChar char="•"/>
            </a:pPr>
            <a:r>
              <a:rPr lang="es-US" sz="1800" b="0" i="1" strike="noStrike" cap="none" spc="0" baseline="0">
                <a:solidFill>
                  <a:srgbClr val="000000"/>
                </a:solidFill>
                <a:effectLst/>
                <a:latin typeface="Segoe UI"/>
                <a:ea typeface="Segoe UI"/>
                <a:cs typeface="Segoe UI"/>
              </a:rPr>
              <a:t>Clinton Global Initiative predice ahorros de $4,400 anuales (citados aquí: https://uspirg.org/sites/pirg/files/reports/US_EL%20buses%202021%20scrn.pdf).</a:t>
            </a:r>
            <a:endParaRPr lang="en-US" sz="1800" i="1">
              <a:effectLst/>
              <a:latin typeface="Arial" pitchFamily="34" charset="0"/>
            </a:endParaRPr>
          </a:p>
          <a:p>
            <a:endParaRPr lang="en-US" i="1"/>
          </a:p>
        </p:txBody>
      </p:sp>
      <p:sp>
        <p:nvSpPr>
          <p:cNvPr id="4" name="Slide Number Placeholder 3"/>
          <p:cNvSpPr>
            <a:spLocks noGrp="1"/>
          </p:cNvSpPr>
          <p:nvPr>
            <p:ph type="sldNum" sz="quarter" idx="5"/>
          </p:nvPr>
        </p:nvSpPr>
        <p:spPr/>
        <p:txBody>
          <a:bodyPr/>
          <a:lstStyle/>
          <a:p>
            <a:fld id="{C1130503-269B-4D3B-9F7B-4DAF6C0C35E1}" type="slidenum">
              <a:rPr lang="en-US" smtClean="0"/>
              <a:t>14</a:t>
            </a:fld>
            <a:endParaRPr lang="en-US"/>
          </a:p>
        </p:txBody>
      </p:sp>
    </p:spTree>
    <p:extLst>
      <p:ext uri="{BB962C8B-B14F-4D97-AF65-F5344CB8AC3E}">
        <p14:creationId xmlns:p14="http://schemas.microsoft.com/office/powerpoint/2010/main" val="640109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15</a:t>
            </a:fld>
            <a:endParaRPr lang="en-US"/>
          </a:p>
        </p:txBody>
      </p:sp>
    </p:spTree>
    <p:extLst>
      <p:ext uri="{BB962C8B-B14F-4D97-AF65-F5344CB8AC3E}">
        <p14:creationId xmlns:p14="http://schemas.microsoft.com/office/powerpoint/2010/main" val="333750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Los autobuses escolares eléctricos no emiten emisiones de tubos de escape, lo que mejora la calidad del aire dentro y fuera del autobús. </a:t>
            </a:r>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16</a:t>
            </a:fld>
            <a:endParaRPr lang="en-US"/>
          </a:p>
        </p:txBody>
      </p:sp>
    </p:spTree>
    <p:extLst>
      <p:ext uri="{BB962C8B-B14F-4D97-AF65-F5344CB8AC3E}">
        <p14:creationId xmlns:p14="http://schemas.microsoft.com/office/powerpoint/2010/main" val="2392932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200" b="1" i="0" strike="noStrike" cap="none" spc="0" baseline="0">
                <a:solidFill>
                  <a:srgbClr val="000000"/>
                </a:solidFill>
                <a:effectLst/>
                <a:latin typeface="Calibri"/>
                <a:ea typeface="Calibri"/>
                <a:cs typeface="Calibri"/>
              </a:rPr>
              <a:t>Notas de oratoria del presentador: </a:t>
            </a:r>
            <a:r>
              <a:rPr lang="es-US" sz="1800" b="0" i="0" strike="noStrike" cap="none" spc="0" baseline="0">
                <a:solidFill>
                  <a:srgbClr val="000000"/>
                </a:solidFill>
                <a:effectLst/>
                <a:latin typeface="Segoe UI"/>
                <a:ea typeface="Segoe UI"/>
                <a:cs typeface="Segoe UI"/>
              </a:rPr>
              <a:t>Con electricidad limpia, las emisiones de energía de pozo a rueda de las ESB podrían ser más del 99 % más bajas que las de los autobuses escolares diésel.</a:t>
            </a:r>
            <a:endParaRPr lang="en-US" sz="1800">
              <a:effectLst/>
              <a:latin typeface="Arial" pitchFamily="34" charset="0"/>
            </a:endParaRPr>
          </a:p>
          <a:p>
            <a:endParaRPr lang="en-US" sz="1800">
              <a:effectLst/>
              <a:latin typeface="Segoe UI" panose="020B0502040204020203" pitchFamily="34" charset="0"/>
            </a:endParaRPr>
          </a:p>
          <a:p>
            <a:r>
              <a:rPr lang="es-US" sz="1800" b="0" i="0" strike="noStrike" cap="none" spc="0" baseline="0">
                <a:solidFill>
                  <a:srgbClr val="000000"/>
                </a:solidFill>
                <a:effectLst/>
                <a:latin typeface="Segoe UI"/>
                <a:ea typeface="Segoe UI"/>
                <a:cs typeface="Segoe UI"/>
              </a:rPr>
              <a:t>Convertir todos los autobuses escolares de EE. UU. en eléctricos hoy evitaría casi 7.5 millones de toneladas métricas de emisiones de CO2 por año, lo que equivale a sacar más de 1.6 millones de automóviles de la carretera, y una disminución del 61 % en comparación con una flota de autobuses escolares totalmente diésel.</a:t>
            </a:r>
            <a:endParaRPr lang="en-US" sz="1800">
              <a:effectLst/>
              <a:latin typeface="Arial" pitchFamily="34" charset="0"/>
            </a:endParaRPr>
          </a:p>
          <a:p>
            <a:endParaRPr lang="en-US" sz="1200" b="1"/>
          </a:p>
          <a:p>
            <a:r>
              <a:rPr lang="es-US" sz="1200" b="0" i="1" strike="noStrike" cap="none" spc="0" baseline="0">
                <a:solidFill>
                  <a:srgbClr val="000000"/>
                </a:solidFill>
                <a:effectLst/>
                <a:latin typeface="Calibri"/>
                <a:ea typeface="Calibri"/>
                <a:cs typeface="Calibri"/>
              </a:rPr>
              <a:t>Fuente: </a:t>
            </a:r>
          </a:p>
          <a:p>
            <a:pPr marL="285750" indent="-285750">
              <a:buFont typeface="Arial" pitchFamily="34" charset="0"/>
              <a:buChar char="•"/>
            </a:pPr>
            <a:r>
              <a:rPr lang="es-US" sz="1800" b="0" i="1" strike="noStrike" cap="none" spc="0" baseline="0">
                <a:solidFill>
                  <a:srgbClr val="000000"/>
                </a:solidFill>
                <a:effectLst/>
                <a:latin typeface="Segoe UI"/>
                <a:ea typeface="Segoe UI"/>
                <a:cs typeface="Segoe UI"/>
              </a:rPr>
              <a:t>Vermont ANR predice ahorros de GEI del 97 %</a:t>
            </a:r>
          </a:p>
          <a:p>
            <a:pPr marL="285750" indent="-285750">
              <a:buFont typeface="Arial" pitchFamily="34" charset="0"/>
              <a:buChar char="•"/>
            </a:pPr>
            <a:r>
              <a:rPr lang="es-US" sz="1800" b="0" i="1" strike="noStrike" cap="none" spc="0" baseline="0">
                <a:solidFill>
                  <a:srgbClr val="000000"/>
                </a:solidFill>
                <a:effectLst/>
                <a:latin typeface="Segoe UI"/>
                <a:ea typeface="Segoe UI"/>
                <a:cs typeface="Segoe UI"/>
              </a:rPr>
              <a:t>Egrid proporciona una gama de factores de emisiones asociados con la generación de electricidad: https://www.epa.gov/egrid</a:t>
            </a:r>
            <a:endParaRPr lang="en-US" b="0" i="1"/>
          </a:p>
        </p:txBody>
      </p:sp>
      <p:sp>
        <p:nvSpPr>
          <p:cNvPr id="4" name="Slide Number Placeholder 3"/>
          <p:cNvSpPr>
            <a:spLocks noGrp="1"/>
          </p:cNvSpPr>
          <p:nvPr>
            <p:ph type="sldNum" sz="quarter" idx="5"/>
          </p:nvPr>
        </p:nvSpPr>
        <p:spPr/>
        <p:txBody>
          <a:bodyPr/>
          <a:lstStyle/>
          <a:p>
            <a:fld id="{C1130503-269B-4D3B-9F7B-4DAF6C0C35E1}" type="slidenum">
              <a:rPr lang="en-US" smtClean="0"/>
              <a:t>17</a:t>
            </a:fld>
            <a:endParaRPr lang="en-US"/>
          </a:p>
        </p:txBody>
      </p:sp>
    </p:spTree>
    <p:extLst>
      <p:ext uri="{BB962C8B-B14F-4D97-AF65-F5344CB8AC3E}">
        <p14:creationId xmlns:p14="http://schemas.microsoft.com/office/powerpoint/2010/main" val="1106228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Al convertir nuestra flota en autobuses escolares eléctricos, podríamos ahorrar xx GEI anualmente.</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a:p>
          <a:p>
            <a:pPr marL="0" marR="0" lvl="0" indent="0" algn="l" defTabSz="914400" rtl="0" eaLnBrk="1" fontAlgn="auto" latinLnBrk="0" hangingPunct="1">
              <a:lnSpc>
                <a:spcPct val="100000"/>
              </a:lnSpc>
              <a:spcBef>
                <a:spcPct val="0"/>
              </a:spcBef>
              <a:spcAft>
                <a:spcPct val="0"/>
              </a:spcAft>
              <a:buClrTx/>
              <a:buSzTx/>
              <a:buFontTx/>
              <a:buNone/>
              <a:defRPr/>
            </a:pPr>
            <a:r>
              <a:rPr lang="es-US" sz="1200" b="0" i="0" strike="noStrike" cap="none" spc="0" baseline="0">
                <a:solidFill>
                  <a:srgbClr val="000000"/>
                </a:solidFill>
                <a:effectLst/>
                <a:latin typeface="Segoe UI"/>
                <a:ea typeface="Segoe UI"/>
                <a:cs typeface="Segoe UI"/>
              </a:rPr>
              <a:t>Convertir todos los autobuses escolares de EE. UU. en eléctricos hoy evitaría casi 7.5 millones de toneladas métricas de emisiones de CO2 por año, lo que equivale a sacar más de 1.6 millones de automóviles de la carretera, y una disminución del 61 % en comparación con una flota de autobuses escolares totalmente diésel.</a:t>
            </a:r>
            <a:endParaRPr lang="en-US" sz="1200">
              <a:effectLst/>
              <a:latin typeface="Arial"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a:p>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18</a:t>
            </a:fld>
            <a:endParaRPr lang="en-US"/>
          </a:p>
        </p:txBody>
      </p:sp>
    </p:spTree>
    <p:extLst>
      <p:ext uri="{BB962C8B-B14F-4D97-AF65-F5344CB8AC3E}">
        <p14:creationId xmlns:p14="http://schemas.microsoft.com/office/powerpoint/2010/main" val="4050305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19</a:t>
            </a:fld>
            <a:endParaRPr lang="en-US"/>
          </a:p>
        </p:txBody>
      </p:sp>
    </p:spTree>
    <p:extLst>
      <p:ext uri="{BB962C8B-B14F-4D97-AF65-F5344CB8AC3E}">
        <p14:creationId xmlns:p14="http://schemas.microsoft.com/office/powerpoint/2010/main" val="216114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a:t>
            </a:fld>
            <a:endParaRPr lang="en-US"/>
          </a:p>
        </p:txBody>
      </p:sp>
    </p:spTree>
    <p:extLst>
      <p:ext uri="{BB962C8B-B14F-4D97-AF65-F5344CB8AC3E}">
        <p14:creationId xmlns:p14="http://schemas.microsoft.com/office/powerpoint/2010/main" val="1000443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Los autobuses escolares eléctricos satisfacen las necesidades de nuestra escuela/distrito. Nuestras rutas típicas se encuentran dentro del alcance de los autobuses. Hay opciones para satisfacer las necesidades de climas fríos como el nuestro y determinaremos los mejores escenarios de carga para satisfacer nuestras necesidades únicas. </a:t>
            </a:r>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20</a:t>
            </a:fld>
            <a:endParaRPr lang="en-US"/>
          </a:p>
        </p:txBody>
      </p:sp>
    </p:spTree>
    <p:extLst>
      <p:ext uri="{BB962C8B-B14F-4D97-AF65-F5344CB8AC3E}">
        <p14:creationId xmlns:p14="http://schemas.microsoft.com/office/powerpoint/2010/main" val="555109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ct val="0"/>
              </a:spcBef>
              <a:spcAft>
                <a:spcPct val="0"/>
              </a:spcAft>
              <a:buFont typeface="Symbol" panose="05050102010706020507" pitchFamily="18" charset="2"/>
              <a:buNone/>
            </a:pPr>
            <a:r>
              <a:rPr lang="es-US" sz="1800" b="1" i="0" strike="noStrike" cap="none" spc="0" baseline="0">
                <a:solidFill>
                  <a:srgbClr val="000000"/>
                </a:solidFill>
                <a:effectLst/>
                <a:latin typeface="Calibri"/>
                <a:ea typeface="Calibri"/>
                <a:cs typeface="Calibri"/>
              </a:rPr>
              <a:t>Notas de oratoria del presentador: </a:t>
            </a:r>
            <a:r>
              <a:rPr lang="es-US" sz="1800" b="0" i="0" strike="noStrike" cap="none" spc="0" baseline="0">
                <a:solidFill>
                  <a:srgbClr val="000000"/>
                </a:solidFill>
                <a:effectLst/>
                <a:latin typeface="Calibri"/>
                <a:ea typeface="Calibri"/>
                <a:cs typeface="Calibri"/>
              </a:rPr>
              <a:t>24 estados han implementado autobuses escolares eléctricos. Mencione si se han implementado ESB en su estado (</a:t>
            </a:r>
            <a:r>
              <a:rPr lang="es-US" sz="1800" b="0" i="0" strike="noStrike" cap="none" spc="0" baseline="0">
                <a:solidFill>
                  <a:srgbClr val="000000"/>
                </a:solidFill>
                <a:effectLst/>
                <a:latin typeface="Segoe UI"/>
                <a:ea typeface="Segoe UI"/>
                <a:cs typeface="Segoe UI"/>
              </a:rPr>
              <a:t>CA, MA, NY, MN, WA, ND, MI y próximamente VA, NJ, VT, MD, ME, IL, IN, WI, AZ, NM, OK, TN, AL, GA, NC, MO, OR). Pero entre el 90 y el 95 % de los autobuses siguen siendo diésel. Pasar a los autobuses escolares eléctricos ahora muestra a nuestra escuela un compromiso con la innovación y la mejora. </a:t>
            </a:r>
          </a:p>
          <a:p>
            <a:pPr marL="0" marR="0" lvl="0" indent="0">
              <a:lnSpc>
                <a:spcPct val="110000"/>
              </a:lnSpc>
              <a:spcBef>
                <a:spcPct val="0"/>
              </a:spcBef>
              <a:spcAft>
                <a:spcPct val="0"/>
              </a:spcAft>
              <a:buFont typeface="Symbol" panose="05050102010706020507" pitchFamily="18" charset="2"/>
              <a:buNone/>
            </a:pPr>
            <a:endParaRPr lang="en-US" sz="1800">
              <a:effectLst/>
              <a:latin typeface="Segoe UI" panose="020B0502040204020203" pitchFamily="34" charset="0"/>
              <a:ea typeface="MS Mincho" panose="02020609040205080304" pitchFamily="49" charset="-128"/>
              <a:cs typeface="Times New Roman" panose="02020603050405020304" pitchFamily="18" charset="0"/>
            </a:endParaRPr>
          </a:p>
          <a:p>
            <a:pPr marL="0" marR="0" lvl="0" indent="0">
              <a:lnSpc>
                <a:spcPct val="110000"/>
              </a:lnSpc>
              <a:spcBef>
                <a:spcPct val="0"/>
              </a:spcBef>
              <a:spcAft>
                <a:spcPct val="0"/>
              </a:spcAft>
              <a:buFont typeface="Symbol" panose="05050102010706020507" pitchFamily="18" charset="2"/>
              <a:buNone/>
            </a:pPr>
            <a:r>
              <a:rPr lang="es-US" sz="1800" b="0" i="0" strike="noStrike" cap="none" spc="0" baseline="0">
                <a:solidFill>
                  <a:srgbClr val="000000"/>
                </a:solidFill>
                <a:effectLst/>
                <a:latin typeface="Segoe UI"/>
                <a:ea typeface="Segoe UI"/>
                <a:cs typeface="Segoe UI"/>
              </a:rPr>
              <a:t>Operativamente, es más fácil pasar a los autobuses eléctricos que no hacerlo. Todos los principales fabricantes de autobuses escolares están fabricando ESB, lo que nos da opciones para seleccionar la mejor tecnología para nuestra escuela. </a:t>
            </a:r>
          </a:p>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21</a:t>
            </a:fld>
            <a:endParaRPr lang="en-US"/>
          </a:p>
        </p:txBody>
      </p:sp>
    </p:spTree>
    <p:extLst>
      <p:ext uri="{BB962C8B-B14F-4D97-AF65-F5344CB8AC3E}">
        <p14:creationId xmlns:p14="http://schemas.microsoft.com/office/powerpoint/2010/main" val="918539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Al convertir nuestra flota en autobuses escolares eléctricos, podríamos ahorrar xx GEI anualmente.</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a:p>
          <a:p>
            <a:pPr marL="0" marR="0" lvl="0" indent="0" algn="l" defTabSz="914400" rtl="0" eaLnBrk="1" fontAlgn="auto" latinLnBrk="0" hangingPunct="1">
              <a:lnSpc>
                <a:spcPct val="100000"/>
              </a:lnSpc>
              <a:spcBef>
                <a:spcPct val="0"/>
              </a:spcBef>
              <a:spcAft>
                <a:spcPct val="0"/>
              </a:spcAft>
              <a:buClrTx/>
              <a:buSzTx/>
              <a:buFontTx/>
              <a:buNone/>
              <a:defRPr/>
            </a:pPr>
            <a:r>
              <a:rPr lang="es-US" sz="1200" b="0" i="0" strike="noStrike" cap="none" spc="0" baseline="0">
                <a:solidFill>
                  <a:srgbClr val="000000"/>
                </a:solidFill>
                <a:effectLst/>
                <a:latin typeface="Segoe UI"/>
                <a:ea typeface="Segoe UI"/>
                <a:cs typeface="Segoe UI"/>
              </a:rPr>
              <a:t>Convertir todos los autobuses escolares de EE. UU. en eléctricos hoy evitaría casi 7.5 millones de toneladas métricas de emisiones de CO2 por año, lo que equivale a sacar más de 1.6 millones de automóviles de la carretera, y una disminución del 61 % en comparación con una flota de autobuses escolares totalmente diésel.</a:t>
            </a:r>
            <a:endParaRPr lang="en-US" sz="1200">
              <a:effectLst/>
              <a:latin typeface="Arial"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a:p>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22</a:t>
            </a:fld>
            <a:endParaRPr lang="en-US"/>
          </a:p>
        </p:txBody>
      </p:sp>
    </p:spTree>
    <p:extLst>
      <p:ext uri="{BB962C8B-B14F-4D97-AF65-F5344CB8AC3E}">
        <p14:creationId xmlns:p14="http://schemas.microsoft.com/office/powerpoint/2010/main" val="1952813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ts val="800"/>
              </a:spcAft>
            </a:pPr>
            <a:r>
              <a:rPr lang="es-US" sz="1100" b="1" i="0" strike="noStrike" cap="none" spc="0" baseline="0">
                <a:solidFill>
                  <a:srgbClr val="000000"/>
                </a:solidFill>
                <a:effectLst/>
                <a:latin typeface="Calibri"/>
                <a:ea typeface="Calibri"/>
                <a:cs typeface="Calibri"/>
              </a:rPr>
              <a:t>Notas de oratoria del presentador: </a:t>
            </a:r>
            <a:r>
              <a:rPr lang="es-US" sz="1100" b="0" i="0" strike="noStrike" cap="none" spc="0" baseline="0">
                <a:solidFill>
                  <a:srgbClr val="000000"/>
                </a:solidFill>
                <a:effectLst/>
                <a:latin typeface="Calibri"/>
                <a:ea typeface="Calibri"/>
                <a:cs typeface="Calibri"/>
              </a:rPr>
              <a:t>Los autobuses escolares eléctricos son más costosos que los autobuses diésel, pero se asignan cada vez más fondos para reducir los costos iniciales de un autobús. </a:t>
            </a:r>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23</a:t>
            </a:fld>
            <a:endParaRPr lang="en-US"/>
          </a:p>
        </p:txBody>
      </p:sp>
    </p:spTree>
    <p:extLst>
      <p:ext uri="{BB962C8B-B14F-4D97-AF65-F5344CB8AC3E}">
        <p14:creationId xmlns:p14="http://schemas.microsoft.com/office/powerpoint/2010/main" val="3301076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ts val="800"/>
              </a:spcAft>
            </a:pPr>
            <a:r>
              <a:rPr lang="es-US" sz="1100" b="1" i="0" strike="noStrike" cap="none" spc="0" baseline="0">
                <a:solidFill>
                  <a:srgbClr val="000000"/>
                </a:solidFill>
                <a:effectLst/>
                <a:latin typeface="Calibri"/>
                <a:ea typeface="Calibri"/>
                <a:cs typeface="Calibri"/>
              </a:rPr>
              <a:t>Notas de oratoria del presentador: </a:t>
            </a:r>
            <a:r>
              <a:rPr lang="es-US" sz="1100" b="0" i="0" strike="noStrike" cap="none" spc="0" baseline="0">
                <a:solidFill>
                  <a:srgbClr val="000000"/>
                </a:solidFill>
                <a:effectLst/>
                <a:latin typeface="Calibri"/>
                <a:ea typeface="Calibri"/>
                <a:cs typeface="Calibri"/>
              </a:rPr>
              <a:t>Estos son nuestros próximos pasos clave para avanzar. </a:t>
            </a:r>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24</a:t>
            </a:fld>
            <a:endParaRPr lang="en-US"/>
          </a:p>
        </p:txBody>
      </p:sp>
    </p:spTree>
    <p:extLst>
      <p:ext uri="{BB962C8B-B14F-4D97-AF65-F5344CB8AC3E}">
        <p14:creationId xmlns:p14="http://schemas.microsoft.com/office/powerpoint/2010/main" val="2529806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ts val="800"/>
              </a:spcAft>
            </a:pPr>
            <a:r>
              <a:rPr lang="es-US" sz="1100" b="1" i="0" strike="noStrike" cap="none" spc="0" baseline="0">
                <a:solidFill>
                  <a:srgbClr val="000000"/>
                </a:solidFill>
                <a:effectLst/>
                <a:latin typeface="Calibri"/>
                <a:ea typeface="Calibri"/>
                <a:cs typeface="Calibri"/>
              </a:rPr>
              <a:t>Notas de oratoria del presentador: </a:t>
            </a:r>
            <a:r>
              <a:rPr lang="es-US" sz="1100" b="0" i="0" strike="noStrike" cap="none" spc="0" baseline="0">
                <a:solidFill>
                  <a:srgbClr val="000000"/>
                </a:solidFill>
                <a:effectLst/>
                <a:latin typeface="Calibri"/>
                <a:ea typeface="Calibri"/>
                <a:cs typeface="Calibri"/>
              </a:rPr>
              <a:t>Los autobuses escolares eléctricos son más costosos que los autobuses diésel, pero se asignan cada vez más fondos para reducir los costos iniciales de un autobús. </a:t>
            </a:r>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25</a:t>
            </a:fld>
            <a:endParaRPr lang="en-US"/>
          </a:p>
        </p:txBody>
      </p:sp>
    </p:spTree>
    <p:extLst>
      <p:ext uri="{BB962C8B-B14F-4D97-AF65-F5344CB8AC3E}">
        <p14:creationId xmlns:p14="http://schemas.microsoft.com/office/powerpoint/2010/main" val="3689327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27</a:t>
            </a:fld>
            <a:endParaRPr lang="en-US"/>
          </a:p>
        </p:txBody>
      </p:sp>
    </p:spTree>
    <p:extLst>
      <p:ext uri="{BB962C8B-B14F-4D97-AF65-F5344CB8AC3E}">
        <p14:creationId xmlns:p14="http://schemas.microsoft.com/office/powerpoint/2010/main" val="2641556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3</a:t>
            </a:fld>
            <a:endParaRPr lang="en-US"/>
          </a:p>
        </p:txBody>
      </p:sp>
    </p:spTree>
    <p:extLst>
      <p:ext uri="{BB962C8B-B14F-4D97-AF65-F5344CB8AC3E}">
        <p14:creationId xmlns:p14="http://schemas.microsoft.com/office/powerpoint/2010/main" val="3417960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4</a:t>
            </a:fld>
            <a:endParaRPr lang="en-US"/>
          </a:p>
        </p:txBody>
      </p:sp>
    </p:spTree>
    <p:extLst>
      <p:ext uri="{BB962C8B-B14F-4D97-AF65-F5344CB8AC3E}">
        <p14:creationId xmlns:p14="http://schemas.microsoft.com/office/powerpoint/2010/main" val="1374350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Nuestros estudiantes pasan hasta xx minutos/horas en autobuses cada semana. Un informe de Environment and Human Health Inc. descubrió que los niveles de contaminación </a:t>
            </a:r>
            <a:r>
              <a:rPr lang="es-US" sz="1200" b="1" i="0" strike="noStrike" cap="none" spc="0" baseline="0">
                <a:solidFill>
                  <a:srgbClr val="000000"/>
                </a:solidFill>
                <a:effectLst/>
                <a:latin typeface="Calibri"/>
                <a:ea typeface="Calibri"/>
                <a:cs typeface="Calibri"/>
              </a:rPr>
              <a:t>dentro</a:t>
            </a:r>
            <a:r>
              <a:rPr lang="es-US" sz="1200" b="0" i="0" strike="noStrike" cap="none" spc="0" baseline="0">
                <a:solidFill>
                  <a:srgbClr val="000000"/>
                </a:solidFill>
                <a:effectLst/>
                <a:latin typeface="Calibri"/>
                <a:ea typeface="Calibri"/>
                <a:cs typeface="Calibri"/>
              </a:rPr>
              <a:t> de los autobuses más antiguos pueden superar las áreas circundantes hasta diez veces. </a:t>
            </a:r>
          </a:p>
          <a:p>
            <a:endParaRPr lang="en-US"/>
          </a:p>
          <a:p>
            <a:r>
              <a:rPr lang="es-US" sz="1200" b="0" i="1" strike="noStrike" cap="none" spc="0" baseline="0">
                <a:solidFill>
                  <a:srgbClr val="000000"/>
                </a:solidFill>
                <a:effectLst/>
                <a:latin typeface="Calibri"/>
                <a:ea typeface="Calibri"/>
                <a:cs typeface="Calibri"/>
              </a:rPr>
              <a:t>Fuente: </a:t>
            </a:r>
            <a:r>
              <a:rPr lang="es-US" sz="1800" b="0" i="1" strike="noStrike" cap="none" spc="0" baseline="0">
                <a:solidFill>
                  <a:srgbClr val="000000"/>
                </a:solidFill>
                <a:effectLst/>
                <a:latin typeface="Segoe UI"/>
                <a:ea typeface="Segoe UI"/>
                <a:cs typeface="Segoe UI"/>
              </a:rPr>
              <a:t>https://www.ehhi.org/reports/diesel/dieselintro.pdf</a:t>
            </a:r>
            <a:endParaRPr lang="en-US" i="1"/>
          </a:p>
        </p:txBody>
      </p:sp>
      <p:sp>
        <p:nvSpPr>
          <p:cNvPr id="4" name="Slide Number Placeholder 3"/>
          <p:cNvSpPr>
            <a:spLocks noGrp="1"/>
          </p:cNvSpPr>
          <p:nvPr>
            <p:ph type="sldNum" sz="quarter" idx="5"/>
          </p:nvPr>
        </p:nvSpPr>
        <p:spPr/>
        <p:txBody>
          <a:bodyPr/>
          <a:lstStyle/>
          <a:p>
            <a:fld id="{C1130503-269B-4D3B-9F7B-4DAF6C0C35E1}" type="slidenum">
              <a:rPr lang="en-US" smtClean="0"/>
              <a:t>5</a:t>
            </a:fld>
            <a:endParaRPr lang="en-US"/>
          </a:p>
        </p:txBody>
      </p:sp>
    </p:spTree>
    <p:extLst>
      <p:ext uri="{BB962C8B-B14F-4D97-AF65-F5344CB8AC3E}">
        <p14:creationId xmlns:p14="http://schemas.microsoft.com/office/powerpoint/2010/main" val="466825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No se conoce un nivel seguro de exposición al diésel para los niños. Según la EPA y muchos otros estudios, los niños son más susceptibles a los efectos perjudiciales de la emisión de diésel porque </a:t>
            </a:r>
            <a:r>
              <a:rPr lang="es-US" sz="1800" b="0" i="0" strike="noStrike" cap="none" spc="0" baseline="0">
                <a:solidFill>
                  <a:srgbClr val="000000"/>
                </a:solidFill>
                <a:effectLst/>
                <a:latin typeface="Segoe UI"/>
                <a:ea typeface="Segoe UI"/>
                <a:cs typeface="Segoe UI"/>
              </a:rPr>
              <a:t>tienen frecuencias respiratorias más altas y sus pulmones aún se están desarrollando. </a:t>
            </a:r>
          </a:p>
          <a:p>
            <a:endParaRPr lang="en-US" sz="1800">
              <a:effectLst/>
              <a:latin typeface="Segoe UI" panose="020B0502040204020203" pitchFamily="34" charset="0"/>
            </a:endParaRPr>
          </a:p>
          <a:p>
            <a:r>
              <a:rPr lang="es-US" sz="1800" b="0" i="0" strike="noStrike" cap="none" spc="0" baseline="0">
                <a:solidFill>
                  <a:srgbClr val="000000"/>
                </a:solidFill>
                <a:effectLst/>
                <a:latin typeface="Segoe UI"/>
                <a:ea typeface="Segoe UI"/>
                <a:cs typeface="Segoe UI"/>
              </a:rPr>
              <a:t>Además de ser un carcinógeno conocido, se ha demostrado que la exposición a las emisiones de diésel afecta la salud respiratoria cognitiva y del desarrollo en niños. Causa enfermedades que provocan ausencias y conducen al deterioro cognitivo. </a:t>
            </a:r>
          </a:p>
          <a:p>
            <a:endParaRPr lang="en-US" sz="1800">
              <a:effectLst/>
              <a:latin typeface="Segoe UI" panose="020B0502040204020203"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es-US" sz="1800" b="0" i="1" strike="noStrike" cap="none" spc="0" baseline="0">
                <a:solidFill>
                  <a:srgbClr val="000000"/>
                </a:solidFill>
                <a:effectLst/>
                <a:latin typeface="Segoe UI"/>
                <a:ea typeface="Segoe UI"/>
                <a:cs typeface="Segoe UI"/>
              </a:rPr>
              <a:t>Fuentes: </a:t>
            </a:r>
          </a:p>
          <a:p>
            <a:pPr marL="0" marR="0" lvl="0" indent="0" algn="l" defTabSz="914400" rtl="0" eaLnBrk="1" fontAlgn="auto" latinLnBrk="0" hangingPunct="1">
              <a:lnSpc>
                <a:spcPct val="100000"/>
              </a:lnSpc>
              <a:spcBef>
                <a:spcPct val="0"/>
              </a:spcBef>
              <a:spcAft>
                <a:spcPct val="0"/>
              </a:spcAft>
              <a:buClrTx/>
              <a:buSzTx/>
              <a:buFontTx/>
              <a:buNone/>
              <a:defRPr/>
            </a:pPr>
            <a:r>
              <a:rPr lang="es-US" sz="1800" b="0" i="1" strike="noStrike" cap="none" spc="0" baseline="0">
                <a:solidFill>
                  <a:srgbClr val="000000"/>
                </a:solidFill>
                <a:effectLst/>
                <a:latin typeface="Segoe UI"/>
                <a:ea typeface="Segoe UI"/>
                <a:cs typeface="Segoe UI"/>
              </a:rPr>
              <a:t>https://www.epa.gov/dera/reducing-diesel-emissions-school-buses </a:t>
            </a:r>
          </a:p>
          <a:p>
            <a:pPr marL="0" marR="0" lvl="0" indent="0" algn="l" defTabSz="914400" rtl="0" eaLnBrk="1" fontAlgn="auto" latinLnBrk="0" hangingPunct="1">
              <a:lnSpc>
                <a:spcPct val="100000"/>
              </a:lnSpc>
              <a:spcBef>
                <a:spcPct val="0"/>
              </a:spcBef>
              <a:spcAft>
                <a:spcPct val="0"/>
              </a:spcAft>
              <a:buClrTx/>
              <a:buSzTx/>
              <a:buFontTx/>
              <a:buNone/>
              <a:defRPr/>
            </a:pPr>
            <a:r>
              <a:rPr lang="es-US" sz="1800" b="0" i="1" strike="noStrike" cap="none" spc="0" baseline="0">
                <a:solidFill>
                  <a:srgbClr val="000000"/>
                </a:solidFill>
                <a:effectLst/>
                <a:latin typeface="Segoe UI"/>
                <a:ea typeface="Segoe UI"/>
                <a:cs typeface="Segoe UI"/>
              </a:rPr>
              <a:t>https://cpb-us-w2.wpmucdn.com/sites.gsu.edu/dist/f/528/files/2019/08/Bus_EER.pd https://www.ncbi.nlm.nih.gov/pmc/articles/PMC4835031/</a:t>
            </a:r>
            <a:endParaRPr lang="en-US" sz="1800" i="1">
              <a:effectLst/>
              <a:latin typeface="Arial" pitchFamily="34" charset="0"/>
            </a:endParaRPr>
          </a:p>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6</a:t>
            </a:fld>
            <a:endParaRPr lang="en-US"/>
          </a:p>
        </p:txBody>
      </p:sp>
    </p:spTree>
    <p:extLst>
      <p:ext uri="{BB962C8B-B14F-4D97-AF65-F5344CB8AC3E}">
        <p14:creationId xmlns:p14="http://schemas.microsoft.com/office/powerpoint/2010/main" val="3767368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Las desventajas de los autobuses diésel también se extienden a los costos de mantenimiento de los autobuses. [insertar el nombre del distrito escolar] gasta aproximadamente $xxx en combustible cada año para operar nuestra flota. Además, tenemos una flota antigua. El autobús diésel generalmente se retira a los 16 años. Esto significa que tenemos xxx autobuses que deberán reemplazarse en los próximos cinco años o menos. </a:t>
            </a:r>
          </a:p>
          <a:p>
            <a:pPr marL="0" marR="0" lvl="0" indent="0" algn="l" defTabSz="914400" rtl="0" eaLnBrk="1" fontAlgn="auto" latinLnBrk="0" hangingPunct="1">
              <a:lnSpc>
                <a:spcPct val="100000"/>
              </a:lnSpc>
              <a:spcBef>
                <a:spcPct val="0"/>
              </a:spcBef>
              <a:spcAft>
                <a:spcPct val="0"/>
              </a:spcAft>
              <a:buClrTx/>
              <a:buSzTx/>
              <a:buFontTx/>
              <a:buNone/>
              <a:defRPr/>
            </a:pPr>
            <a:endParaRPr lang="en-US" b="0"/>
          </a:p>
          <a:p>
            <a:pPr marL="0" marR="0" lvl="0" indent="0" algn="l" defTabSz="914400" rtl="0" eaLnBrk="1" fontAlgn="auto" latinLnBrk="0" hangingPunct="1">
              <a:lnSpc>
                <a:spcPct val="100000"/>
              </a:lnSpc>
              <a:spcBef>
                <a:spcPct val="0"/>
              </a:spcBef>
              <a:spcAft>
                <a:spcPct val="0"/>
              </a:spcAft>
              <a:buClrTx/>
              <a:buSzTx/>
              <a:buFontTx/>
              <a:buNone/>
              <a:defRPr/>
            </a:pPr>
            <a:r>
              <a:rPr lang="es-US" sz="1200" b="0" i="0" strike="noStrike" cap="none" spc="0" baseline="0">
                <a:solidFill>
                  <a:srgbClr val="000000"/>
                </a:solidFill>
                <a:effectLst/>
                <a:latin typeface="Calibri"/>
                <a:ea typeface="Calibri"/>
                <a:cs typeface="Calibri"/>
              </a:rPr>
              <a:t>Además, los autobuses más antiguos son costosos de mantener en la carretera y tienen mayores niveles de contaminación. </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es-US" sz="1200" b="0" i="1" strike="noStrike" cap="none" spc="0" baseline="0">
                <a:solidFill>
                  <a:srgbClr val="000000"/>
                </a:solidFill>
                <a:effectLst/>
                <a:latin typeface="Calibri"/>
                <a:ea typeface="Calibri"/>
                <a:cs typeface="Calibri"/>
              </a:rPr>
              <a:t>Verificación de datos para la cantidad de combustible: </a:t>
            </a:r>
            <a:r>
              <a:rPr lang="es-US" sz="1800" b="0" i="1" strike="noStrike" cap="none" spc="0" baseline="0">
                <a:solidFill>
                  <a:srgbClr val="000000"/>
                </a:solidFill>
                <a:effectLst/>
                <a:latin typeface="Segoe UI"/>
                <a:ea typeface="Segoe UI"/>
                <a:cs typeface="Segoe UI"/>
              </a:rPr>
              <a:t>El autobús escolar promedio viaja 12,000 millas al año y recibe ~7 millas por galón. A ~$3.50 por galón, es decir, aproximadamente $7,000 anuales en combustible por autobús.</a:t>
            </a:r>
          </a:p>
          <a:p>
            <a:pPr marL="0" marR="0" lvl="0" indent="0" algn="l" defTabSz="914400" rtl="0" eaLnBrk="1" fontAlgn="auto" latinLnBrk="0" hangingPunct="1">
              <a:lnSpc>
                <a:spcPct val="100000"/>
              </a:lnSpc>
              <a:spcBef>
                <a:spcPct val="0"/>
              </a:spcBef>
              <a:spcAft>
                <a:spcPct val="0"/>
              </a:spcAft>
              <a:buClrTx/>
              <a:buSzTx/>
              <a:buFontTx/>
              <a:buNone/>
              <a:defRPr/>
            </a:pPr>
            <a:endParaRPr lang="en-US" sz="1800" i="1">
              <a:effectLst/>
              <a:latin typeface="Segoe UI" panose="020B0502040204020203"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es-US" sz="1800" b="0" i="1" strike="noStrike" cap="none" spc="0" baseline="0">
                <a:solidFill>
                  <a:srgbClr val="000000"/>
                </a:solidFill>
                <a:effectLst/>
                <a:latin typeface="Segoe UI"/>
                <a:ea typeface="Segoe UI"/>
                <a:cs typeface="Segoe UI"/>
              </a:rPr>
              <a:t>Fuente para la edad promedio de jubilación de los autobuses: Según una encuesta realizada por “School Bus Fleet”, el autobús escolar promedio tiene 9 años y se jubiló a los 16 años.</a:t>
            </a:r>
            <a:endParaRPr lang="en-US" sz="1800" i="1">
              <a:effectLst/>
              <a:latin typeface="Arial" pitchFamily="34" charset="0"/>
            </a:endParaRPr>
          </a:p>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7</a:t>
            </a:fld>
            <a:endParaRPr lang="en-US"/>
          </a:p>
        </p:txBody>
      </p:sp>
    </p:spTree>
    <p:extLst>
      <p:ext uri="{BB962C8B-B14F-4D97-AF65-F5344CB8AC3E}">
        <p14:creationId xmlns:p14="http://schemas.microsoft.com/office/powerpoint/2010/main" val="11374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Hablemos de por qué las escuelas se están volviendo eléctricas. </a:t>
            </a:r>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8</a:t>
            </a:fld>
            <a:endParaRPr lang="en-US"/>
          </a:p>
        </p:txBody>
      </p:sp>
    </p:spTree>
    <p:extLst>
      <p:ext uri="{BB962C8B-B14F-4D97-AF65-F5344CB8AC3E}">
        <p14:creationId xmlns:p14="http://schemas.microsoft.com/office/powerpoint/2010/main" val="2448024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Hay tres razones principales por las que vemos cada vez más escuelas en transición a autobuses escolares eléctricos. </a:t>
            </a:r>
          </a:p>
          <a:p>
            <a:pPr marL="171450" indent="-171450">
              <a:buFont typeface="Arial" pitchFamily="34" charset="0"/>
              <a:buChar char="•"/>
            </a:pPr>
            <a:r>
              <a:rPr lang="es-US" sz="1200" b="0" i="0" strike="noStrike" cap="none" spc="0" baseline="0">
                <a:solidFill>
                  <a:srgbClr val="000000"/>
                </a:solidFill>
                <a:effectLst/>
                <a:latin typeface="Calibri"/>
                <a:ea typeface="Calibri"/>
                <a:cs typeface="Calibri"/>
              </a:rPr>
              <a:t>Los autobuses escolares eléctricos son más baratos con el tiempo. </a:t>
            </a:r>
          </a:p>
          <a:p>
            <a:pPr marL="171450" indent="-171450">
              <a:buFont typeface="Arial" pitchFamily="34" charset="0"/>
              <a:buChar char="•"/>
            </a:pPr>
            <a:r>
              <a:rPr lang="es-US" sz="1200" b="0" i="0" strike="noStrike" cap="none" spc="0" baseline="0">
                <a:solidFill>
                  <a:srgbClr val="000000"/>
                </a:solidFill>
                <a:effectLst/>
                <a:latin typeface="Calibri"/>
                <a:ea typeface="Calibri"/>
                <a:cs typeface="Calibri"/>
              </a:rPr>
              <a:t>Son seguros y confiables. </a:t>
            </a:r>
          </a:p>
          <a:p>
            <a:pPr marL="171450" indent="-171450">
              <a:buFont typeface="Arial" pitchFamily="34" charset="0"/>
              <a:buChar char="•"/>
            </a:pPr>
            <a:r>
              <a:rPr lang="es-US" sz="1200" b="0" i="0" strike="noStrike" cap="none" spc="0" baseline="0">
                <a:solidFill>
                  <a:srgbClr val="000000"/>
                </a:solidFill>
                <a:effectLst/>
                <a:latin typeface="Calibri"/>
                <a:ea typeface="Calibri"/>
                <a:cs typeface="Calibri"/>
              </a:rPr>
              <a:t>Son más saludables para nuestros estudiantes y nuestra comunidad. </a:t>
            </a:r>
          </a:p>
        </p:txBody>
      </p:sp>
      <p:sp>
        <p:nvSpPr>
          <p:cNvPr id="4" name="Slide Number Placeholder 3"/>
          <p:cNvSpPr>
            <a:spLocks noGrp="1"/>
          </p:cNvSpPr>
          <p:nvPr>
            <p:ph type="sldNum" sz="quarter" idx="5"/>
          </p:nvPr>
        </p:nvSpPr>
        <p:spPr/>
        <p:txBody>
          <a:bodyPr/>
          <a:lstStyle/>
          <a:p>
            <a:fld id="{C1130503-269B-4D3B-9F7B-4DAF6C0C35E1}" type="slidenum">
              <a:rPr lang="en-US" smtClean="0"/>
              <a:t>9</a:t>
            </a:fld>
            <a:endParaRPr lang="en-US"/>
          </a:p>
        </p:txBody>
      </p:sp>
    </p:spTree>
    <p:extLst>
      <p:ext uri="{BB962C8B-B14F-4D97-AF65-F5344CB8AC3E}">
        <p14:creationId xmlns:p14="http://schemas.microsoft.com/office/powerpoint/2010/main" val="1941614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9/29/2022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9/29/2022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9/29/2022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afleet.es.anl.gov/aflee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afleet.es.anl.gov/aflee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9.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jpe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38" b="7838"/>
          <a:stretch>
            <a:fillRect/>
          </a:stretch>
        </p:blipFill>
        <p:spPr>
          <a:xfrm>
            <a:off x="0" y="0"/>
            <a:ext cx="18288000" cy="10287000"/>
          </a:xfrm>
          <a:prstGeom prst="rect">
            <a:avLst/>
          </a:prstGeom>
        </p:spPr>
      </p:pic>
      <p:grpSp>
        <p:nvGrpSpPr>
          <p:cNvPr id="3" name="Group 3"/>
          <p:cNvGrpSpPr/>
          <p:nvPr/>
        </p:nvGrpSpPr>
        <p:grpSpPr>
          <a:xfrm>
            <a:off x="689987" y="2295813"/>
            <a:ext cx="17083664" cy="5617789"/>
            <a:chOff x="-1012372" y="-57150"/>
            <a:chExt cx="22778220" cy="7490385"/>
          </a:xfrm>
        </p:grpSpPr>
        <p:sp>
          <p:nvSpPr>
            <p:cNvPr id="4" name="AutoShape 4"/>
            <p:cNvSpPr/>
            <p:nvPr/>
          </p:nvSpPr>
          <p:spPr>
            <a:xfrm>
              <a:off x="347208" y="5834205"/>
              <a:ext cx="19824874" cy="231790"/>
            </a:xfrm>
            <a:prstGeom prst="rect">
              <a:avLst/>
            </a:prstGeom>
            <a:solidFill>
              <a:srgbClr val="F8FBFD"/>
            </a:solidFill>
          </p:spPr>
          <p:txBody>
            <a:bodyPr/>
            <a:lstStyle/>
            <a:p>
              <a:endParaRPr sz="1400"/>
            </a:p>
          </p:txBody>
        </p:sp>
        <p:sp>
          <p:nvSpPr>
            <p:cNvPr id="5" name="TextBox 5"/>
            <p:cNvSpPr txBox="1"/>
            <p:nvPr/>
          </p:nvSpPr>
          <p:spPr>
            <a:xfrm>
              <a:off x="444324" y="-57150"/>
              <a:ext cx="19630644" cy="669927"/>
            </a:xfrm>
            <a:prstGeom prst="rect">
              <a:avLst/>
            </a:prstGeom>
          </p:spPr>
          <p:txBody>
            <a:bodyPr lIns="0" tIns="0" rIns="0" bIns="0" rtlCol="0" anchor="t">
              <a:spAutoFit/>
            </a:bodyPr>
            <a:lstStyle/>
            <a:p>
              <a:pPr algn="ctr">
                <a:lnSpc>
                  <a:spcPts val="4480"/>
                </a:lnSpc>
              </a:pPr>
              <a:r>
                <a:rPr lang="es-US" sz="2400" b="0" i="0" strike="noStrike" cap="none" spc="352" baseline="0" dirty="0">
                  <a:solidFill>
                    <a:srgbClr val="F8FBFD"/>
                  </a:solidFill>
                  <a:effectLst/>
                  <a:latin typeface="Montserrat Classic"/>
                  <a:ea typeface="Montserrat Classic"/>
                  <a:cs typeface="Montserrat Classic"/>
                </a:rPr>
                <a:t>DISTRITO ESCOLAR/NOMBRE DE SU ESCUELA AQUÍ</a:t>
              </a:r>
            </a:p>
          </p:txBody>
        </p:sp>
        <p:sp>
          <p:nvSpPr>
            <p:cNvPr id="6" name="TextBox 6"/>
            <p:cNvSpPr txBox="1"/>
            <p:nvPr/>
          </p:nvSpPr>
          <p:spPr>
            <a:xfrm>
              <a:off x="-1012372" y="1646619"/>
              <a:ext cx="22778220" cy="3843445"/>
            </a:xfrm>
            <a:prstGeom prst="rect">
              <a:avLst/>
            </a:prstGeom>
          </p:spPr>
          <p:txBody>
            <a:bodyPr wrap="square" lIns="0" tIns="0" rIns="0" bIns="0" rtlCol="0" anchor="t">
              <a:spAutoFit/>
            </a:bodyPr>
            <a:lstStyle/>
            <a:p>
              <a:pPr algn="ctr">
                <a:lnSpc>
                  <a:spcPts val="11664"/>
                </a:lnSpc>
              </a:pPr>
              <a:r>
                <a:rPr lang="es-US" sz="8800" b="1" i="0" strike="noStrike" cap="none" spc="756" baseline="0" dirty="0">
                  <a:solidFill>
                    <a:srgbClr val="F8FBFD"/>
                  </a:solidFill>
                  <a:effectLst/>
                  <a:latin typeface="Montserrat Classic Bold"/>
                  <a:ea typeface="Montserrat Classic Bold"/>
                  <a:cs typeface="Montserrat Classic Bold"/>
                </a:rPr>
                <a:t>¿POR QUÉ AUTOBUSES ESCOLARES</a:t>
              </a:r>
              <a:r>
                <a:rPr lang="es-US" sz="8800" b="1" i="0" strike="noStrike" cap="none" spc="756" dirty="0">
                  <a:solidFill>
                    <a:srgbClr val="F8FBFD"/>
                  </a:solidFill>
                  <a:effectLst/>
                  <a:latin typeface="Montserrat Classic Bold"/>
                  <a:ea typeface="Montserrat Classic Bold"/>
                  <a:cs typeface="Montserrat Classic Bold"/>
                </a:rPr>
                <a:t> </a:t>
              </a:r>
              <a:r>
                <a:rPr lang="es-US" sz="8800" b="1" i="0" strike="noStrike" cap="none" spc="756" baseline="0" dirty="0">
                  <a:solidFill>
                    <a:srgbClr val="F8FBFD"/>
                  </a:solidFill>
                  <a:effectLst/>
                  <a:latin typeface="Montserrat Classic Bold"/>
                  <a:ea typeface="Montserrat Classic Bold"/>
                  <a:cs typeface="Montserrat Classic Bold"/>
                </a:rPr>
                <a:t>ELÉCTRICOS?</a:t>
              </a:r>
            </a:p>
          </p:txBody>
        </p:sp>
        <p:sp>
          <p:nvSpPr>
            <p:cNvPr id="7" name="TextBox 7"/>
            <p:cNvSpPr txBox="1"/>
            <p:nvPr/>
          </p:nvSpPr>
          <p:spPr>
            <a:xfrm>
              <a:off x="405684" y="6853503"/>
              <a:ext cx="19707921" cy="579732"/>
            </a:xfrm>
            <a:prstGeom prst="rect">
              <a:avLst/>
            </a:prstGeom>
          </p:spPr>
          <p:txBody>
            <a:bodyPr lIns="0" tIns="0" rIns="0" bIns="0" rtlCol="0" anchor="t">
              <a:spAutoFit/>
            </a:bodyPr>
            <a:lstStyle/>
            <a:p>
              <a:pPr algn="ctr">
                <a:lnSpc>
                  <a:spcPts val="3919"/>
                </a:lnSpc>
              </a:pPr>
              <a:r>
                <a:rPr lang="es-US" sz="2000" b="0" i="0" strike="noStrike" cap="none" spc="195" baseline="0">
                  <a:solidFill>
                    <a:srgbClr val="F8FBFD"/>
                  </a:solidFill>
                  <a:effectLst/>
                  <a:latin typeface="Montserrat Classic"/>
                  <a:ea typeface="Montserrat Classic"/>
                  <a:cs typeface="Montserrat Classic"/>
                </a:rPr>
                <a:t>Una mejor manera de avanzar</a:t>
              </a:r>
            </a:p>
          </p:txBody>
        </p:sp>
      </p:grpSp>
      <p:pic>
        <p:nvPicPr>
          <p:cNvPr id="1026" name="Picture 2">
            <a:extLst>
              <a:ext uri="{FF2B5EF4-FFF2-40B4-BE49-F238E27FC236}">
                <a16:creationId xmlns:a16="http://schemas.microsoft.com/office/drawing/2014/main" id="{CA490DCB-3C5E-40A4-AE9E-3462B7978EB8}"/>
              </a:ext>
            </a:extLst>
          </p:cNvPr>
          <p:cNvPicPr>
            <a:picLocks noChangeAspect="1" noChangeArrowheads="1"/>
          </p:cNvPicPr>
          <p:nvPr/>
        </p:nvPicPr>
        <p:blipFill>
          <a:blip r:embed="rId4">
            <a:duotone>
              <a:prstClr val="black"/>
              <a:srgbClr val="FFFF00">
                <a:tint val="45000"/>
                <a:satMod val="400000"/>
              </a:srgbClr>
            </a:duotone>
            <a:extLst>
              <a:ext uri="{28A0092B-C50C-407E-A947-70E740481C1C}">
                <a14:useLocalDpi xmlns:a14="http://schemas.microsoft.com/office/drawing/2010/main" val="0"/>
              </a:ext>
            </a:extLst>
          </a:blip>
          <a:stretch>
            <a:fillRect/>
          </a:stretch>
        </p:blipFill>
        <p:spPr bwMode="auto">
          <a:xfrm>
            <a:off x="7301201" y="8514171"/>
            <a:ext cx="3685595" cy="14742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7460FFFB-27BE-4F8E-981C-0B8448BACAEF}"/>
              </a:ext>
            </a:extLst>
          </p:cNvPr>
          <p:cNvSpPr/>
          <p:nvPr/>
        </p:nvSpPr>
        <p:spPr>
          <a:xfrm>
            <a:off x="10766323" y="117988"/>
            <a:ext cx="7007328" cy="2177826"/>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800" b="0" i="0" strike="noStrike" cap="none" spc="0" baseline="0" dirty="0">
                <a:solidFill>
                  <a:srgbClr val="FFFFFF"/>
                </a:solidFill>
                <a:effectLst/>
                <a:latin typeface="Montserrat Light"/>
                <a:ea typeface="Montserrat Light"/>
                <a:cs typeface="Montserrat Light"/>
              </a:rPr>
              <a:t>Agregue su logotipo haciendo clic con el botón </a:t>
            </a:r>
            <a:r>
              <a:rPr lang="es-US" sz="2800" dirty="0" err="1">
                <a:solidFill>
                  <a:srgbClr val="FFFFFF"/>
                </a:solidFill>
                <a:latin typeface="Montserrat Light"/>
                <a:ea typeface="Montserrat Light"/>
                <a:cs typeface="Montserrat Light"/>
              </a:rPr>
              <a:t>derech</a:t>
            </a:r>
            <a:r>
              <a:rPr lang="es-US" sz="2800" b="0" i="0" strike="noStrike" cap="none" spc="0" baseline="0" dirty="0">
                <a:solidFill>
                  <a:srgbClr val="FFFFFF"/>
                </a:solidFill>
                <a:effectLst/>
                <a:latin typeface="Montserrat Light"/>
                <a:ea typeface="Montserrat Light"/>
                <a:cs typeface="Montserrat Light"/>
              </a:rPr>
              <a:t> en la imagen &gt; seleccione “cambiar imagen” &gt; y seleccione su archivo de imagen de logotipo</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b="13539"/>
          <a:stretch>
            <a:fillRect/>
          </a:stretch>
        </p:blipFill>
        <p:spPr>
          <a:xfrm>
            <a:off x="9144000" y="-295918"/>
            <a:ext cx="9436877" cy="5439418"/>
          </a:xfrm>
          <a:prstGeom prst="rect">
            <a:avLst/>
          </a:prstGeom>
        </p:spPr>
      </p:pic>
      <p:sp>
        <p:nvSpPr>
          <p:cNvPr id="3" name="AutoShape 3"/>
          <p:cNvSpPr/>
          <p:nvPr/>
        </p:nvSpPr>
        <p:spPr>
          <a:xfrm>
            <a:off x="-304800" y="-228600"/>
            <a:ext cx="9448800" cy="5372100"/>
          </a:xfrm>
          <a:prstGeom prst="rect">
            <a:avLst/>
          </a:prstGeom>
          <a:solidFill>
            <a:srgbClr val="F8FBFD"/>
          </a:solidFill>
        </p:spPr>
        <p:txBody>
          <a:bodyPr/>
          <a:lstStyle/>
          <a:p>
            <a:endParaRPr/>
          </a:p>
        </p:txBody>
      </p:sp>
      <p:pic>
        <p:nvPicPr>
          <p:cNvPr id="4" name="Picture 4"/>
          <p:cNvPicPr>
            <a:picLocks noChangeAspect="1"/>
          </p:cNvPicPr>
          <p:nvPr/>
        </p:nvPicPr>
        <p:blipFill>
          <a:blip r:embed="rId4">
            <a:alphaModFix amt="50000"/>
          </a:blip>
          <a:srcRect t="6769" b="6769"/>
          <a:stretch>
            <a:fillRect/>
          </a:stretch>
        </p:blipFill>
        <p:spPr>
          <a:xfrm>
            <a:off x="-292877" y="5143500"/>
            <a:ext cx="9436877" cy="5439418"/>
          </a:xfrm>
          <a:prstGeom prst="rect">
            <a:avLst/>
          </a:prstGeom>
        </p:spPr>
      </p:pic>
      <p:sp>
        <p:nvSpPr>
          <p:cNvPr id="5" name="AutoShape 5"/>
          <p:cNvSpPr/>
          <p:nvPr/>
        </p:nvSpPr>
        <p:spPr>
          <a:xfrm>
            <a:off x="9144000" y="5143500"/>
            <a:ext cx="9372600" cy="5410200"/>
          </a:xfrm>
          <a:prstGeom prst="rect">
            <a:avLst/>
          </a:prstGeom>
          <a:solidFill>
            <a:srgbClr val="F8FBFD"/>
          </a:solidFill>
        </p:spPr>
        <p:txBody>
          <a:bodyPr/>
          <a:lstStyle/>
          <a:p>
            <a:endParaRPr/>
          </a:p>
        </p:txBody>
      </p:sp>
      <p:sp>
        <p:nvSpPr>
          <p:cNvPr id="6" name="AutoShape 6"/>
          <p:cNvSpPr/>
          <p:nvPr/>
        </p:nvSpPr>
        <p:spPr>
          <a:xfrm>
            <a:off x="16362507" y="2423791"/>
            <a:ext cx="4436739" cy="173843"/>
          </a:xfrm>
          <a:prstGeom prst="rect">
            <a:avLst/>
          </a:prstGeom>
          <a:solidFill>
            <a:srgbClr val="F8FBFD"/>
          </a:solidFill>
        </p:spPr>
        <p:txBody>
          <a:bodyPr/>
          <a:lstStyle/>
          <a:p>
            <a:endParaRPr/>
          </a:p>
        </p:txBody>
      </p:sp>
      <p:sp>
        <p:nvSpPr>
          <p:cNvPr id="7" name="AutoShape 7"/>
          <p:cNvSpPr/>
          <p:nvPr/>
        </p:nvSpPr>
        <p:spPr>
          <a:xfrm>
            <a:off x="-2511246" y="7628329"/>
            <a:ext cx="4436739" cy="173843"/>
          </a:xfrm>
          <a:prstGeom prst="rect">
            <a:avLst/>
          </a:prstGeom>
          <a:solidFill>
            <a:srgbClr val="F8FBFD"/>
          </a:solidFill>
        </p:spPr>
        <p:txBody>
          <a:bodyPr/>
          <a:lstStyle/>
          <a:p>
            <a:endParaRPr/>
          </a:p>
        </p:txBody>
      </p:sp>
      <p:sp>
        <p:nvSpPr>
          <p:cNvPr id="8" name="TextBox 8"/>
          <p:cNvSpPr txBox="1"/>
          <p:nvPr/>
        </p:nvSpPr>
        <p:spPr>
          <a:xfrm>
            <a:off x="1241071" y="1673293"/>
            <a:ext cx="6661858" cy="1592210"/>
          </a:xfrm>
          <a:prstGeom prst="rect">
            <a:avLst/>
          </a:prstGeom>
        </p:spPr>
        <p:txBody>
          <a:bodyPr lIns="0" tIns="0" rIns="0" bIns="0" rtlCol="0" anchor="t">
            <a:spAutoFit/>
          </a:bodyPr>
          <a:lstStyle>
            <a:defPPr>
              <a:defRPr lang="en-US"/>
            </a:defPPr>
            <a:lvl1pPr algn="ctr">
              <a:lnSpc>
                <a:spcPts val="4200"/>
              </a:lnSpc>
              <a:defRPr sz="3600" spc="259">
                <a:solidFill>
                  <a:srgbClr val="053D57"/>
                </a:solidFill>
                <a:latin typeface="Montserrat" panose="00000500000000000000" pitchFamily="2" charset="0"/>
              </a:defRPr>
            </a:lvl1pPr>
          </a:lstStyle>
          <a:p>
            <a:pPr>
              <a:lnSpc>
                <a:spcPct val="150000"/>
              </a:lnSpc>
            </a:pPr>
            <a:r>
              <a:rPr lang="es-US" sz="3600" b="0" i="0" strike="noStrike" cap="none" spc="259" baseline="0">
                <a:solidFill>
                  <a:srgbClr val="053D57"/>
                </a:solidFill>
                <a:effectLst/>
                <a:latin typeface="Montserrat"/>
                <a:ea typeface="Montserrat"/>
                <a:cs typeface="Montserrat"/>
              </a:rPr>
              <a:t>COSTOS REDUCIDOS CON EL TIEMPO.  </a:t>
            </a:r>
          </a:p>
        </p:txBody>
      </p:sp>
      <p:sp>
        <p:nvSpPr>
          <p:cNvPr id="9" name="TextBox 9"/>
          <p:cNvSpPr txBox="1"/>
          <p:nvPr/>
        </p:nvSpPr>
        <p:spPr>
          <a:xfrm>
            <a:off x="9563100" y="5317342"/>
            <a:ext cx="8401050" cy="4836307"/>
          </a:xfrm>
          <a:prstGeom prst="rect">
            <a:avLst/>
          </a:prstGeom>
        </p:spPr>
        <p:txBody>
          <a:bodyPr wrap="square" lIns="0" tIns="0" rIns="0" bIns="0" rtlCol="0" anchor="t">
            <a:normAutofit fontScale="77500" lnSpcReduction="20000"/>
          </a:bodyPr>
          <a:lstStyle>
            <a:defPPr>
              <a:defRPr lang="en-US"/>
            </a:defPPr>
            <a:lvl1pPr algn="ctr">
              <a:lnSpc>
                <a:spcPts val="4200"/>
              </a:lnSpc>
              <a:defRPr sz="3600" spc="259">
                <a:solidFill>
                  <a:srgbClr val="053D57"/>
                </a:solidFill>
                <a:latin typeface="Montserrat" panose="00000500000000000000" pitchFamily="2" charset="0"/>
              </a:defRPr>
            </a:lvl1pPr>
          </a:lstStyle>
          <a:p>
            <a:pPr algn="r">
              <a:lnSpc>
                <a:spcPts val="7074"/>
              </a:lnSpc>
            </a:pPr>
            <a:r>
              <a:rPr lang="es-US" sz="3600" b="0" i="0" strike="noStrike" cap="none" spc="259" baseline="0" dirty="0">
                <a:solidFill>
                  <a:srgbClr val="053D57"/>
                </a:solidFill>
                <a:effectLst/>
                <a:latin typeface="Montserrat"/>
                <a:ea typeface="Montserrat"/>
                <a:cs typeface="Montserrat"/>
              </a:rPr>
              <a:t>“LA TRANSICIÓN A AUTOBUSES ELECTRICOS PRODUCIRÍA UN IMPACTO POSITIVO MASIVO EN LOS AHORROS DE LOS COSTOS </a:t>
            </a:r>
            <a:r>
              <a:rPr lang="es-US" dirty="0">
                <a:latin typeface="Montserrat"/>
                <a:ea typeface="Montserrat"/>
                <a:cs typeface="Montserrat"/>
              </a:rPr>
              <a:t>PARA</a:t>
            </a:r>
            <a:r>
              <a:rPr lang="es-US" sz="3600" b="0" i="0" strike="noStrike" cap="none" spc="259" baseline="0" dirty="0">
                <a:solidFill>
                  <a:srgbClr val="053D57"/>
                </a:solidFill>
                <a:effectLst/>
                <a:latin typeface="Montserrat"/>
                <a:ea typeface="Montserrat"/>
                <a:cs typeface="Montserrat"/>
              </a:rPr>
              <a:t> LAS ESCUELAS</a:t>
            </a:r>
          </a:p>
          <a:p>
            <a:pPr algn="r">
              <a:lnSpc>
                <a:spcPct val="100000"/>
              </a:lnSpc>
            </a:pPr>
            <a:r>
              <a:rPr lang="es-US" sz="2400" b="0" i="1" strike="noStrike" cap="none" spc="259" baseline="0" dirty="0">
                <a:solidFill>
                  <a:srgbClr val="053D57"/>
                </a:solidFill>
                <a:effectLst/>
                <a:latin typeface="Montserrat"/>
                <a:ea typeface="Montserrat"/>
                <a:cs typeface="Montserrat"/>
              </a:rPr>
              <a:t>Voluntario de Madres Saliendo del Frente, Westchester, NY</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CF2A2938-78C6-4E5D-8E3D-5A3516263783}"/>
              </a:ext>
            </a:extLst>
          </p:cNvPr>
          <p:cNvPicPr>
            <a:picLocks noChangeAspect="1"/>
          </p:cNvPicPr>
          <p:nvPr>
            <p:custDataLst>
              <p:tags r:id="rId1"/>
            </p:custDataLst>
          </p:nvPr>
        </p:nvPicPr>
        <p:blipFill>
          <a:blip r:embed="rId4">
            <a:duotone>
              <a:prstClr val="black"/>
              <a:srgbClr val="053D57">
                <a:tint val="45000"/>
                <a:satMod val="400000"/>
              </a:srgbClr>
            </a:duotone>
            <a:extLst>
              <a:ext uri="{28A0092B-C50C-407E-A947-70E740481C1C}">
                <a14:useLocalDpi xmlns:a14="http://schemas.microsoft.com/office/drawing/2010/main" val="0"/>
              </a:ext>
            </a:extLst>
          </a:blip>
          <a:srcRect t="7727" b="7727"/>
          <a:stretch>
            <a:fillRect/>
          </a:stretch>
        </p:blipFill>
        <p:spPr>
          <a:xfrm>
            <a:off x="0" y="0"/>
            <a:ext cx="18288002" cy="10287000"/>
          </a:xfrm>
          <a:prstGeom prst="rect">
            <a:avLst/>
          </a:prstGeom>
        </p:spPr>
      </p:pic>
      <p:sp>
        <p:nvSpPr>
          <p:cNvPr id="3" name="TextBox 3"/>
          <p:cNvSpPr txBox="1"/>
          <p:nvPr/>
        </p:nvSpPr>
        <p:spPr>
          <a:xfrm>
            <a:off x="1028700" y="1118235"/>
            <a:ext cx="16280771" cy="935000"/>
          </a:xfrm>
          <a:prstGeom prst="rect">
            <a:avLst/>
          </a:prstGeom>
        </p:spPr>
        <p:txBody>
          <a:bodyPr lIns="0" tIns="0" rIns="0" bIns="0" rtlCol="0" anchor="t">
            <a:spAutoFit/>
          </a:bodyPr>
          <a:lstStyle/>
          <a:p>
            <a:pPr algn="ctr">
              <a:lnSpc>
                <a:spcPts val="7860"/>
              </a:lnSpc>
            </a:pPr>
            <a:r>
              <a:rPr lang="es-US" sz="6000" b="1" i="0" strike="noStrike" cap="none" spc="174" baseline="0" dirty="0">
                <a:solidFill>
                  <a:srgbClr val="F8FBFD"/>
                </a:solidFill>
                <a:effectLst/>
                <a:latin typeface="Montserrat Classic Bold"/>
                <a:ea typeface="Montserrat Classic Bold"/>
                <a:cs typeface="Montserrat Classic Bold"/>
              </a:rPr>
              <a:t>COSTOS DE COMBUSTIBLE REDUCIDOS </a:t>
            </a:r>
          </a:p>
        </p:txBody>
      </p:sp>
      <p:sp>
        <p:nvSpPr>
          <p:cNvPr id="4" name="AutoShape 4"/>
          <p:cNvSpPr/>
          <p:nvPr/>
        </p:nvSpPr>
        <p:spPr>
          <a:xfrm>
            <a:off x="-266700" y="3276600"/>
            <a:ext cx="18821400" cy="7467600"/>
          </a:xfrm>
          <a:prstGeom prst="rect">
            <a:avLst/>
          </a:prstGeom>
          <a:solidFill>
            <a:srgbClr val="053D57">
              <a:alpha val="89804"/>
            </a:srgbClr>
          </a:solidFill>
        </p:spPr>
        <p:txBody>
          <a:bodyPr/>
          <a:lstStyle/>
          <a:p>
            <a:endParaRPr/>
          </a:p>
        </p:txBody>
      </p:sp>
      <p:sp>
        <p:nvSpPr>
          <p:cNvPr id="5" name="AutoShape 5"/>
          <p:cNvSpPr/>
          <p:nvPr/>
        </p:nvSpPr>
        <p:spPr>
          <a:xfrm>
            <a:off x="1905000" y="4267200"/>
            <a:ext cx="4076700" cy="5067300"/>
          </a:xfrm>
          <a:prstGeom prst="rect">
            <a:avLst/>
          </a:prstGeom>
          <a:solidFill>
            <a:srgbClr val="F8FBFD"/>
          </a:solidFill>
        </p:spPr>
        <p:txBody>
          <a:bodyPr lIns="365760" rIns="365760" anchor="ctr"/>
          <a:lstStyle/>
          <a:p>
            <a:r>
              <a:rPr lang="es-US" sz="2400" b="0" i="0" strike="noStrike" cap="none" spc="330" baseline="0" dirty="0">
                <a:solidFill>
                  <a:srgbClr val="053D57"/>
                </a:solidFill>
                <a:effectLst/>
                <a:latin typeface="Montserrat Classic"/>
                <a:ea typeface="Montserrat Classic"/>
                <a:cs typeface="Montserrat Classic"/>
              </a:rPr>
              <a:t>Los costos de carga en comparación con los costos de abastecimiento de combustible se reducen entre un 40 y un 75%.</a:t>
            </a:r>
          </a:p>
          <a:p>
            <a:endParaRPr lang="es-US" sz="2400" b="0" i="0" strike="noStrike" cap="none" spc="330" baseline="0" dirty="0">
              <a:solidFill>
                <a:srgbClr val="053D57"/>
              </a:solidFill>
              <a:effectLst/>
              <a:latin typeface="Montserrat Classic"/>
              <a:ea typeface="Montserrat Classic"/>
              <a:cs typeface="Montserrat Classic"/>
            </a:endParaRPr>
          </a:p>
        </p:txBody>
      </p:sp>
      <p:sp>
        <p:nvSpPr>
          <p:cNvPr id="9" name="AutoShape 9"/>
          <p:cNvSpPr/>
          <p:nvPr/>
        </p:nvSpPr>
        <p:spPr>
          <a:xfrm>
            <a:off x="7102829" y="4267200"/>
            <a:ext cx="4076700" cy="5067300"/>
          </a:xfrm>
          <a:prstGeom prst="rect">
            <a:avLst/>
          </a:prstGeom>
          <a:solidFill>
            <a:srgbClr val="F8FBFD"/>
          </a:solidFill>
        </p:spPr>
        <p:txBody>
          <a:bodyPr lIns="365760" rIns="365760" anchor="ctr"/>
          <a:lstStyle/>
          <a:p>
            <a:r>
              <a:rPr lang="es-US" sz="2400" b="0" i="0" strike="noStrike" cap="none" spc="330" baseline="0">
                <a:solidFill>
                  <a:srgbClr val="053D57"/>
                </a:solidFill>
                <a:effectLst/>
                <a:latin typeface="Montserrat Classic"/>
                <a:ea typeface="Montserrat Classic"/>
                <a:cs typeface="Montserrat Classic"/>
              </a:rPr>
              <a:t>Los </a:t>
            </a:r>
            <a:r>
              <a:rPr lang="es-US" sz="2400" b="0" i="0" strike="noStrike" cap="none" spc="330" baseline="0">
                <a:solidFill>
                  <a:srgbClr val="094059"/>
                </a:solidFill>
                <a:effectLst/>
                <a:latin typeface="Montserrat Classic"/>
                <a:ea typeface="Montserrat Classic"/>
                <a:cs typeface="Montserrat Classic"/>
              </a:rPr>
              <a:t>autobuses escolares eléctricos son más eficientes de operar en comparación</a:t>
            </a:r>
            <a:r>
              <a:rPr lang="es-US" sz="2400" b="0" i="0" strike="noStrike" cap="none" spc="330" baseline="0">
                <a:solidFill>
                  <a:srgbClr val="053D57"/>
                </a:solidFill>
                <a:effectLst/>
                <a:latin typeface="Montserrat Classic"/>
                <a:ea typeface="Montserrat Classic"/>
                <a:cs typeface="Montserrat Classic"/>
              </a:rPr>
              <a:t> con los autobuses diésel. </a:t>
            </a:r>
          </a:p>
        </p:txBody>
      </p:sp>
      <p:sp>
        <p:nvSpPr>
          <p:cNvPr id="11" name="TextBox 11"/>
          <p:cNvSpPr txBox="1"/>
          <p:nvPr/>
        </p:nvSpPr>
        <p:spPr>
          <a:xfrm>
            <a:off x="5184421" y="4506278"/>
            <a:ext cx="3690058" cy="517065"/>
          </a:xfrm>
          <a:prstGeom prst="rect">
            <a:avLst/>
          </a:prstGeom>
        </p:spPr>
        <p:txBody>
          <a:bodyPr lIns="0" tIns="0" rIns="0" bIns="0" rtlCol="0" anchor="t">
            <a:spAutoFit/>
          </a:bodyPr>
          <a:lstStyle/>
          <a:p>
            <a:pPr algn="ctr">
              <a:lnSpc>
                <a:spcPts val="4590"/>
              </a:lnSpc>
            </a:pPr>
            <a:endParaRPr lang="en-US" sz="3000" spc="330">
              <a:solidFill>
                <a:srgbClr val="053D57"/>
              </a:solidFill>
              <a:latin typeface="Montserrat Classic"/>
            </a:endParaRPr>
          </a:p>
        </p:txBody>
      </p:sp>
      <p:sp>
        <p:nvSpPr>
          <p:cNvPr id="13" name="AutoShape 13"/>
          <p:cNvSpPr/>
          <p:nvPr/>
        </p:nvSpPr>
        <p:spPr>
          <a:xfrm>
            <a:off x="12306300" y="4267200"/>
            <a:ext cx="4076700" cy="5067300"/>
          </a:xfrm>
          <a:prstGeom prst="rect">
            <a:avLst/>
          </a:prstGeom>
          <a:solidFill>
            <a:srgbClr val="F8FBFD"/>
          </a:solidFill>
        </p:spPr>
        <p:txBody>
          <a:bodyPr lIns="365760" rIns="365760" anchor="ctr"/>
          <a:lstStyle/>
          <a:p>
            <a:r>
              <a:rPr lang="es-US" sz="2400" b="0" i="0" strike="noStrike" cap="none" spc="330" baseline="0" dirty="0">
                <a:solidFill>
                  <a:srgbClr val="053D57"/>
                </a:solidFill>
                <a:effectLst/>
                <a:latin typeface="Montserrat Classic"/>
                <a:ea typeface="Montserrat Classic"/>
                <a:cs typeface="Montserrat Classic"/>
              </a:rPr>
              <a:t>Los autobuses escolares eléctricos pueden ahorrarles a las escuelas $6,000 anuales en costos de combustible y mantenimiento.</a:t>
            </a:r>
          </a:p>
          <a:p>
            <a:endParaRPr lang="es-US" sz="2400" b="0" i="0" strike="noStrike" cap="none" spc="330" baseline="0" dirty="0">
              <a:solidFill>
                <a:srgbClr val="053D57"/>
              </a:solidFill>
              <a:effectLst/>
              <a:latin typeface="Montserrat Classic"/>
              <a:ea typeface="Montserrat Classic"/>
              <a:cs typeface="Montserrat Classic"/>
            </a:endParaRPr>
          </a:p>
        </p:txBody>
      </p:sp>
      <p:sp>
        <p:nvSpPr>
          <p:cNvPr id="10" name="TextBox 9">
            <a:extLst>
              <a:ext uri="{FF2B5EF4-FFF2-40B4-BE49-F238E27FC236}">
                <a16:creationId xmlns:a16="http://schemas.microsoft.com/office/drawing/2014/main" id="{83E3D08A-4994-4851-9718-2E35702C2847}"/>
              </a:ext>
            </a:extLst>
          </p:cNvPr>
          <p:cNvSpPr txBox="1"/>
          <p:nvPr/>
        </p:nvSpPr>
        <p:spPr>
          <a:xfrm>
            <a:off x="12495122" y="8583990"/>
            <a:ext cx="3699060" cy="579120"/>
          </a:xfrm>
          <a:prstGeom prst="rect">
            <a:avLst/>
          </a:prstGeom>
          <a:noFill/>
        </p:spPr>
        <p:txBody>
          <a:bodyPr wrap="square">
            <a:spAutoFit/>
          </a:bodyPr>
          <a:lstStyle/>
          <a:p>
            <a:r>
              <a:rPr lang="es-US" sz="1600" b="0" i="1" strike="noStrike" cap="none" spc="330" baseline="0">
                <a:solidFill>
                  <a:srgbClr val="053D57"/>
                </a:solidFill>
                <a:effectLst/>
                <a:latin typeface="Montserrat Classic"/>
                <a:ea typeface="Montserrat Classic"/>
                <a:cs typeface="Montserrat Classic"/>
              </a:rPr>
              <a:t>La iniciativa global de Clinton </a:t>
            </a:r>
          </a:p>
        </p:txBody>
      </p:sp>
      <p:sp>
        <p:nvSpPr>
          <p:cNvPr id="12" name="TextBox 11">
            <a:extLst>
              <a:ext uri="{FF2B5EF4-FFF2-40B4-BE49-F238E27FC236}">
                <a16:creationId xmlns:a16="http://schemas.microsoft.com/office/drawing/2014/main" id="{F7C44FEF-67BE-45B3-868D-FD56B1588155}"/>
              </a:ext>
            </a:extLst>
          </p:cNvPr>
          <p:cNvSpPr txBox="1"/>
          <p:nvPr/>
        </p:nvSpPr>
        <p:spPr>
          <a:xfrm>
            <a:off x="7319554" y="8583990"/>
            <a:ext cx="3699060" cy="335280"/>
          </a:xfrm>
          <a:prstGeom prst="rect">
            <a:avLst/>
          </a:prstGeom>
          <a:noFill/>
        </p:spPr>
        <p:txBody>
          <a:bodyPr wrap="square">
            <a:spAutoFit/>
          </a:bodyPr>
          <a:lstStyle/>
          <a:p>
            <a:r>
              <a:rPr lang="es-US" sz="1600" b="0" i="1" strike="noStrike" cap="none" spc="330" baseline="0">
                <a:solidFill>
                  <a:srgbClr val="053D57"/>
                </a:solidFill>
                <a:effectLst/>
                <a:latin typeface="Montserrat Classic"/>
                <a:ea typeface="Montserrat Classic"/>
                <a:cs typeface="Montserrat Classic"/>
              </a:rPr>
              <a:t>Fueleconomy.gov </a:t>
            </a:r>
          </a:p>
        </p:txBody>
      </p:sp>
      <p:sp>
        <p:nvSpPr>
          <p:cNvPr id="14" name="TextBox 13">
            <a:extLst>
              <a:ext uri="{FF2B5EF4-FFF2-40B4-BE49-F238E27FC236}">
                <a16:creationId xmlns:a16="http://schemas.microsoft.com/office/drawing/2014/main" id="{F8536981-06FE-4071-9B93-6927AC224BDB}"/>
              </a:ext>
            </a:extLst>
          </p:cNvPr>
          <p:cNvSpPr txBox="1"/>
          <p:nvPr/>
        </p:nvSpPr>
        <p:spPr>
          <a:xfrm>
            <a:off x="2093820" y="8583989"/>
            <a:ext cx="3699060" cy="579120"/>
          </a:xfrm>
          <a:prstGeom prst="rect">
            <a:avLst/>
          </a:prstGeom>
          <a:noFill/>
        </p:spPr>
        <p:txBody>
          <a:bodyPr wrap="square">
            <a:spAutoFit/>
          </a:bodyPr>
          <a:lstStyle/>
          <a:p>
            <a:r>
              <a:rPr lang="es-US" sz="1600" b="0" i="1" strike="noStrike" cap="none" spc="330" baseline="0">
                <a:solidFill>
                  <a:srgbClr val="053D57"/>
                </a:solidFill>
                <a:effectLst/>
                <a:latin typeface="Montserrat Classic"/>
                <a:ea typeface="Montserrat Classic"/>
                <a:cs typeface="Montserrat Classic"/>
              </a:rPr>
              <a:t>Centro de datos de combustible alternativo</a:t>
            </a:r>
          </a:p>
        </p:txBody>
      </p:sp>
    </p:spTree>
    <p:extLst>
      <p:ext uri="{BB962C8B-B14F-4D97-AF65-F5344CB8AC3E}">
        <p14:creationId xmlns:p14="http://schemas.microsoft.com/office/powerpoint/2010/main" val="135686480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CF2A2938-78C6-4E5D-8E3D-5A3516263783}"/>
              </a:ext>
            </a:extLst>
          </p:cNvPr>
          <p:cNvPicPr>
            <a:picLocks noChangeAspect="1"/>
          </p:cNvPicPr>
          <p:nvPr>
            <p:custDataLst>
              <p:tags r:id="rId1"/>
            </p:custDataLst>
          </p:nvPr>
        </p:nvPicPr>
        <p:blipFill>
          <a:blip r:embed="rId4">
            <a:duotone>
              <a:prstClr val="black"/>
              <a:srgbClr val="053D57">
                <a:tint val="45000"/>
                <a:satMod val="400000"/>
              </a:srgbClr>
            </a:duotone>
            <a:extLst>
              <a:ext uri="{28A0092B-C50C-407E-A947-70E740481C1C}">
                <a14:useLocalDpi xmlns:a14="http://schemas.microsoft.com/office/drawing/2010/main" val="0"/>
              </a:ext>
            </a:extLst>
          </a:blip>
          <a:srcRect t="7727" b="7727"/>
          <a:stretch>
            <a:fillRect/>
          </a:stretch>
        </p:blipFill>
        <p:spPr>
          <a:xfrm>
            <a:off x="0" y="0"/>
            <a:ext cx="18288002" cy="10287000"/>
          </a:xfrm>
          <a:prstGeom prst="rect">
            <a:avLst/>
          </a:prstGeom>
        </p:spPr>
      </p:pic>
      <p:sp>
        <p:nvSpPr>
          <p:cNvPr id="3" name="TextBox 3"/>
          <p:cNvSpPr txBox="1"/>
          <p:nvPr/>
        </p:nvSpPr>
        <p:spPr>
          <a:xfrm>
            <a:off x="1028700" y="1118235"/>
            <a:ext cx="16280771" cy="1948097"/>
          </a:xfrm>
          <a:prstGeom prst="rect">
            <a:avLst/>
          </a:prstGeom>
        </p:spPr>
        <p:txBody>
          <a:bodyPr lIns="0" tIns="0" rIns="0" bIns="0" rtlCol="0" anchor="t">
            <a:spAutoFit/>
          </a:bodyPr>
          <a:lstStyle/>
          <a:p>
            <a:pPr algn="ctr">
              <a:lnSpc>
                <a:spcPts val="7860"/>
              </a:lnSpc>
            </a:pPr>
            <a:r>
              <a:rPr lang="es-US" sz="6000" b="1" i="0" strike="noStrike" cap="none" spc="174" baseline="0" dirty="0">
                <a:solidFill>
                  <a:srgbClr val="F8FBFD"/>
                </a:solidFill>
                <a:effectLst/>
                <a:latin typeface="Montserrat Classic Bold"/>
                <a:ea typeface="Montserrat Classic Bold"/>
                <a:cs typeface="Montserrat Classic Bold"/>
              </a:rPr>
              <a:t>BENEFICIOS</a:t>
            </a:r>
            <a:r>
              <a:rPr lang="es-US" sz="6000" b="0" i="0" strike="noStrike" cap="none" spc="174" baseline="0" dirty="0">
                <a:solidFill>
                  <a:srgbClr val="F8FBFD"/>
                </a:solidFill>
                <a:effectLst/>
                <a:latin typeface="Montserrat Classic Bold"/>
                <a:ea typeface="Montserrat Classic Bold"/>
                <a:cs typeface="Montserrat Classic Bold"/>
              </a:rPr>
              <a:t> DE </a:t>
            </a:r>
            <a:r>
              <a:rPr lang="es-US" sz="6000" spc="174" dirty="0">
                <a:solidFill>
                  <a:srgbClr val="F8FBFD"/>
                </a:solidFill>
                <a:latin typeface="Montserrat Classic Bold"/>
                <a:ea typeface="Montserrat Classic Bold"/>
                <a:cs typeface="Montserrat Classic Bold"/>
              </a:rPr>
              <a:t>LOS </a:t>
            </a:r>
          </a:p>
          <a:p>
            <a:pPr algn="ctr">
              <a:lnSpc>
                <a:spcPts val="7860"/>
              </a:lnSpc>
            </a:pPr>
            <a:r>
              <a:rPr lang="es-US" sz="6000" spc="174" dirty="0">
                <a:solidFill>
                  <a:srgbClr val="F8FBFD"/>
                </a:solidFill>
                <a:latin typeface="Montserrat Classic Bold"/>
                <a:ea typeface="Montserrat Classic Bold"/>
                <a:cs typeface="Montserrat Classic Bold"/>
              </a:rPr>
              <a:t>AUTOBUSES ELECTRICOS</a:t>
            </a:r>
            <a:endParaRPr lang="es-US" sz="6000" b="0" i="0" strike="noStrike" cap="none" spc="174" baseline="0" dirty="0">
              <a:solidFill>
                <a:srgbClr val="F8FBFD"/>
              </a:solidFill>
              <a:effectLst/>
              <a:latin typeface="Montserrat Classic Bold"/>
              <a:ea typeface="Montserrat Classic Bold"/>
              <a:cs typeface="Montserrat Classic Bold"/>
            </a:endParaRPr>
          </a:p>
        </p:txBody>
      </p:sp>
      <p:sp>
        <p:nvSpPr>
          <p:cNvPr id="4" name="AutoShape 4"/>
          <p:cNvSpPr/>
          <p:nvPr/>
        </p:nvSpPr>
        <p:spPr>
          <a:xfrm>
            <a:off x="-266700" y="3276600"/>
            <a:ext cx="18821400" cy="7467600"/>
          </a:xfrm>
          <a:prstGeom prst="rect">
            <a:avLst/>
          </a:prstGeom>
          <a:solidFill>
            <a:srgbClr val="053D57">
              <a:alpha val="89804"/>
            </a:srgbClr>
          </a:solidFill>
        </p:spPr>
        <p:txBody>
          <a:bodyPr/>
          <a:lstStyle/>
          <a:p>
            <a:endParaRPr/>
          </a:p>
        </p:txBody>
      </p:sp>
      <p:sp>
        <p:nvSpPr>
          <p:cNvPr id="5" name="AutoShape 5"/>
          <p:cNvSpPr/>
          <p:nvPr/>
        </p:nvSpPr>
        <p:spPr>
          <a:xfrm>
            <a:off x="1905000" y="4267200"/>
            <a:ext cx="4076700" cy="5067300"/>
          </a:xfrm>
          <a:prstGeom prst="rect">
            <a:avLst/>
          </a:prstGeom>
          <a:solidFill>
            <a:srgbClr val="F8FBFD"/>
          </a:solidFill>
        </p:spPr>
        <p:txBody>
          <a:bodyPr lIns="365760" rIns="365760" anchor="ctr"/>
          <a:lstStyle/>
          <a:p>
            <a:pPr marR="0" lvl="0">
              <a:lnSpc>
                <a:spcPct val="110000"/>
              </a:lnSpc>
              <a:spcBef>
                <a:spcPct val="0"/>
              </a:spcBef>
              <a:spcAft>
                <a:spcPts val="700"/>
              </a:spcAft>
            </a:pPr>
            <a:r>
              <a:rPr lang="es-US" sz="2400" b="0" i="0" strike="noStrike" cap="none" spc="330" baseline="0">
                <a:solidFill>
                  <a:srgbClr val="053D57"/>
                </a:solidFill>
                <a:effectLst/>
                <a:latin typeface="Montserrat Classic"/>
                <a:ea typeface="Montserrat Classic"/>
                <a:cs typeface="Montserrat Classic"/>
              </a:rPr>
              <a:t>Los precios estables de la electricidad hacen que los costos operativos y de abastecimiento de combustible sean más predecibles para los distritos escolares.</a:t>
            </a:r>
          </a:p>
        </p:txBody>
      </p:sp>
      <p:sp>
        <p:nvSpPr>
          <p:cNvPr id="9" name="AutoShape 9"/>
          <p:cNvSpPr/>
          <p:nvPr/>
        </p:nvSpPr>
        <p:spPr>
          <a:xfrm>
            <a:off x="7102829" y="4267200"/>
            <a:ext cx="4076700" cy="5067300"/>
          </a:xfrm>
          <a:prstGeom prst="rect">
            <a:avLst/>
          </a:prstGeom>
          <a:solidFill>
            <a:srgbClr val="F8FBFD"/>
          </a:solidFill>
        </p:spPr>
        <p:txBody>
          <a:bodyPr lIns="365760" rIns="365760" anchor="ctr"/>
          <a:lstStyle/>
          <a:p>
            <a:pPr marR="0" lvl="0">
              <a:lnSpc>
                <a:spcPct val="110000"/>
              </a:lnSpc>
              <a:spcBef>
                <a:spcPct val="0"/>
              </a:spcBef>
              <a:spcAft>
                <a:spcPts val="700"/>
              </a:spcAft>
            </a:pPr>
            <a:r>
              <a:rPr lang="es-US" sz="2400" b="0" i="0" strike="noStrike" cap="none" spc="330" baseline="0">
                <a:solidFill>
                  <a:srgbClr val="053D57"/>
                </a:solidFill>
                <a:effectLst/>
                <a:latin typeface="Montserrat Classic"/>
                <a:ea typeface="Montserrat Classic"/>
                <a:cs typeface="Montserrat Classic"/>
              </a:rPr>
              <a:t>Casi el 70 % del gasto en electricidad permanece dentro de las economías locales y regionales.</a:t>
            </a:r>
          </a:p>
        </p:txBody>
      </p:sp>
      <p:sp>
        <p:nvSpPr>
          <p:cNvPr id="11" name="TextBox 11"/>
          <p:cNvSpPr txBox="1"/>
          <p:nvPr/>
        </p:nvSpPr>
        <p:spPr>
          <a:xfrm>
            <a:off x="5184421" y="4506278"/>
            <a:ext cx="3690058" cy="517065"/>
          </a:xfrm>
          <a:prstGeom prst="rect">
            <a:avLst/>
          </a:prstGeom>
        </p:spPr>
        <p:txBody>
          <a:bodyPr lIns="0" tIns="0" rIns="0" bIns="0" rtlCol="0" anchor="t">
            <a:spAutoFit/>
          </a:bodyPr>
          <a:lstStyle/>
          <a:p>
            <a:pPr algn="ctr">
              <a:lnSpc>
                <a:spcPts val="4590"/>
              </a:lnSpc>
            </a:pPr>
            <a:endParaRPr lang="en-US" sz="3000" spc="330">
              <a:solidFill>
                <a:srgbClr val="053D57"/>
              </a:solidFill>
              <a:latin typeface="Montserrat Classic"/>
            </a:endParaRPr>
          </a:p>
        </p:txBody>
      </p:sp>
      <p:sp>
        <p:nvSpPr>
          <p:cNvPr id="13" name="AutoShape 13"/>
          <p:cNvSpPr/>
          <p:nvPr/>
        </p:nvSpPr>
        <p:spPr>
          <a:xfrm>
            <a:off x="12306300" y="4267200"/>
            <a:ext cx="4076700" cy="5067300"/>
          </a:xfrm>
          <a:prstGeom prst="rect">
            <a:avLst/>
          </a:prstGeom>
          <a:solidFill>
            <a:srgbClr val="F8FBFD"/>
          </a:solidFill>
        </p:spPr>
        <p:txBody>
          <a:bodyPr lIns="365760" tIns="45720" rIns="365760" bIns="45720" anchor="ctr"/>
          <a:lstStyle/>
          <a:p>
            <a:pPr>
              <a:lnSpc>
                <a:spcPct val="110000"/>
              </a:lnSpc>
              <a:spcAft>
                <a:spcPts val="700"/>
              </a:spcAft>
            </a:pPr>
            <a:r>
              <a:rPr lang="es-US" sz="2400" b="0" i="0" strike="noStrike" cap="none" spc="330" baseline="0">
                <a:solidFill>
                  <a:srgbClr val="053D57"/>
                </a:solidFill>
                <a:effectLst/>
                <a:latin typeface="Montserrat Classic"/>
                <a:ea typeface="Montserrat Classic"/>
                <a:cs typeface="Montserrat Classic"/>
              </a:rPr>
              <a:t>Las oportunidades de integración de vehículo a red y de vehículo a edificio pueden mejorar la resiliencia del distrito escolar.</a:t>
            </a:r>
          </a:p>
          <a:p>
            <a:pPr>
              <a:lnSpc>
                <a:spcPct val="110000"/>
              </a:lnSpc>
              <a:spcAft>
                <a:spcPts val="700"/>
              </a:spcAft>
            </a:pPr>
            <a:endParaRPr lang="en-US" sz="2400" spc="330">
              <a:solidFill>
                <a:srgbClr val="053D57"/>
              </a:solidFill>
              <a:latin typeface="Montserrat Classic"/>
            </a:endParaRPr>
          </a:p>
        </p:txBody>
      </p:sp>
      <p:sp>
        <p:nvSpPr>
          <p:cNvPr id="10" name="TextBox 9">
            <a:extLst>
              <a:ext uri="{FF2B5EF4-FFF2-40B4-BE49-F238E27FC236}">
                <a16:creationId xmlns:a16="http://schemas.microsoft.com/office/drawing/2014/main" id="{0063BA7E-3595-45B4-8311-7A7555B5BE6D}"/>
              </a:ext>
            </a:extLst>
          </p:cNvPr>
          <p:cNvSpPr txBox="1"/>
          <p:nvPr/>
        </p:nvSpPr>
        <p:spPr>
          <a:xfrm>
            <a:off x="7319554" y="8583990"/>
            <a:ext cx="3699060" cy="579120"/>
          </a:xfrm>
          <a:prstGeom prst="rect">
            <a:avLst/>
          </a:prstGeom>
          <a:noFill/>
        </p:spPr>
        <p:txBody>
          <a:bodyPr wrap="square">
            <a:spAutoFit/>
          </a:bodyPr>
          <a:lstStyle/>
          <a:p>
            <a:r>
              <a:rPr lang="es-US" sz="1600" b="0" i="1" strike="noStrike" cap="none" spc="330" baseline="0">
                <a:solidFill>
                  <a:srgbClr val="053D57"/>
                </a:solidFill>
                <a:effectLst/>
                <a:latin typeface="Montserrat Classic"/>
                <a:ea typeface="Montserrat Classic"/>
                <a:cs typeface="Montserrat Classic"/>
              </a:rPr>
              <a:t>Alianza Sur para la Energía Limpia</a:t>
            </a:r>
          </a:p>
        </p:txBody>
      </p:sp>
    </p:spTree>
    <p:extLst>
      <p:ext uri="{BB962C8B-B14F-4D97-AF65-F5344CB8AC3E}">
        <p14:creationId xmlns:p14="http://schemas.microsoft.com/office/powerpoint/2010/main" val="343175280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b="13647"/>
          <a:stretch>
            <a:fillRect/>
          </a:stretch>
        </p:blipFill>
        <p:spPr>
          <a:xfrm>
            <a:off x="9144000" y="-295918"/>
            <a:ext cx="9436877" cy="5439418"/>
          </a:xfrm>
          <a:prstGeom prst="rect">
            <a:avLst/>
          </a:prstGeom>
        </p:spPr>
      </p:pic>
      <p:sp>
        <p:nvSpPr>
          <p:cNvPr id="3" name="AutoShape 3"/>
          <p:cNvSpPr/>
          <p:nvPr/>
        </p:nvSpPr>
        <p:spPr>
          <a:xfrm>
            <a:off x="-304800" y="-228600"/>
            <a:ext cx="9448800" cy="5372100"/>
          </a:xfrm>
          <a:prstGeom prst="rect">
            <a:avLst/>
          </a:prstGeom>
          <a:solidFill>
            <a:srgbClr val="F8FBFD"/>
          </a:solidFill>
        </p:spPr>
        <p:txBody>
          <a:bodyPr/>
          <a:lstStyle/>
          <a:p>
            <a:endParaRPr/>
          </a:p>
        </p:txBody>
      </p:sp>
      <p:pic>
        <p:nvPicPr>
          <p:cNvPr id="4" name="Picture 4"/>
          <p:cNvPicPr>
            <a:picLocks noChangeAspect="1"/>
          </p:cNvPicPr>
          <p:nvPr/>
        </p:nvPicPr>
        <p:blipFill>
          <a:blip r:embed="rId4">
            <a:alphaModFix amt="50000"/>
          </a:blip>
          <a:srcRect t="12234" b="12234"/>
          <a:stretch>
            <a:fillRect/>
          </a:stretch>
        </p:blipFill>
        <p:spPr>
          <a:xfrm>
            <a:off x="-292877" y="5143500"/>
            <a:ext cx="9436877" cy="5439418"/>
          </a:xfrm>
          <a:prstGeom prst="rect">
            <a:avLst/>
          </a:prstGeom>
        </p:spPr>
      </p:pic>
      <p:sp>
        <p:nvSpPr>
          <p:cNvPr id="5" name="AutoShape 5"/>
          <p:cNvSpPr/>
          <p:nvPr/>
        </p:nvSpPr>
        <p:spPr>
          <a:xfrm>
            <a:off x="9144000" y="5143500"/>
            <a:ext cx="9372600" cy="5410200"/>
          </a:xfrm>
          <a:prstGeom prst="rect">
            <a:avLst/>
          </a:prstGeom>
          <a:solidFill>
            <a:srgbClr val="F8FBFD"/>
          </a:solidFill>
        </p:spPr>
        <p:txBody>
          <a:bodyPr/>
          <a:lstStyle/>
          <a:p>
            <a:endParaRPr/>
          </a:p>
        </p:txBody>
      </p:sp>
      <p:sp>
        <p:nvSpPr>
          <p:cNvPr id="6" name="AutoShape 6"/>
          <p:cNvSpPr/>
          <p:nvPr/>
        </p:nvSpPr>
        <p:spPr>
          <a:xfrm>
            <a:off x="16362507" y="2423791"/>
            <a:ext cx="4436739" cy="173843"/>
          </a:xfrm>
          <a:prstGeom prst="rect">
            <a:avLst/>
          </a:prstGeom>
          <a:solidFill>
            <a:srgbClr val="F8FBFD"/>
          </a:solidFill>
        </p:spPr>
        <p:txBody>
          <a:bodyPr/>
          <a:lstStyle/>
          <a:p>
            <a:endParaRPr/>
          </a:p>
        </p:txBody>
      </p:sp>
      <p:sp>
        <p:nvSpPr>
          <p:cNvPr id="7" name="AutoShape 7"/>
          <p:cNvSpPr/>
          <p:nvPr/>
        </p:nvSpPr>
        <p:spPr>
          <a:xfrm>
            <a:off x="-2511246" y="7628329"/>
            <a:ext cx="4436739" cy="173843"/>
          </a:xfrm>
          <a:prstGeom prst="rect">
            <a:avLst/>
          </a:prstGeom>
          <a:solidFill>
            <a:srgbClr val="F8FBFD"/>
          </a:solidFill>
        </p:spPr>
        <p:txBody>
          <a:bodyPr/>
          <a:lstStyle/>
          <a:p>
            <a:endParaRPr/>
          </a:p>
        </p:txBody>
      </p:sp>
      <p:sp>
        <p:nvSpPr>
          <p:cNvPr id="9" name="TextBox 9"/>
          <p:cNvSpPr txBox="1"/>
          <p:nvPr/>
        </p:nvSpPr>
        <p:spPr>
          <a:xfrm>
            <a:off x="9601200" y="5629114"/>
            <a:ext cx="8527587" cy="5321907"/>
          </a:xfrm>
          <a:prstGeom prst="rect">
            <a:avLst/>
          </a:prstGeom>
        </p:spPr>
        <p:txBody>
          <a:bodyPr wrap="square" lIns="0" tIns="0" rIns="0" bIns="0" rtlCol="0" anchor="t">
            <a:spAutoFit/>
          </a:bodyPr>
          <a:lstStyle>
            <a:defPPr>
              <a:defRPr lang="en-US"/>
            </a:defPPr>
            <a:lvl1pPr algn="ctr">
              <a:lnSpc>
                <a:spcPts val="4200"/>
              </a:lnSpc>
              <a:defRPr sz="3600" spc="259">
                <a:solidFill>
                  <a:srgbClr val="053D57"/>
                </a:solidFill>
                <a:latin typeface="Montserrat" panose="00000500000000000000" pitchFamily="2" charset="0"/>
              </a:defRPr>
            </a:lvl1pPr>
          </a:lstStyle>
          <a:p>
            <a:pPr algn="r">
              <a:lnSpc>
                <a:spcPts val="7074"/>
              </a:lnSpc>
            </a:pPr>
            <a:r>
              <a:rPr lang="es-US" sz="3600" b="0" i="0" strike="noStrike" cap="none" spc="259" baseline="0">
                <a:solidFill>
                  <a:srgbClr val="053D57"/>
                </a:solidFill>
                <a:effectLst/>
                <a:latin typeface="Montserrat"/>
                <a:ea typeface="Montserrat"/>
                <a:cs typeface="Montserrat"/>
              </a:rPr>
              <a:t>“LOS AUTOBUSES ELÉCTRICOS ESTÁN MUY BIEN FABRICADOS, SE CONDUCEN SIN PROBLEMAS Y FUNCIONAN BIEN”.</a:t>
            </a:r>
          </a:p>
          <a:p>
            <a:pPr algn="r">
              <a:lnSpc>
                <a:spcPts val="7074"/>
              </a:lnSpc>
            </a:pPr>
            <a:r>
              <a:rPr lang="es-US" sz="2000" b="0" i="1" strike="noStrike" cap="none" spc="259" baseline="0">
                <a:solidFill>
                  <a:srgbClr val="053D57"/>
                </a:solidFill>
                <a:effectLst/>
                <a:latin typeface="Montserrat"/>
                <a:ea typeface="Montserrat"/>
                <a:cs typeface="Montserrat"/>
              </a:rPr>
              <a:t>Conductor de autobús escolar en San Diego</a:t>
            </a:r>
          </a:p>
          <a:p>
            <a:pPr algn="r">
              <a:lnSpc>
                <a:spcPts val="7074"/>
              </a:lnSpc>
            </a:pPr>
            <a:r>
              <a:rPr lang="en-US"/>
              <a:t> </a:t>
            </a:r>
          </a:p>
        </p:txBody>
      </p:sp>
      <p:sp>
        <p:nvSpPr>
          <p:cNvPr id="10" name="TextBox 8">
            <a:extLst>
              <a:ext uri="{FF2B5EF4-FFF2-40B4-BE49-F238E27FC236}">
                <a16:creationId xmlns:a16="http://schemas.microsoft.com/office/drawing/2014/main" id="{DA281B0D-A2EE-4A7C-A4EF-B43537530021}"/>
              </a:ext>
            </a:extLst>
          </p:cNvPr>
          <p:cNvSpPr txBox="1"/>
          <p:nvPr/>
        </p:nvSpPr>
        <p:spPr>
          <a:xfrm>
            <a:off x="1241071" y="2055132"/>
            <a:ext cx="6661858" cy="769250"/>
          </a:xfrm>
          <a:prstGeom prst="rect">
            <a:avLst/>
          </a:prstGeom>
        </p:spPr>
        <p:txBody>
          <a:bodyPr lIns="0" tIns="0" rIns="0" bIns="0" rtlCol="0" anchor="t">
            <a:spAutoFit/>
          </a:bodyPr>
          <a:lstStyle>
            <a:defPPr>
              <a:defRPr lang="en-US"/>
            </a:defPPr>
            <a:lvl1pPr algn="ctr">
              <a:lnSpc>
                <a:spcPts val="4200"/>
              </a:lnSpc>
              <a:defRPr sz="3600" spc="259">
                <a:solidFill>
                  <a:srgbClr val="053D57"/>
                </a:solidFill>
                <a:latin typeface="Montserrat" panose="00000500000000000000" pitchFamily="2" charset="0"/>
              </a:defRPr>
            </a:lvl1pPr>
          </a:lstStyle>
          <a:p>
            <a:pPr>
              <a:lnSpc>
                <a:spcPct val="150000"/>
              </a:lnSpc>
            </a:pPr>
            <a:r>
              <a:rPr lang="es-US" sz="3600" b="0" i="0" strike="noStrike" cap="none" spc="259" baseline="0">
                <a:solidFill>
                  <a:srgbClr val="053D57"/>
                </a:solidFill>
                <a:effectLst/>
                <a:latin typeface="Montserrat"/>
                <a:ea typeface="Montserrat"/>
                <a:cs typeface="Montserrat"/>
              </a:rPr>
              <a:t>SEGURO Y CONFIABLE.</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CF2A2938-78C6-4E5D-8E3D-5A3516263783}"/>
              </a:ext>
            </a:extLst>
          </p:cNvPr>
          <p:cNvPicPr>
            <a:picLocks noChangeAspect="1"/>
          </p:cNvPicPr>
          <p:nvPr>
            <p:custDataLst>
              <p:tags r:id="rId1"/>
            </p:custDataLst>
          </p:nvPr>
        </p:nvPicPr>
        <p:blipFill>
          <a:blip r:embed="rId4">
            <a:duotone>
              <a:prstClr val="black"/>
              <a:srgbClr val="053D57">
                <a:tint val="45000"/>
                <a:satMod val="400000"/>
              </a:srgbClr>
            </a:duotone>
            <a:extLst>
              <a:ext uri="{28A0092B-C50C-407E-A947-70E740481C1C}">
                <a14:useLocalDpi xmlns:a14="http://schemas.microsoft.com/office/drawing/2010/main" val="0"/>
              </a:ext>
            </a:extLst>
          </a:blip>
          <a:srcRect t="7727" b="7727"/>
          <a:stretch>
            <a:fillRect/>
          </a:stretch>
        </p:blipFill>
        <p:spPr>
          <a:xfrm>
            <a:off x="0" y="0"/>
            <a:ext cx="18288002" cy="10287000"/>
          </a:xfrm>
          <a:prstGeom prst="rect">
            <a:avLst/>
          </a:prstGeom>
        </p:spPr>
      </p:pic>
      <p:sp>
        <p:nvSpPr>
          <p:cNvPr id="3" name="TextBox 3"/>
          <p:cNvSpPr txBox="1"/>
          <p:nvPr/>
        </p:nvSpPr>
        <p:spPr>
          <a:xfrm>
            <a:off x="1028700" y="1118235"/>
            <a:ext cx="16280771" cy="935000"/>
          </a:xfrm>
          <a:prstGeom prst="rect">
            <a:avLst/>
          </a:prstGeom>
        </p:spPr>
        <p:txBody>
          <a:bodyPr lIns="0" tIns="0" rIns="0" bIns="0" rtlCol="0" anchor="t">
            <a:spAutoFit/>
          </a:bodyPr>
          <a:lstStyle/>
          <a:p>
            <a:pPr algn="ctr">
              <a:lnSpc>
                <a:spcPts val="7860"/>
              </a:lnSpc>
            </a:pPr>
            <a:r>
              <a:rPr lang="es-US" sz="6000" b="1" i="0" strike="noStrike" cap="none" spc="174" baseline="0" dirty="0">
                <a:solidFill>
                  <a:srgbClr val="F8FBFD"/>
                </a:solidFill>
                <a:effectLst/>
                <a:latin typeface="Montserrat Classic Bold"/>
                <a:ea typeface="Montserrat Classic Bold"/>
                <a:cs typeface="Montserrat Classic Bold"/>
              </a:rPr>
              <a:t>AHORROS DE MANTENIMIENTO</a:t>
            </a:r>
          </a:p>
        </p:txBody>
      </p:sp>
      <p:sp>
        <p:nvSpPr>
          <p:cNvPr id="4" name="AutoShape 4"/>
          <p:cNvSpPr/>
          <p:nvPr/>
        </p:nvSpPr>
        <p:spPr>
          <a:xfrm>
            <a:off x="-266700" y="3276600"/>
            <a:ext cx="18821400" cy="7467600"/>
          </a:xfrm>
          <a:prstGeom prst="rect">
            <a:avLst/>
          </a:prstGeom>
          <a:solidFill>
            <a:srgbClr val="053D57">
              <a:alpha val="89804"/>
            </a:srgbClr>
          </a:solidFill>
        </p:spPr>
        <p:txBody>
          <a:bodyPr/>
          <a:lstStyle/>
          <a:p>
            <a:endParaRPr/>
          </a:p>
        </p:txBody>
      </p:sp>
      <p:sp>
        <p:nvSpPr>
          <p:cNvPr id="9" name="AutoShape 9"/>
          <p:cNvSpPr/>
          <p:nvPr/>
        </p:nvSpPr>
        <p:spPr>
          <a:xfrm>
            <a:off x="2577193" y="4076700"/>
            <a:ext cx="4076700" cy="5067300"/>
          </a:xfrm>
          <a:prstGeom prst="rect">
            <a:avLst/>
          </a:prstGeom>
          <a:solidFill>
            <a:srgbClr val="F8FBFD"/>
          </a:solidFill>
        </p:spPr>
        <p:txBody>
          <a:bodyPr lIns="365760" rIns="365760" anchor="ctr"/>
          <a:lstStyle/>
          <a:p>
            <a:pPr>
              <a:lnSpc>
                <a:spcPct val="110000"/>
              </a:lnSpc>
              <a:spcAft>
                <a:spcPts val="700"/>
              </a:spcAft>
            </a:pPr>
            <a:r>
              <a:rPr lang="es-US" sz="2400" b="0" i="0" strike="noStrike" cap="none" spc="330" baseline="0" dirty="0">
                <a:solidFill>
                  <a:srgbClr val="053D57"/>
                </a:solidFill>
                <a:effectLst/>
                <a:latin typeface="Montserrat Classic"/>
                <a:ea typeface="Montserrat Classic"/>
                <a:cs typeface="Montserrat Classic"/>
              </a:rPr>
              <a:t>Menos piezas móviles en un motor de autobús escolar eléctrico en comparación con un motor diésel significa menos para reparar.</a:t>
            </a:r>
          </a:p>
          <a:p>
            <a:pPr>
              <a:lnSpc>
                <a:spcPct val="110000"/>
              </a:lnSpc>
              <a:spcAft>
                <a:spcPts val="700"/>
              </a:spcAft>
            </a:pPr>
            <a:endParaRPr lang="es-US" sz="2400" b="0" i="0" strike="noStrike" cap="none" spc="330" baseline="0" dirty="0">
              <a:solidFill>
                <a:srgbClr val="053D57"/>
              </a:solidFill>
              <a:effectLst/>
              <a:latin typeface="Montserrat Classic"/>
              <a:ea typeface="Montserrat Classic"/>
              <a:cs typeface="Montserrat Classic"/>
            </a:endParaRPr>
          </a:p>
        </p:txBody>
      </p:sp>
      <p:sp>
        <p:nvSpPr>
          <p:cNvPr id="11" name="TextBox 11"/>
          <p:cNvSpPr txBox="1"/>
          <p:nvPr/>
        </p:nvSpPr>
        <p:spPr>
          <a:xfrm>
            <a:off x="5184421" y="4506278"/>
            <a:ext cx="3690058" cy="517065"/>
          </a:xfrm>
          <a:prstGeom prst="rect">
            <a:avLst/>
          </a:prstGeom>
        </p:spPr>
        <p:txBody>
          <a:bodyPr lIns="0" tIns="0" rIns="0" bIns="0" rtlCol="0" anchor="t">
            <a:spAutoFit/>
          </a:bodyPr>
          <a:lstStyle/>
          <a:p>
            <a:pPr algn="ctr">
              <a:lnSpc>
                <a:spcPts val="4590"/>
              </a:lnSpc>
            </a:pPr>
            <a:endParaRPr lang="en-US" sz="3000" spc="330">
              <a:solidFill>
                <a:srgbClr val="053D57"/>
              </a:solidFill>
              <a:latin typeface="Montserrat Classic"/>
            </a:endParaRPr>
          </a:p>
        </p:txBody>
      </p:sp>
      <p:sp>
        <p:nvSpPr>
          <p:cNvPr id="13" name="AutoShape 13"/>
          <p:cNvSpPr/>
          <p:nvPr/>
        </p:nvSpPr>
        <p:spPr>
          <a:xfrm>
            <a:off x="6888823" y="4076700"/>
            <a:ext cx="4076700" cy="5067300"/>
          </a:xfrm>
          <a:prstGeom prst="rect">
            <a:avLst/>
          </a:prstGeom>
          <a:solidFill>
            <a:srgbClr val="F8FBFD"/>
          </a:solidFill>
        </p:spPr>
        <p:txBody>
          <a:bodyPr lIns="365760" rIns="365760" anchor="ctr"/>
          <a:lstStyle/>
          <a:p>
            <a:pPr>
              <a:lnSpc>
                <a:spcPct val="110000"/>
              </a:lnSpc>
              <a:spcAft>
                <a:spcPts val="700"/>
              </a:spcAft>
            </a:pPr>
            <a:r>
              <a:rPr lang="es-US" sz="2400" b="0" i="0" strike="noStrike" cap="none" spc="330" baseline="0" dirty="0">
                <a:solidFill>
                  <a:srgbClr val="053D57"/>
                </a:solidFill>
                <a:effectLst/>
                <a:latin typeface="Montserrat Classic"/>
                <a:ea typeface="Montserrat Classic"/>
                <a:cs typeface="Montserrat Classic"/>
              </a:rPr>
              <a:t>Ahorros de mantenimiento de hasta un 60% en comparación con los autobuses escolares diésel.</a:t>
            </a:r>
          </a:p>
        </p:txBody>
      </p:sp>
      <p:sp>
        <p:nvSpPr>
          <p:cNvPr id="10" name="AutoShape 13">
            <a:extLst>
              <a:ext uri="{FF2B5EF4-FFF2-40B4-BE49-F238E27FC236}">
                <a16:creationId xmlns:a16="http://schemas.microsoft.com/office/drawing/2014/main" id="{E63F208E-A693-486D-B421-95E7F777453F}"/>
              </a:ext>
            </a:extLst>
          </p:cNvPr>
          <p:cNvSpPr/>
          <p:nvPr/>
        </p:nvSpPr>
        <p:spPr>
          <a:xfrm>
            <a:off x="11244255" y="4038600"/>
            <a:ext cx="4076700" cy="5067300"/>
          </a:xfrm>
          <a:prstGeom prst="rect">
            <a:avLst/>
          </a:prstGeom>
          <a:solidFill>
            <a:srgbClr val="F8FBFD"/>
          </a:solidFill>
        </p:spPr>
        <p:txBody>
          <a:bodyPr lIns="365760" rIns="365760" anchor="ctr"/>
          <a:lstStyle/>
          <a:p>
            <a:pPr>
              <a:lnSpc>
                <a:spcPct val="110000"/>
              </a:lnSpc>
              <a:spcAft>
                <a:spcPts val="700"/>
              </a:spcAft>
            </a:pPr>
            <a:r>
              <a:rPr lang="es-US" sz="2400" b="0" i="0" strike="noStrike" cap="none" spc="330" baseline="0">
                <a:solidFill>
                  <a:srgbClr val="053D57"/>
                </a:solidFill>
                <a:effectLst/>
                <a:latin typeface="Montserrat Classic"/>
                <a:ea typeface="Montserrat Classic"/>
                <a:cs typeface="Montserrat Classic"/>
              </a:rPr>
              <a:t>El personal de la flota debe estar capacitado y recibir apoyo durante la transición para lograr estos ahorros.</a:t>
            </a:r>
          </a:p>
        </p:txBody>
      </p:sp>
      <p:sp>
        <p:nvSpPr>
          <p:cNvPr id="12" name="TextBox 11">
            <a:extLst>
              <a:ext uri="{FF2B5EF4-FFF2-40B4-BE49-F238E27FC236}">
                <a16:creationId xmlns:a16="http://schemas.microsoft.com/office/drawing/2014/main" id="{DA1C60C3-DDE8-411D-B700-78B1F71E9DE9}"/>
              </a:ext>
            </a:extLst>
          </p:cNvPr>
          <p:cNvSpPr txBox="1"/>
          <p:nvPr/>
        </p:nvSpPr>
        <p:spPr>
          <a:xfrm>
            <a:off x="2626061" y="8584867"/>
            <a:ext cx="3699060" cy="579120"/>
          </a:xfrm>
          <a:prstGeom prst="rect">
            <a:avLst/>
          </a:prstGeom>
          <a:noFill/>
        </p:spPr>
        <p:txBody>
          <a:bodyPr wrap="square">
            <a:spAutoFit/>
          </a:bodyPr>
          <a:lstStyle/>
          <a:p>
            <a:r>
              <a:rPr lang="es-US" sz="1600" b="0" i="1" strike="noStrike" cap="none" spc="330" baseline="0" dirty="0">
                <a:solidFill>
                  <a:srgbClr val="053D57"/>
                </a:solidFill>
                <a:effectLst/>
                <a:latin typeface="Montserrat Classic"/>
                <a:ea typeface="Montserrat Classic"/>
                <a:cs typeface="Montserrat Classic"/>
              </a:rPr>
              <a:t>Flota de autobuses escolares</a:t>
            </a:r>
          </a:p>
        </p:txBody>
      </p:sp>
      <p:sp>
        <p:nvSpPr>
          <p:cNvPr id="14" name="TextBox 13">
            <a:extLst>
              <a:ext uri="{FF2B5EF4-FFF2-40B4-BE49-F238E27FC236}">
                <a16:creationId xmlns:a16="http://schemas.microsoft.com/office/drawing/2014/main" id="{2A1421B0-28F1-4683-894B-F9EE9A484194}"/>
              </a:ext>
            </a:extLst>
          </p:cNvPr>
          <p:cNvSpPr txBox="1"/>
          <p:nvPr/>
        </p:nvSpPr>
        <p:spPr>
          <a:xfrm>
            <a:off x="6998280" y="8584867"/>
            <a:ext cx="3699060" cy="335280"/>
          </a:xfrm>
          <a:prstGeom prst="rect">
            <a:avLst/>
          </a:prstGeom>
          <a:noFill/>
        </p:spPr>
        <p:txBody>
          <a:bodyPr wrap="square">
            <a:spAutoFit/>
          </a:bodyPr>
          <a:lstStyle/>
          <a:p>
            <a:r>
              <a:rPr lang="es-US" sz="1600" b="0" i="1" strike="noStrike" cap="none" spc="330" baseline="0" dirty="0">
                <a:solidFill>
                  <a:srgbClr val="053D57"/>
                </a:solidFill>
                <a:effectLst/>
                <a:latin typeface="Montserrat Classic"/>
                <a:ea typeface="Montserrat Classic"/>
                <a:cs typeface="Montserrat Classic"/>
              </a:rPr>
              <a:t>Energía dominante</a:t>
            </a:r>
          </a:p>
        </p:txBody>
      </p:sp>
    </p:spTree>
    <p:extLst>
      <p:ext uri="{BB962C8B-B14F-4D97-AF65-F5344CB8AC3E}">
        <p14:creationId xmlns:p14="http://schemas.microsoft.com/office/powerpoint/2010/main" val="287216359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t="28973" b="28973"/>
          <a:stretch>
            <a:fillRect/>
          </a:stretch>
        </p:blipFill>
        <p:spPr>
          <a:xfrm>
            <a:off x="9144000" y="-295918"/>
            <a:ext cx="9436877" cy="5439418"/>
          </a:xfrm>
          <a:prstGeom prst="rect">
            <a:avLst/>
          </a:prstGeom>
        </p:spPr>
      </p:pic>
      <p:sp>
        <p:nvSpPr>
          <p:cNvPr id="3" name="AutoShape 3"/>
          <p:cNvSpPr/>
          <p:nvPr/>
        </p:nvSpPr>
        <p:spPr>
          <a:xfrm>
            <a:off x="-304800" y="-228600"/>
            <a:ext cx="9448800" cy="5372100"/>
          </a:xfrm>
          <a:prstGeom prst="rect">
            <a:avLst/>
          </a:prstGeom>
          <a:solidFill>
            <a:srgbClr val="F8FBFD"/>
          </a:solidFill>
        </p:spPr>
        <p:txBody>
          <a:bodyPr/>
          <a:lstStyle/>
          <a:p>
            <a:endParaRPr/>
          </a:p>
        </p:txBody>
      </p:sp>
      <p:pic>
        <p:nvPicPr>
          <p:cNvPr id="4" name="Picture 4"/>
          <p:cNvPicPr>
            <a:picLocks noChangeAspect="1"/>
          </p:cNvPicPr>
          <p:nvPr/>
        </p:nvPicPr>
        <p:blipFill>
          <a:blip r:embed="rId4">
            <a:alphaModFix amt="50000"/>
          </a:blip>
          <a:srcRect t="10722" b="10722"/>
          <a:stretch>
            <a:fillRect/>
          </a:stretch>
        </p:blipFill>
        <p:spPr>
          <a:xfrm>
            <a:off x="-292877" y="5143500"/>
            <a:ext cx="9436877" cy="5439418"/>
          </a:xfrm>
          <a:prstGeom prst="rect">
            <a:avLst/>
          </a:prstGeom>
        </p:spPr>
      </p:pic>
      <p:sp>
        <p:nvSpPr>
          <p:cNvPr id="5" name="AutoShape 5"/>
          <p:cNvSpPr/>
          <p:nvPr/>
        </p:nvSpPr>
        <p:spPr>
          <a:xfrm>
            <a:off x="9144000" y="4876800"/>
            <a:ext cx="9372600" cy="5410200"/>
          </a:xfrm>
          <a:prstGeom prst="rect">
            <a:avLst/>
          </a:prstGeom>
          <a:solidFill>
            <a:srgbClr val="F8FBFD"/>
          </a:solidFill>
        </p:spPr>
        <p:txBody>
          <a:bodyPr/>
          <a:lstStyle/>
          <a:p>
            <a:endParaRPr/>
          </a:p>
        </p:txBody>
      </p:sp>
      <p:sp>
        <p:nvSpPr>
          <p:cNvPr id="6" name="AutoShape 6"/>
          <p:cNvSpPr/>
          <p:nvPr/>
        </p:nvSpPr>
        <p:spPr>
          <a:xfrm>
            <a:off x="16362507" y="2423791"/>
            <a:ext cx="4436739" cy="173843"/>
          </a:xfrm>
          <a:prstGeom prst="rect">
            <a:avLst/>
          </a:prstGeom>
          <a:solidFill>
            <a:srgbClr val="F8FBFD"/>
          </a:solidFill>
        </p:spPr>
        <p:txBody>
          <a:bodyPr/>
          <a:lstStyle/>
          <a:p>
            <a:endParaRPr/>
          </a:p>
        </p:txBody>
      </p:sp>
      <p:sp>
        <p:nvSpPr>
          <p:cNvPr id="7" name="AutoShape 7"/>
          <p:cNvSpPr/>
          <p:nvPr/>
        </p:nvSpPr>
        <p:spPr>
          <a:xfrm>
            <a:off x="-2511246" y="7628329"/>
            <a:ext cx="4436739" cy="173843"/>
          </a:xfrm>
          <a:prstGeom prst="rect">
            <a:avLst/>
          </a:prstGeom>
          <a:solidFill>
            <a:srgbClr val="F8FBFD"/>
          </a:solidFill>
        </p:spPr>
        <p:txBody>
          <a:bodyPr/>
          <a:lstStyle/>
          <a:p>
            <a:endParaRPr/>
          </a:p>
        </p:txBody>
      </p:sp>
      <p:sp>
        <p:nvSpPr>
          <p:cNvPr id="8" name="TextBox 8"/>
          <p:cNvSpPr txBox="1"/>
          <p:nvPr/>
        </p:nvSpPr>
        <p:spPr>
          <a:xfrm>
            <a:off x="1088671" y="670778"/>
            <a:ext cx="6661858" cy="4061090"/>
          </a:xfrm>
          <a:prstGeom prst="rect">
            <a:avLst/>
          </a:prstGeom>
        </p:spPr>
        <p:txBody>
          <a:bodyPr lIns="0" tIns="0" rIns="0" bIns="0" rtlCol="0" anchor="t">
            <a:spAutoFit/>
          </a:bodyPr>
          <a:lstStyle>
            <a:defPPr>
              <a:defRPr lang="en-US"/>
            </a:defPPr>
            <a:lvl1pPr algn="ctr">
              <a:lnSpc>
                <a:spcPts val="4200"/>
              </a:lnSpc>
              <a:defRPr sz="3600" spc="259">
                <a:solidFill>
                  <a:srgbClr val="053D57"/>
                </a:solidFill>
                <a:latin typeface="Montserrat" panose="00000500000000000000" pitchFamily="2" charset="0"/>
              </a:defRPr>
            </a:lvl1pPr>
          </a:lstStyle>
          <a:p>
            <a:pPr>
              <a:lnSpc>
                <a:spcPct val="150000"/>
              </a:lnSpc>
            </a:pPr>
            <a:r>
              <a:rPr lang="es-US" sz="3600" b="0" i="0" strike="noStrike" cap="none" spc="259" baseline="0">
                <a:solidFill>
                  <a:srgbClr val="053D57"/>
                </a:solidFill>
                <a:effectLst/>
                <a:latin typeface="Montserrat"/>
                <a:ea typeface="Montserrat"/>
                <a:cs typeface="Montserrat"/>
              </a:rPr>
              <a:t>MÁS SALUDABLES PARA LOS NIÑOS Y LAS COMUNIDADES Y </a:t>
            </a:r>
          </a:p>
          <a:p>
            <a:pPr>
              <a:lnSpc>
                <a:spcPct val="150000"/>
              </a:lnSpc>
            </a:pPr>
            <a:r>
              <a:rPr lang="es-US" sz="3600" b="0" i="0" strike="noStrike" cap="none" spc="259" baseline="0">
                <a:solidFill>
                  <a:srgbClr val="053D57"/>
                </a:solidFill>
                <a:effectLst/>
                <a:latin typeface="Montserrat"/>
                <a:ea typeface="Montserrat"/>
                <a:cs typeface="Montserrat"/>
              </a:rPr>
              <a:t>MEJOR PARA EL PLANETA.  </a:t>
            </a:r>
          </a:p>
        </p:txBody>
      </p:sp>
      <p:sp>
        <p:nvSpPr>
          <p:cNvPr id="9" name="TextBox 9"/>
          <p:cNvSpPr txBox="1"/>
          <p:nvPr/>
        </p:nvSpPr>
        <p:spPr>
          <a:xfrm>
            <a:off x="9525000" y="5279243"/>
            <a:ext cx="8610600" cy="5463034"/>
          </a:xfrm>
          <a:prstGeom prst="rect">
            <a:avLst/>
          </a:prstGeom>
        </p:spPr>
        <p:txBody>
          <a:bodyPr wrap="square" lIns="0" tIns="0" rIns="0" bIns="0" rtlCol="0" anchor="t">
            <a:spAutoFit/>
          </a:bodyPr>
          <a:lstStyle>
            <a:defPPr>
              <a:defRPr lang="en-US"/>
            </a:defPPr>
            <a:lvl1pPr algn="ctr">
              <a:lnSpc>
                <a:spcPts val="4200"/>
              </a:lnSpc>
              <a:defRPr sz="3600" spc="259">
                <a:solidFill>
                  <a:srgbClr val="053D57"/>
                </a:solidFill>
                <a:latin typeface="Montserrat" panose="00000500000000000000" pitchFamily="2" charset="0"/>
              </a:defRPr>
            </a:lvl1pPr>
          </a:lstStyle>
          <a:p>
            <a:pPr algn="r">
              <a:lnSpc>
                <a:spcPts val="7074"/>
              </a:lnSpc>
            </a:pPr>
            <a:r>
              <a:rPr lang="es-US" sz="3600" b="0" i="0" strike="noStrike" cap="none" spc="259" baseline="0" dirty="0">
                <a:solidFill>
                  <a:srgbClr val="053D57"/>
                </a:solidFill>
                <a:effectLst/>
                <a:latin typeface="Montserrat"/>
                <a:ea typeface="Montserrat"/>
                <a:cs typeface="Montserrat"/>
              </a:rPr>
              <a:t>“ES MARAVILLOSO NO TENER QUE VISITAR LA BOMBA DIÉSEL TODOS LOS DÍAS Y TENER QUE INHALAR ESOS VAPORES”.</a:t>
            </a:r>
          </a:p>
          <a:p>
            <a:pPr algn="r">
              <a:lnSpc>
                <a:spcPts val="7074"/>
              </a:lnSpc>
            </a:pPr>
            <a:r>
              <a:rPr lang="es-US" sz="1800" b="0" i="1" strike="noStrike" cap="none" spc="259" baseline="0" dirty="0">
                <a:solidFill>
                  <a:srgbClr val="053D57"/>
                </a:solidFill>
                <a:effectLst/>
                <a:latin typeface="Montserrat"/>
                <a:ea typeface="Montserrat"/>
                <a:cs typeface="Montserrat"/>
              </a:rPr>
              <a:t>Conductor de autobús escolar en San Diego</a:t>
            </a:r>
          </a:p>
          <a:p>
            <a:pPr algn="r">
              <a:lnSpc>
                <a:spcPts val="7074"/>
              </a:lnSpc>
            </a:pPr>
            <a:endParaRPr lang="en-US"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CF2A2938-78C6-4E5D-8E3D-5A3516263783}"/>
              </a:ext>
            </a:extLst>
          </p:cNvPr>
          <p:cNvPicPr>
            <a:picLocks noChangeAspect="1"/>
          </p:cNvPicPr>
          <p:nvPr>
            <p:custDataLst>
              <p:tags r:id="rId1"/>
            </p:custDataLst>
          </p:nvPr>
        </p:nvPicPr>
        <p:blipFill>
          <a:blip r:embed="rId4">
            <a:duotone>
              <a:prstClr val="black"/>
              <a:srgbClr val="053D57">
                <a:tint val="45000"/>
                <a:satMod val="400000"/>
              </a:srgbClr>
            </a:duotone>
            <a:extLst>
              <a:ext uri="{28A0092B-C50C-407E-A947-70E740481C1C}">
                <a14:useLocalDpi xmlns:a14="http://schemas.microsoft.com/office/drawing/2010/main" val="0"/>
              </a:ext>
            </a:extLst>
          </a:blip>
          <a:srcRect l="-137" t="24911" r="137" b="89"/>
          <a:stretch>
            <a:fillRect/>
          </a:stretch>
        </p:blipFill>
        <p:spPr>
          <a:xfrm>
            <a:off x="0" y="0"/>
            <a:ext cx="18288002" cy="10287000"/>
          </a:xfrm>
          <a:prstGeom prst="rect">
            <a:avLst/>
          </a:prstGeom>
        </p:spPr>
      </p:pic>
      <p:sp>
        <p:nvSpPr>
          <p:cNvPr id="3" name="TextBox 3"/>
          <p:cNvSpPr txBox="1"/>
          <p:nvPr/>
        </p:nvSpPr>
        <p:spPr>
          <a:xfrm>
            <a:off x="378179" y="1261653"/>
            <a:ext cx="17526000" cy="1013098"/>
          </a:xfrm>
          <a:prstGeom prst="rect">
            <a:avLst/>
          </a:prstGeom>
        </p:spPr>
        <p:txBody>
          <a:bodyPr wrap="square" lIns="0" tIns="0" rIns="0" bIns="0" rtlCol="0" anchor="t">
            <a:spAutoFit/>
          </a:bodyPr>
          <a:lstStyle/>
          <a:p>
            <a:pPr algn="ctr">
              <a:lnSpc>
                <a:spcPts val="7860"/>
              </a:lnSpc>
            </a:pPr>
            <a:r>
              <a:rPr lang="es-US" sz="6000" b="1" i="0" strike="noStrike" cap="none" spc="174" baseline="0" dirty="0">
                <a:solidFill>
                  <a:srgbClr val="F8FBFD"/>
                </a:solidFill>
                <a:effectLst/>
                <a:latin typeface="Montserrat Classic Bold"/>
                <a:ea typeface="Montserrat Classic Bold"/>
                <a:cs typeface="Montserrat Classic Bold"/>
              </a:rPr>
              <a:t>NIÑOS Y COMUNIDADES MÁS SALUDABLES</a:t>
            </a:r>
          </a:p>
        </p:txBody>
      </p:sp>
      <p:sp>
        <p:nvSpPr>
          <p:cNvPr id="4" name="AutoShape 4"/>
          <p:cNvSpPr/>
          <p:nvPr/>
        </p:nvSpPr>
        <p:spPr>
          <a:xfrm>
            <a:off x="-266700" y="3276600"/>
            <a:ext cx="18821400" cy="7467600"/>
          </a:xfrm>
          <a:prstGeom prst="rect">
            <a:avLst/>
          </a:prstGeom>
          <a:solidFill>
            <a:srgbClr val="053D57">
              <a:alpha val="89804"/>
            </a:srgbClr>
          </a:solidFill>
        </p:spPr>
        <p:txBody>
          <a:bodyPr/>
          <a:lstStyle/>
          <a:p>
            <a:endParaRPr/>
          </a:p>
        </p:txBody>
      </p:sp>
      <p:sp>
        <p:nvSpPr>
          <p:cNvPr id="5" name="AutoShape 5"/>
          <p:cNvSpPr/>
          <p:nvPr/>
        </p:nvSpPr>
        <p:spPr>
          <a:xfrm>
            <a:off x="1905000" y="4267200"/>
            <a:ext cx="4076700" cy="5067300"/>
          </a:xfrm>
          <a:prstGeom prst="rect">
            <a:avLst/>
          </a:prstGeom>
          <a:solidFill>
            <a:srgbClr val="F8FBFD"/>
          </a:solidFill>
        </p:spPr>
        <p:txBody>
          <a:bodyPr lIns="365760" rIns="365760" anchor="ctr"/>
          <a:lstStyle/>
          <a:p>
            <a:r>
              <a:rPr lang="es-US" sz="2400" b="0" i="0" strike="noStrike" cap="none" spc="330" baseline="0">
                <a:solidFill>
                  <a:srgbClr val="053D57"/>
                </a:solidFill>
                <a:effectLst/>
                <a:latin typeface="Montserrat Classic"/>
                <a:ea typeface="Montserrat Classic"/>
                <a:cs typeface="Montserrat Classic"/>
              </a:rPr>
              <a:t>La calidad del aire en los autobuses no está regulada por la EPA.</a:t>
            </a:r>
          </a:p>
          <a:p>
            <a:endParaRPr lang="en-US" sz="2400">
              <a:latin typeface="Montserrat Classic"/>
            </a:endParaRPr>
          </a:p>
        </p:txBody>
      </p:sp>
      <p:sp>
        <p:nvSpPr>
          <p:cNvPr id="9" name="AutoShape 9"/>
          <p:cNvSpPr/>
          <p:nvPr/>
        </p:nvSpPr>
        <p:spPr>
          <a:xfrm>
            <a:off x="7102829" y="4267200"/>
            <a:ext cx="4076700" cy="5067300"/>
          </a:xfrm>
          <a:prstGeom prst="rect">
            <a:avLst/>
          </a:prstGeom>
          <a:solidFill>
            <a:srgbClr val="F8FBFD"/>
          </a:solidFill>
        </p:spPr>
        <p:txBody>
          <a:bodyPr lIns="365760" rIns="365760" anchor="ctr"/>
          <a:lstStyle/>
          <a:p>
            <a:r>
              <a:rPr lang="es-US" sz="2400" b="0" i="0" strike="noStrike" cap="none" spc="330" baseline="0">
                <a:solidFill>
                  <a:srgbClr val="094059"/>
                </a:solidFill>
                <a:effectLst/>
                <a:latin typeface="Montserrat Classic"/>
                <a:ea typeface="Montserrat Classic"/>
                <a:cs typeface="Montserrat Classic"/>
              </a:rPr>
              <a:t>Los autobuses escolares eléctricos tienen cero emisiones de tubos de escape.</a:t>
            </a:r>
          </a:p>
        </p:txBody>
      </p:sp>
      <p:sp>
        <p:nvSpPr>
          <p:cNvPr id="11" name="TextBox 11"/>
          <p:cNvSpPr txBox="1"/>
          <p:nvPr/>
        </p:nvSpPr>
        <p:spPr>
          <a:xfrm>
            <a:off x="5184421" y="4506278"/>
            <a:ext cx="3690058" cy="517065"/>
          </a:xfrm>
          <a:prstGeom prst="rect">
            <a:avLst/>
          </a:prstGeom>
        </p:spPr>
        <p:txBody>
          <a:bodyPr lIns="0" tIns="0" rIns="0" bIns="0" rtlCol="0" anchor="t">
            <a:spAutoFit/>
          </a:bodyPr>
          <a:lstStyle/>
          <a:p>
            <a:pPr algn="ctr">
              <a:lnSpc>
                <a:spcPts val="4590"/>
              </a:lnSpc>
            </a:pPr>
            <a:endParaRPr lang="en-US" sz="3000" spc="330">
              <a:solidFill>
                <a:srgbClr val="053D57"/>
              </a:solidFill>
              <a:latin typeface="Montserrat Classic"/>
            </a:endParaRPr>
          </a:p>
        </p:txBody>
      </p:sp>
      <p:sp>
        <p:nvSpPr>
          <p:cNvPr id="13" name="AutoShape 13"/>
          <p:cNvSpPr/>
          <p:nvPr/>
        </p:nvSpPr>
        <p:spPr>
          <a:xfrm>
            <a:off x="12306300" y="4267200"/>
            <a:ext cx="4076700" cy="5067300"/>
          </a:xfrm>
          <a:prstGeom prst="rect">
            <a:avLst/>
          </a:prstGeom>
          <a:solidFill>
            <a:srgbClr val="F8FBFD"/>
          </a:solidFill>
        </p:spPr>
        <p:txBody>
          <a:bodyPr lIns="365760" tIns="45720" rIns="365760" bIns="45720" anchor="ctr"/>
          <a:lstStyle/>
          <a:p>
            <a:r>
              <a:rPr lang="es-US" sz="2400" b="0" i="0" strike="noStrike" cap="none" spc="330" baseline="0">
                <a:solidFill>
                  <a:srgbClr val="053D57"/>
                </a:solidFill>
                <a:effectLst/>
                <a:latin typeface="Montserrat Classic"/>
                <a:ea typeface="Montserrat Classic"/>
                <a:cs typeface="Montserrat Classic"/>
              </a:rPr>
              <a:t>Los autobuses escolares eléctricos podrían mejorar la calidad del aire dentro y fuera del autobús.</a:t>
            </a:r>
          </a:p>
          <a:p>
            <a:endParaRPr lang="en-US" sz="2400" spc="330">
              <a:solidFill>
                <a:srgbClr val="053D57"/>
              </a:solidFill>
              <a:latin typeface="Montserrat Classic"/>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duotone>
              <a:prstClr val="black"/>
              <a:srgbClr val="053D57">
                <a:tint val="45000"/>
                <a:satMod val="400000"/>
              </a:srgbClr>
            </a:duotone>
            <a:extLst>
              <a:ext uri="{28A0092B-C50C-407E-A947-70E740481C1C}">
                <a14:useLocalDpi xmlns:a14="http://schemas.microsoft.com/office/drawing/2010/main" val="0"/>
              </a:ext>
            </a:extLst>
          </a:blip>
          <a:srcRect t="7812" b="7812"/>
          <a:stretch>
            <a:fillRect/>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F8FBFD">
              <a:alpha val="89804"/>
            </a:srgbClr>
          </a:solidFill>
        </p:spPr>
        <p:txBody>
          <a:bodyPr/>
          <a:lstStyle/>
          <a:p>
            <a:endParaRPr/>
          </a:p>
        </p:txBody>
      </p:sp>
      <p:grpSp>
        <p:nvGrpSpPr>
          <p:cNvPr id="4" name="Group 4"/>
          <p:cNvGrpSpPr/>
          <p:nvPr/>
        </p:nvGrpSpPr>
        <p:grpSpPr>
          <a:xfrm>
            <a:off x="9620250" y="3230160"/>
            <a:ext cx="6443455" cy="4272641"/>
            <a:chOff x="0" y="-47625"/>
            <a:chExt cx="8591273" cy="5696852"/>
          </a:xfrm>
        </p:grpSpPr>
        <p:sp>
          <p:nvSpPr>
            <p:cNvPr id="5" name="TextBox 5"/>
            <p:cNvSpPr txBox="1"/>
            <p:nvPr/>
          </p:nvSpPr>
          <p:spPr>
            <a:xfrm>
              <a:off x="0" y="-47625"/>
              <a:ext cx="8591273" cy="1641474"/>
            </a:xfrm>
            <a:prstGeom prst="rect">
              <a:avLst/>
            </a:prstGeom>
          </p:spPr>
          <p:txBody>
            <a:bodyPr lIns="0" tIns="0" rIns="0" bIns="0" rtlCol="0" anchor="t">
              <a:spAutoFit/>
            </a:bodyPr>
            <a:lstStyle/>
            <a:p>
              <a:pPr algn="ctr"/>
              <a:r>
                <a:rPr lang="es-US" sz="4000" b="1" i="0" strike="noStrike" cap="none" spc="67" baseline="0" dirty="0">
                  <a:solidFill>
                    <a:srgbClr val="053D57"/>
                  </a:solidFill>
                  <a:effectLst/>
                  <a:latin typeface="Montserrat Classic Bold"/>
                  <a:ea typeface="Montserrat Classic Bold"/>
                  <a:cs typeface="Montserrat Classic Bold"/>
                </a:rPr>
                <a:t>La electrificación completa tiene un gran impacto </a:t>
              </a:r>
            </a:p>
          </p:txBody>
        </p:sp>
        <p:sp>
          <p:nvSpPr>
            <p:cNvPr id="6" name="TextBox 6"/>
            <p:cNvSpPr txBox="1"/>
            <p:nvPr/>
          </p:nvSpPr>
          <p:spPr>
            <a:xfrm>
              <a:off x="6798" y="1976119"/>
              <a:ext cx="8577677" cy="3185497"/>
            </a:xfrm>
            <a:prstGeom prst="rect">
              <a:avLst/>
            </a:prstGeom>
          </p:spPr>
          <p:txBody>
            <a:bodyPr lIns="0" tIns="0" rIns="0" bIns="0" rtlCol="0" anchor="t">
              <a:spAutoFit/>
            </a:bodyPr>
            <a:lstStyle/>
            <a:p>
              <a:pPr marR="0" lvl="0" algn="ctr">
                <a:lnSpc>
                  <a:spcPct val="200000"/>
                </a:lnSpc>
                <a:spcBef>
                  <a:spcPct val="0"/>
                </a:spcBef>
                <a:spcAft>
                  <a:spcPct val="0"/>
                </a:spcAft>
              </a:pPr>
              <a:r>
                <a:rPr lang="es-US" sz="2000" b="0" i="0" strike="noStrike" cap="none" spc="330" baseline="0">
                  <a:solidFill>
                    <a:srgbClr val="053D57"/>
                  </a:solidFill>
                  <a:effectLst/>
                  <a:latin typeface="Montserrat Classic"/>
                  <a:ea typeface="Montserrat Classic"/>
                  <a:cs typeface="Montserrat Classic"/>
                </a:rPr>
                <a:t>Electrificar toda la flota de autobuses escolares de los EE. UU. evitaría casi 7.5 millones de toneladas métricas de emisiones de CO2 por año, </a:t>
              </a:r>
            </a:p>
          </p:txBody>
        </p:sp>
        <p:sp>
          <p:nvSpPr>
            <p:cNvPr id="7" name="AutoShape 7"/>
            <p:cNvSpPr/>
            <p:nvPr/>
          </p:nvSpPr>
          <p:spPr>
            <a:xfrm>
              <a:off x="1337811" y="5417436"/>
              <a:ext cx="5915653" cy="231791"/>
            </a:xfrm>
            <a:prstGeom prst="rect">
              <a:avLst/>
            </a:prstGeom>
            <a:solidFill>
              <a:srgbClr val="053D57"/>
            </a:solidFill>
          </p:spPr>
          <p:txBody>
            <a:bodyPr/>
            <a:lstStyle/>
            <a:p>
              <a:endParaRPr/>
            </a:p>
          </p:txBody>
        </p:sp>
      </p:grpSp>
      <p:grpSp>
        <p:nvGrpSpPr>
          <p:cNvPr id="8" name="Group 8"/>
          <p:cNvGrpSpPr/>
          <p:nvPr/>
        </p:nvGrpSpPr>
        <p:grpSpPr>
          <a:xfrm>
            <a:off x="2224295" y="3230160"/>
            <a:ext cx="6824455" cy="4970424"/>
            <a:chOff x="0" y="-47625"/>
            <a:chExt cx="8591273" cy="6627231"/>
          </a:xfrm>
        </p:grpSpPr>
        <p:sp>
          <p:nvSpPr>
            <p:cNvPr id="9" name="TextBox 9"/>
            <p:cNvSpPr txBox="1"/>
            <p:nvPr/>
          </p:nvSpPr>
          <p:spPr>
            <a:xfrm>
              <a:off x="0" y="-47625"/>
              <a:ext cx="8591273" cy="1463040"/>
            </a:xfrm>
            <a:prstGeom prst="rect">
              <a:avLst/>
            </a:prstGeom>
          </p:spPr>
          <p:txBody>
            <a:bodyPr lIns="0" tIns="0" rIns="0" bIns="0" rtlCol="0" anchor="t">
              <a:spAutoFit/>
            </a:bodyPr>
            <a:lstStyle/>
            <a:p>
              <a:pPr algn="ctr"/>
              <a:r>
                <a:rPr lang="es-US" sz="3600" b="1" i="0" strike="noStrike" cap="none" spc="67" baseline="0" dirty="0">
                  <a:solidFill>
                    <a:srgbClr val="053D57"/>
                  </a:solidFill>
                  <a:effectLst/>
                  <a:latin typeface="Montserrat Classic Bold"/>
                  <a:ea typeface="Montserrat Classic Bold"/>
                  <a:cs typeface="Montserrat Classic Bold"/>
                </a:rPr>
                <a:t>Los autobuses eléctricos reducen los GEI</a:t>
              </a:r>
            </a:p>
          </p:txBody>
        </p:sp>
        <p:sp>
          <p:nvSpPr>
            <p:cNvPr id="10" name="TextBox 10"/>
            <p:cNvSpPr txBox="1"/>
            <p:nvPr/>
          </p:nvSpPr>
          <p:spPr>
            <a:xfrm>
              <a:off x="6798" y="1976120"/>
              <a:ext cx="8577677" cy="4603486"/>
            </a:xfrm>
            <a:prstGeom prst="rect">
              <a:avLst/>
            </a:prstGeom>
          </p:spPr>
          <p:txBody>
            <a:bodyPr lIns="0" tIns="0" rIns="0" bIns="0" rtlCol="0" anchor="t">
              <a:spAutoFit/>
            </a:bodyPr>
            <a:lstStyle/>
            <a:p>
              <a:pPr algn="ctr">
                <a:lnSpc>
                  <a:spcPts val="4590"/>
                </a:lnSpc>
              </a:pPr>
              <a:r>
                <a:rPr lang="es-US" sz="2000" b="0" i="0" strike="noStrike" cap="none" spc="330" baseline="0" dirty="0">
                  <a:solidFill>
                    <a:srgbClr val="053D57"/>
                  </a:solidFill>
                  <a:effectLst/>
                  <a:latin typeface="Montserrat Classic"/>
                  <a:ea typeface="Montserrat Classic"/>
                  <a:cs typeface="Montserrat Classic"/>
                </a:rPr>
                <a:t>Con electricidad limpia, las emisiones de energía de los autobuses escolares eléctricos de pozo a rueda podrían ser más del 99% más bajas que las de los autobuses escolares diésel.</a:t>
              </a:r>
            </a:p>
            <a:p>
              <a:pPr algn="ctr">
                <a:lnSpc>
                  <a:spcPts val="4590"/>
                </a:lnSpc>
              </a:pPr>
              <a:endParaRPr lang="en-US" sz="2000" spc="330" dirty="0">
                <a:solidFill>
                  <a:srgbClr val="053D57"/>
                </a:solidFill>
                <a:latin typeface="Montserrat Classic"/>
              </a:endParaRPr>
            </a:p>
          </p:txBody>
        </p:sp>
        <p:sp>
          <p:nvSpPr>
            <p:cNvPr id="11" name="AutoShape 11"/>
            <p:cNvSpPr/>
            <p:nvPr/>
          </p:nvSpPr>
          <p:spPr>
            <a:xfrm>
              <a:off x="1097988" y="5986869"/>
              <a:ext cx="5915653" cy="231791"/>
            </a:xfrm>
            <a:prstGeom prst="rect">
              <a:avLst/>
            </a:prstGeom>
            <a:solidFill>
              <a:srgbClr val="053D57"/>
            </a:solidFill>
          </p:spPr>
          <p:txBody>
            <a:bodyPr/>
            <a:lstStyle/>
            <a:p>
              <a:endParaRPr/>
            </a:p>
          </p:txBody>
        </p:sp>
      </p:grpSp>
      <p:sp>
        <p:nvSpPr>
          <p:cNvPr id="12" name="TextBox 11">
            <a:extLst>
              <a:ext uri="{FF2B5EF4-FFF2-40B4-BE49-F238E27FC236}">
                <a16:creationId xmlns:a16="http://schemas.microsoft.com/office/drawing/2014/main" id="{E6280519-4F4D-4E00-9212-C2C359BDD80B}"/>
              </a:ext>
            </a:extLst>
          </p:cNvPr>
          <p:cNvSpPr txBox="1"/>
          <p:nvPr/>
        </p:nvSpPr>
        <p:spPr>
          <a:xfrm>
            <a:off x="10161380" y="7599775"/>
            <a:ext cx="5361194" cy="396240"/>
          </a:xfrm>
          <a:prstGeom prst="rect">
            <a:avLst/>
          </a:prstGeom>
          <a:noFill/>
        </p:spPr>
        <p:txBody>
          <a:bodyPr wrap="square">
            <a:spAutoFit/>
          </a:bodyPr>
          <a:lstStyle/>
          <a:p>
            <a:pPr marL="0" marR="0" algn="ctr">
              <a:spcBef>
                <a:spcPct val="0"/>
              </a:spcBef>
              <a:spcAft>
                <a:spcPct val="0"/>
              </a:spcAft>
            </a:pPr>
            <a:r>
              <a:rPr lang="es-US" sz="2000" b="0" i="1" strike="noStrike" cap="none" spc="330" baseline="0">
                <a:solidFill>
                  <a:srgbClr val="053D57"/>
                </a:solidFill>
                <a:effectLst/>
                <a:latin typeface="Montserrat Classic"/>
                <a:ea typeface="Montserrat Classic"/>
                <a:cs typeface="Montserrat Classic"/>
              </a:rPr>
              <a:t>Instituto Mundial de Recursos </a:t>
            </a:r>
          </a:p>
        </p:txBody>
      </p:sp>
      <p:sp>
        <p:nvSpPr>
          <p:cNvPr id="13" name="TextBox 12">
            <a:extLst>
              <a:ext uri="{FF2B5EF4-FFF2-40B4-BE49-F238E27FC236}">
                <a16:creationId xmlns:a16="http://schemas.microsoft.com/office/drawing/2014/main" id="{B5F86119-132E-427C-AD07-8AA67BFDD5DD}"/>
              </a:ext>
            </a:extLst>
          </p:cNvPr>
          <p:cNvSpPr txBox="1"/>
          <p:nvPr/>
        </p:nvSpPr>
        <p:spPr>
          <a:xfrm>
            <a:off x="2765424" y="7958163"/>
            <a:ext cx="5361194" cy="396240"/>
          </a:xfrm>
          <a:prstGeom prst="rect">
            <a:avLst/>
          </a:prstGeom>
          <a:noFill/>
        </p:spPr>
        <p:txBody>
          <a:bodyPr wrap="square" lIns="91440" tIns="45720" rIns="91440" bIns="45720" anchor="t">
            <a:spAutoFit/>
          </a:bodyPr>
          <a:lstStyle>
            <a:defPPr>
              <a:defRPr lang="en-US"/>
            </a:defPPr>
            <a:lvl1pPr marR="0" algn="ctr">
              <a:spcBef>
                <a:spcPct val="0"/>
              </a:spcBef>
              <a:spcAft>
                <a:spcPct val="0"/>
              </a:spcAft>
              <a:defRPr sz="2000" i="1" spc="330">
                <a:solidFill>
                  <a:srgbClr val="053D57"/>
                </a:solidFill>
                <a:latin typeface="Montserrat Classic"/>
              </a:defRPr>
            </a:lvl1pPr>
          </a:lstStyle>
          <a:p>
            <a:pPr marL="0" marR="0" algn="ctr">
              <a:spcBef>
                <a:spcPct val="0"/>
              </a:spcBef>
              <a:spcAft>
                <a:spcPct val="0"/>
              </a:spcAft>
            </a:pPr>
            <a:r>
              <a:rPr lang="es-US" sz="2000" b="0" i="1" strike="noStrike" cap="none" spc="330" baseline="0" dirty="0">
                <a:solidFill>
                  <a:srgbClr val="053D57"/>
                </a:solidFill>
                <a:effectLst/>
                <a:latin typeface="Montserrat Classic"/>
                <a:ea typeface="Montserrat Classic"/>
                <a:cs typeface="Montserrat Classic"/>
              </a:rPr>
              <a:t>Instituto Mundial de Recursos </a:t>
            </a:r>
          </a:p>
        </p:txBody>
      </p:sp>
      <p:sp>
        <p:nvSpPr>
          <p:cNvPr id="14" name="TextBox 9">
            <a:extLst>
              <a:ext uri="{FF2B5EF4-FFF2-40B4-BE49-F238E27FC236}">
                <a16:creationId xmlns:a16="http://schemas.microsoft.com/office/drawing/2014/main" id="{DB8A4888-C21E-4E46-9E35-04F7F4F0A030}"/>
              </a:ext>
            </a:extLst>
          </p:cNvPr>
          <p:cNvSpPr txBox="1"/>
          <p:nvPr/>
        </p:nvSpPr>
        <p:spPr>
          <a:xfrm>
            <a:off x="1028700" y="1393501"/>
            <a:ext cx="15659100" cy="2324538"/>
          </a:xfrm>
          <a:prstGeom prst="rect">
            <a:avLst/>
          </a:prstGeom>
        </p:spPr>
        <p:txBody>
          <a:bodyPr wrap="square" lIns="0" tIns="0" rIns="0" bIns="0" rtlCol="0" anchor="t">
            <a:spAutoFit/>
          </a:bodyPr>
          <a:lstStyle/>
          <a:p>
            <a:pPr algn="ctr">
              <a:lnSpc>
                <a:spcPts val="9450"/>
              </a:lnSpc>
            </a:pPr>
            <a:r>
              <a:rPr lang="es-US" sz="4800" b="1" i="0" strike="noStrike" cap="none" spc="259" baseline="0" dirty="0">
                <a:solidFill>
                  <a:srgbClr val="053D57"/>
                </a:solidFill>
                <a:effectLst/>
                <a:latin typeface="Montserrat Classic Bold"/>
                <a:ea typeface="Montserrat Classic Bold"/>
                <a:cs typeface="Montserrat Classic Bold"/>
              </a:rPr>
              <a:t>MEJOR PARA EL PLANETA</a:t>
            </a:r>
            <a:endParaRPr lang="en-US" b="1" dirty="0"/>
          </a:p>
          <a:p>
            <a:pPr algn="ctr">
              <a:lnSpc>
                <a:spcPts val="9450"/>
              </a:lnSpc>
            </a:pPr>
            <a:endParaRPr lang="en-US" sz="4800" spc="67" dirty="0">
              <a:solidFill>
                <a:srgbClr val="053D57"/>
              </a:solidFill>
              <a:latin typeface="Montserrat Classic Bold"/>
            </a:endParaRPr>
          </a:p>
        </p:txBody>
      </p:sp>
      <p:sp>
        <p:nvSpPr>
          <p:cNvPr id="16" name="Rectangle: Rounded Corners 15">
            <a:extLst>
              <a:ext uri="{FF2B5EF4-FFF2-40B4-BE49-F238E27FC236}">
                <a16:creationId xmlns:a16="http://schemas.microsoft.com/office/drawing/2014/main" id="{53E3488D-E169-4778-A9DC-C5E2798B0800}"/>
              </a:ext>
            </a:extLst>
          </p:cNvPr>
          <p:cNvSpPr/>
          <p:nvPr/>
        </p:nvSpPr>
        <p:spPr>
          <a:xfrm>
            <a:off x="14513823" y="-806821"/>
            <a:ext cx="6443455" cy="4122101"/>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3000" b="0" i="0" strike="noStrike" cap="none" spc="0" baseline="0">
                <a:solidFill>
                  <a:srgbClr val="FFFFFF"/>
                </a:solidFill>
                <a:effectLst/>
                <a:latin typeface="Montserrat Light"/>
                <a:ea typeface="Montserrat Light"/>
                <a:cs typeface="Montserrat Light"/>
              </a:rPr>
              <a:t>Si selecciona la siguiente diapositiva, elimine esta diapositiva. </a:t>
            </a:r>
          </a:p>
        </p:txBody>
      </p:sp>
      <p:sp>
        <p:nvSpPr>
          <p:cNvPr id="17" name="TextBox 16">
            <a:extLst>
              <a:ext uri="{FF2B5EF4-FFF2-40B4-BE49-F238E27FC236}">
                <a16:creationId xmlns:a16="http://schemas.microsoft.com/office/drawing/2014/main" id="{9BEBD5AF-C187-4A99-ACBB-0F65E7D1E496}"/>
              </a:ext>
            </a:extLst>
          </p:cNvPr>
          <p:cNvSpPr txBox="1"/>
          <p:nvPr/>
        </p:nvSpPr>
        <p:spPr>
          <a:xfrm>
            <a:off x="9043350" y="8069734"/>
            <a:ext cx="821595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US" sz="1200" b="0" i="1" strike="noStrike" cap="none" spc="0" baseline="0" dirty="0">
                <a:solidFill>
                  <a:srgbClr val="053D57"/>
                </a:solidFill>
                <a:effectLst/>
                <a:latin typeface="Calibri"/>
                <a:ea typeface="Calibri"/>
                <a:cs typeface="Calibri"/>
              </a:rPr>
              <a:t>Basado en </a:t>
            </a:r>
            <a:r>
              <a:rPr lang="es-US" sz="1200" b="0" i="1" strike="noStrike" cap="none" spc="0" baseline="0" dirty="0" err="1">
                <a:solidFill>
                  <a:srgbClr val="053D57"/>
                </a:solidFill>
                <a:effectLst/>
                <a:latin typeface="Calibri"/>
                <a:ea typeface="Calibri"/>
                <a:cs typeface="Calibri"/>
                <a:hlinkClick r:id="rId4" history="0"/>
              </a:rPr>
              <a:t>AFLEET</a:t>
            </a:r>
            <a:r>
              <a:rPr lang="es-US" sz="1200" b="0" i="1" strike="noStrike" cap="none" spc="0" baseline="0" dirty="0">
                <a:solidFill>
                  <a:srgbClr val="053D57"/>
                </a:solidFill>
                <a:effectLst/>
                <a:latin typeface="Calibri"/>
                <a:ea typeface="Calibri"/>
                <a:cs typeface="Calibri"/>
                <a:hlinkClick r:id="rId4" history="0"/>
              </a:rPr>
              <a:t> Tool 2020, </a:t>
            </a:r>
            <a:r>
              <a:rPr lang="es-US" sz="1200" b="0" i="1" strike="noStrike" cap="none" spc="0" baseline="0" dirty="0">
                <a:solidFill>
                  <a:srgbClr val="053D57"/>
                </a:solidFill>
                <a:effectLst/>
                <a:latin typeface="Calibri"/>
                <a:ea typeface="Calibri"/>
                <a:cs typeface="Calibri"/>
              </a:rPr>
              <a:t>480,000 autobuses escolares, 15,000 millas por año. Esta es una estimación conservadora, suponiendo que todas las </a:t>
            </a:r>
            <a:r>
              <a:rPr lang="es-US" sz="1200" b="0" i="1" strike="noStrike" cap="none" spc="0" baseline="0" dirty="0" err="1">
                <a:solidFill>
                  <a:srgbClr val="053D57"/>
                </a:solidFill>
                <a:effectLst/>
                <a:latin typeface="Calibri"/>
                <a:ea typeface="Calibri"/>
                <a:cs typeface="Calibri"/>
              </a:rPr>
              <a:t>ESB</a:t>
            </a:r>
            <a:r>
              <a:rPr lang="es-US" sz="1200" b="0" i="1" strike="noStrike" cap="none" spc="0" baseline="0" dirty="0">
                <a:solidFill>
                  <a:srgbClr val="053D57"/>
                </a:solidFill>
                <a:effectLst/>
                <a:latin typeface="Calibri"/>
                <a:ea typeface="Calibri"/>
                <a:cs typeface="Calibri"/>
              </a:rPr>
              <a:t> usarían la combinación de electricidad promedio actual de EE. UU., pero las reducciones de emisiones serían mayores con una combinación de electricidad futura más limpia. Esto supone una línea de base donde todos los autobuses escolares son diésel, excepto los autobuses de gas natural y propano. Incluir autobuses de combustibles fósiles de emisión más baja en el escenario de referencia reduciría el potencial de reducción de emisiones relativas de </a:t>
            </a:r>
            <a:r>
              <a:rPr lang="es-US" sz="1200" b="0" i="1" strike="noStrike" cap="none" spc="0" baseline="0" dirty="0" err="1">
                <a:solidFill>
                  <a:srgbClr val="053D57"/>
                </a:solidFill>
                <a:effectLst/>
                <a:latin typeface="Calibri"/>
                <a:ea typeface="Calibri"/>
                <a:cs typeface="Calibri"/>
              </a:rPr>
              <a:t>ESBS</a:t>
            </a:r>
            <a:r>
              <a:rPr lang="es-US" sz="1200" b="0" i="1" strike="noStrike" cap="none" spc="0" baseline="0" dirty="0">
                <a:solidFill>
                  <a:srgbClr val="053D57"/>
                </a:solidFill>
                <a:effectLst/>
                <a:latin typeface="Calibri"/>
                <a:ea typeface="Calibri"/>
                <a:cs typeface="Calibri"/>
              </a:rPr>
              <a:t>.</a:t>
            </a:r>
          </a:p>
          <a:p>
            <a:pPr algn="l"/>
            <a:endParaRPr lang="en-US" sz="1200" dirty="0">
              <a:cs typeface="Calibri"/>
            </a:endParaRPr>
          </a:p>
        </p:txBody>
      </p:sp>
    </p:spTree>
    <p:extLst>
      <p:ext uri="{BB962C8B-B14F-4D97-AF65-F5344CB8AC3E}">
        <p14:creationId xmlns:p14="http://schemas.microsoft.com/office/powerpoint/2010/main" val="29850505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duotone>
              <a:prstClr val="black"/>
              <a:srgbClr val="053D57">
                <a:tint val="45000"/>
                <a:satMod val="400000"/>
              </a:srgbClr>
            </a:duotone>
            <a:extLst>
              <a:ext uri="{28A0092B-C50C-407E-A947-70E740481C1C}">
                <a14:useLocalDpi xmlns:a14="http://schemas.microsoft.com/office/drawing/2010/main" val="0"/>
              </a:ext>
            </a:extLst>
          </a:blip>
          <a:srcRect t="7812" b="7812"/>
          <a:stretch>
            <a:fillRect/>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F8FBFD">
              <a:alpha val="89804"/>
            </a:srgbClr>
          </a:solidFill>
        </p:spPr>
        <p:txBody>
          <a:bodyPr/>
          <a:lstStyle/>
          <a:p>
            <a:endParaRPr/>
          </a:p>
        </p:txBody>
      </p:sp>
      <p:grpSp>
        <p:nvGrpSpPr>
          <p:cNvPr id="4" name="Group 4"/>
          <p:cNvGrpSpPr/>
          <p:nvPr/>
        </p:nvGrpSpPr>
        <p:grpSpPr>
          <a:xfrm>
            <a:off x="9620250" y="3230160"/>
            <a:ext cx="6809454" cy="4152781"/>
            <a:chOff x="0" y="-47625"/>
            <a:chExt cx="9079271" cy="5537038"/>
          </a:xfrm>
        </p:grpSpPr>
        <p:sp>
          <p:nvSpPr>
            <p:cNvPr id="5" name="TextBox 5"/>
            <p:cNvSpPr txBox="1"/>
            <p:nvPr/>
          </p:nvSpPr>
          <p:spPr>
            <a:xfrm>
              <a:off x="0" y="-47625"/>
              <a:ext cx="8591272" cy="1641474"/>
            </a:xfrm>
            <a:prstGeom prst="rect">
              <a:avLst/>
            </a:prstGeom>
          </p:spPr>
          <p:txBody>
            <a:bodyPr lIns="0" tIns="0" rIns="0" bIns="0" rtlCol="0" anchor="t">
              <a:spAutoFit/>
            </a:bodyPr>
            <a:lstStyle/>
            <a:p>
              <a:pPr algn="ctr"/>
              <a:r>
                <a:rPr lang="es-US" sz="4000" b="1" i="0" strike="noStrike" cap="none" spc="67" baseline="0" dirty="0">
                  <a:solidFill>
                    <a:srgbClr val="053D57"/>
                  </a:solidFill>
                  <a:effectLst/>
                  <a:latin typeface="Montserrat Classic Bold"/>
                  <a:ea typeface="Montserrat Classic Bold"/>
                  <a:cs typeface="Montserrat Classic Bold"/>
                </a:rPr>
                <a:t>La electrificación completa tiene un gran impacto</a:t>
              </a:r>
            </a:p>
          </p:txBody>
        </p:sp>
        <p:sp>
          <p:nvSpPr>
            <p:cNvPr id="6" name="TextBox 6"/>
            <p:cNvSpPr txBox="1"/>
            <p:nvPr/>
          </p:nvSpPr>
          <p:spPr>
            <a:xfrm>
              <a:off x="6799" y="1976119"/>
              <a:ext cx="9072472" cy="3144106"/>
            </a:xfrm>
            <a:prstGeom prst="rect">
              <a:avLst/>
            </a:prstGeom>
          </p:spPr>
          <p:txBody>
            <a:bodyPr wrap="square" lIns="0" tIns="0" rIns="0" bIns="0" rtlCol="0" anchor="t">
              <a:spAutoFit/>
            </a:bodyPr>
            <a:lstStyle/>
            <a:p>
              <a:pPr algn="ctr">
                <a:lnSpc>
                  <a:spcPct val="200000"/>
                </a:lnSpc>
              </a:pPr>
              <a:r>
                <a:rPr lang="es-US" sz="2000" b="0" i="0" strike="noStrike" cap="none" spc="330" baseline="0" dirty="0">
                  <a:solidFill>
                    <a:srgbClr val="053D57"/>
                  </a:solidFill>
                  <a:effectLst/>
                  <a:latin typeface="Montserrat Classic"/>
                  <a:ea typeface="Montserrat Classic"/>
                  <a:cs typeface="Montserrat Classic"/>
                </a:rPr>
                <a:t>Electrificar toda la flota de autobuses escolares de los EE. UU. podría evitar casi 7.5 millones de toneladas métricas de emisiones de CO2 por año, </a:t>
              </a:r>
            </a:p>
          </p:txBody>
        </p:sp>
        <p:sp>
          <p:nvSpPr>
            <p:cNvPr id="7" name="AutoShape 7"/>
            <p:cNvSpPr/>
            <p:nvPr/>
          </p:nvSpPr>
          <p:spPr>
            <a:xfrm>
              <a:off x="1337811" y="5257622"/>
              <a:ext cx="5915653" cy="231791"/>
            </a:xfrm>
            <a:prstGeom prst="rect">
              <a:avLst/>
            </a:prstGeom>
            <a:solidFill>
              <a:srgbClr val="053D57"/>
            </a:solidFill>
          </p:spPr>
          <p:txBody>
            <a:bodyPr/>
            <a:lstStyle/>
            <a:p>
              <a:endParaRPr/>
            </a:p>
          </p:txBody>
        </p:sp>
      </p:grpSp>
      <p:grpSp>
        <p:nvGrpSpPr>
          <p:cNvPr id="8" name="Group 8"/>
          <p:cNvGrpSpPr/>
          <p:nvPr/>
        </p:nvGrpSpPr>
        <p:grpSpPr>
          <a:xfrm>
            <a:off x="2224295" y="3230160"/>
            <a:ext cx="6443455" cy="4369615"/>
            <a:chOff x="0" y="-47625"/>
            <a:chExt cx="8591273" cy="5826153"/>
          </a:xfrm>
        </p:grpSpPr>
        <p:sp>
          <p:nvSpPr>
            <p:cNvPr id="9" name="TextBox 9"/>
            <p:cNvSpPr txBox="1"/>
            <p:nvPr/>
          </p:nvSpPr>
          <p:spPr>
            <a:xfrm>
              <a:off x="0" y="-47625"/>
              <a:ext cx="8591273" cy="1463040"/>
            </a:xfrm>
            <a:prstGeom prst="rect">
              <a:avLst/>
            </a:prstGeom>
          </p:spPr>
          <p:txBody>
            <a:bodyPr lIns="0" tIns="0" rIns="0" bIns="0" rtlCol="0" anchor="t">
              <a:spAutoFit/>
            </a:bodyPr>
            <a:lstStyle/>
            <a:p>
              <a:pPr algn="ctr"/>
              <a:r>
                <a:rPr lang="es-US" sz="3600" b="1" i="0" strike="noStrike" cap="none" spc="67" baseline="0" dirty="0">
                  <a:solidFill>
                    <a:srgbClr val="053D57"/>
                  </a:solidFill>
                  <a:effectLst/>
                  <a:latin typeface="Montserrat Classic Bold"/>
                  <a:ea typeface="Montserrat Classic Bold"/>
                  <a:cs typeface="Montserrat Classic Bold"/>
                </a:rPr>
                <a:t>Podríamos ahorrar el xx % de GEI</a:t>
              </a:r>
            </a:p>
          </p:txBody>
        </p:sp>
        <p:sp>
          <p:nvSpPr>
            <p:cNvPr id="10" name="TextBox 10"/>
            <p:cNvSpPr txBox="1"/>
            <p:nvPr/>
          </p:nvSpPr>
          <p:spPr>
            <a:xfrm>
              <a:off x="6799" y="1976120"/>
              <a:ext cx="8577677" cy="3802408"/>
            </a:xfrm>
            <a:prstGeom prst="rect">
              <a:avLst/>
            </a:prstGeom>
          </p:spPr>
          <p:txBody>
            <a:bodyPr lIns="0" tIns="0" rIns="0" bIns="0" rtlCol="0" anchor="t">
              <a:spAutoFit/>
            </a:bodyPr>
            <a:lstStyle/>
            <a:p>
              <a:pPr algn="ctr">
                <a:lnSpc>
                  <a:spcPts val="4590"/>
                </a:lnSpc>
              </a:pPr>
              <a:r>
                <a:rPr lang="es-US" sz="2000" b="0" i="0" strike="noStrike" cap="none" spc="330" baseline="0" dirty="0">
                  <a:solidFill>
                    <a:srgbClr val="053D57"/>
                  </a:solidFill>
                  <a:effectLst/>
                  <a:latin typeface="Montserrat Classic"/>
                  <a:ea typeface="Montserrat Classic"/>
                  <a:cs typeface="Montserrat Classic"/>
                </a:rPr>
                <a:t>Al convertir la flota a autobuses escolares eléctricos, podríamos ahorrar el </a:t>
              </a:r>
              <a:r>
                <a:rPr lang="es-US" sz="2000" b="0" i="0" strike="noStrike" cap="none" spc="330" baseline="0" dirty="0" err="1">
                  <a:solidFill>
                    <a:srgbClr val="053D57"/>
                  </a:solidFill>
                  <a:effectLst/>
                  <a:latin typeface="Montserrat Classic"/>
                  <a:ea typeface="Montserrat Classic"/>
                  <a:cs typeface="Montserrat Classic"/>
                </a:rPr>
                <a:t>xx</a:t>
              </a:r>
              <a:r>
                <a:rPr lang="es-US" sz="2000" b="0" i="0" strike="noStrike" cap="none" spc="330" baseline="0" dirty="0">
                  <a:solidFill>
                    <a:srgbClr val="053D57"/>
                  </a:solidFill>
                  <a:effectLst/>
                  <a:latin typeface="Montserrat Classic"/>
                  <a:ea typeface="Montserrat Classic"/>
                  <a:cs typeface="Montserrat Classic"/>
                </a:rPr>
                <a:t> % de los GEI anualmente.  </a:t>
              </a:r>
            </a:p>
            <a:p>
              <a:pPr algn="ctr">
                <a:lnSpc>
                  <a:spcPts val="4590"/>
                </a:lnSpc>
              </a:pPr>
              <a:endParaRPr lang="en-US" sz="2000" spc="330" dirty="0">
                <a:solidFill>
                  <a:srgbClr val="053D57"/>
                </a:solidFill>
                <a:latin typeface="Montserrat Classic"/>
              </a:endParaRPr>
            </a:p>
          </p:txBody>
        </p:sp>
        <p:sp>
          <p:nvSpPr>
            <p:cNvPr id="11" name="AutoShape 11"/>
            <p:cNvSpPr/>
            <p:nvPr/>
          </p:nvSpPr>
          <p:spPr>
            <a:xfrm>
              <a:off x="1337811" y="5257622"/>
              <a:ext cx="5915653" cy="231791"/>
            </a:xfrm>
            <a:prstGeom prst="rect">
              <a:avLst/>
            </a:prstGeom>
            <a:solidFill>
              <a:srgbClr val="053D57"/>
            </a:solidFill>
          </p:spPr>
          <p:txBody>
            <a:bodyPr/>
            <a:lstStyle/>
            <a:p>
              <a:endParaRPr lang="en-US"/>
            </a:p>
          </p:txBody>
        </p:sp>
      </p:grpSp>
      <p:sp>
        <p:nvSpPr>
          <p:cNvPr id="12" name="TextBox 11">
            <a:extLst>
              <a:ext uri="{FF2B5EF4-FFF2-40B4-BE49-F238E27FC236}">
                <a16:creationId xmlns:a16="http://schemas.microsoft.com/office/drawing/2014/main" id="{E6280519-4F4D-4E00-9212-C2C359BDD80B}"/>
              </a:ext>
            </a:extLst>
          </p:cNvPr>
          <p:cNvSpPr txBox="1"/>
          <p:nvPr/>
        </p:nvSpPr>
        <p:spPr>
          <a:xfrm>
            <a:off x="10161380" y="7424204"/>
            <a:ext cx="5361194" cy="640080"/>
          </a:xfrm>
          <a:prstGeom prst="rect">
            <a:avLst/>
          </a:prstGeom>
          <a:noFill/>
        </p:spPr>
        <p:txBody>
          <a:bodyPr wrap="square" lIns="91440" tIns="45720" rIns="91440" bIns="45720" anchor="t">
            <a:spAutoFit/>
          </a:bodyPr>
          <a:lstStyle/>
          <a:p>
            <a:pPr algn="ctr"/>
            <a:r>
              <a:rPr lang="es-US" sz="1800" b="0" i="1" strike="noStrike" cap="none" spc="330" baseline="0">
                <a:solidFill>
                  <a:srgbClr val="053D57"/>
                </a:solidFill>
                <a:effectLst/>
                <a:latin typeface="Montserrat Classic"/>
                <a:ea typeface="Montserrat Classic"/>
                <a:cs typeface="Montserrat Classic"/>
              </a:rPr>
              <a:t>Análisis preliminar por el Instituto Mundial de Recursos. </a:t>
            </a:r>
          </a:p>
        </p:txBody>
      </p:sp>
      <p:sp>
        <p:nvSpPr>
          <p:cNvPr id="15" name="TextBox 9">
            <a:extLst>
              <a:ext uri="{FF2B5EF4-FFF2-40B4-BE49-F238E27FC236}">
                <a16:creationId xmlns:a16="http://schemas.microsoft.com/office/drawing/2014/main" id="{F22D274E-3F13-4CD2-BF87-E415E45C24A8}"/>
              </a:ext>
            </a:extLst>
          </p:cNvPr>
          <p:cNvSpPr txBox="1"/>
          <p:nvPr/>
        </p:nvSpPr>
        <p:spPr>
          <a:xfrm>
            <a:off x="1028700" y="1393501"/>
            <a:ext cx="15659100" cy="2324538"/>
          </a:xfrm>
          <a:prstGeom prst="rect">
            <a:avLst/>
          </a:prstGeom>
        </p:spPr>
        <p:txBody>
          <a:bodyPr wrap="square" lIns="0" tIns="0" rIns="0" bIns="0" rtlCol="0" anchor="t">
            <a:spAutoFit/>
          </a:bodyPr>
          <a:lstStyle/>
          <a:p>
            <a:pPr algn="ctr">
              <a:lnSpc>
                <a:spcPts val="9450"/>
              </a:lnSpc>
            </a:pPr>
            <a:r>
              <a:rPr lang="es-US" sz="4800" b="1" i="0" strike="noStrike" cap="none" spc="259" baseline="0" dirty="0">
                <a:solidFill>
                  <a:srgbClr val="053D57"/>
                </a:solidFill>
                <a:effectLst/>
                <a:latin typeface="Montserrat Classic Bold"/>
                <a:ea typeface="Montserrat Classic Bold"/>
                <a:cs typeface="Montserrat Classic Bold"/>
              </a:rPr>
              <a:t>MEJOR PARA EL PLANETA</a:t>
            </a:r>
          </a:p>
          <a:p>
            <a:pPr algn="ctr">
              <a:lnSpc>
                <a:spcPts val="9450"/>
              </a:lnSpc>
            </a:pPr>
            <a:endParaRPr lang="en-US" sz="4800" spc="67" dirty="0">
              <a:solidFill>
                <a:srgbClr val="053D57"/>
              </a:solidFill>
              <a:latin typeface="Montserrat Classic Bold"/>
            </a:endParaRPr>
          </a:p>
        </p:txBody>
      </p:sp>
      <p:sp>
        <p:nvSpPr>
          <p:cNvPr id="14" name="Rectangle: Rounded Corners 13">
            <a:extLst>
              <a:ext uri="{FF2B5EF4-FFF2-40B4-BE49-F238E27FC236}">
                <a16:creationId xmlns:a16="http://schemas.microsoft.com/office/drawing/2014/main" id="{D443DE71-B3A0-4542-8955-96F94F02E0CF}"/>
              </a:ext>
            </a:extLst>
          </p:cNvPr>
          <p:cNvSpPr/>
          <p:nvPr/>
        </p:nvSpPr>
        <p:spPr>
          <a:xfrm>
            <a:off x="14513823" y="-806821"/>
            <a:ext cx="6443455" cy="4122101"/>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3000" b="0" i="0" strike="noStrike" cap="none" spc="0" baseline="0">
                <a:solidFill>
                  <a:srgbClr val="FFFFFF"/>
                </a:solidFill>
                <a:effectLst/>
                <a:latin typeface="Montserrat Light"/>
                <a:ea typeface="Montserrat Light"/>
                <a:cs typeface="Montserrat Light"/>
              </a:rPr>
              <a:t>Diapositiva alternativa para enfocarse en su impacto. Para generar los ahorros de GEI, consulte las notas del presentador.  </a:t>
            </a:r>
          </a:p>
          <a:p>
            <a:pPr algn="ctr"/>
            <a:endParaRPr lang="en-US" sz="3000">
              <a:latin typeface="Montserrat Light" panose="00000400000000000000" pitchFamily="2" charset="0"/>
            </a:endParaRPr>
          </a:p>
          <a:p>
            <a:pPr algn="ctr"/>
            <a:r>
              <a:rPr lang="es-US" sz="3000" b="0" i="0" strike="noStrike" cap="none" spc="0" baseline="0">
                <a:solidFill>
                  <a:srgbClr val="FFFFFF"/>
                </a:solidFill>
                <a:effectLst/>
                <a:latin typeface="Montserrat Light"/>
                <a:ea typeface="Montserrat Light"/>
                <a:cs typeface="Montserrat Light"/>
              </a:rPr>
              <a:t>Puede calcular sus ahorros de GEI aquí: https://afleet.es.anl.gov/hdv-emissions-calculator/</a:t>
            </a:r>
          </a:p>
        </p:txBody>
      </p:sp>
      <p:sp>
        <p:nvSpPr>
          <p:cNvPr id="16" name="TextBox 15">
            <a:extLst>
              <a:ext uri="{FF2B5EF4-FFF2-40B4-BE49-F238E27FC236}">
                <a16:creationId xmlns:a16="http://schemas.microsoft.com/office/drawing/2014/main" id="{3715C1DF-FBCD-B1C4-9FC9-E7CD12062E7E}"/>
              </a:ext>
            </a:extLst>
          </p:cNvPr>
          <p:cNvSpPr txBox="1"/>
          <p:nvPr/>
        </p:nvSpPr>
        <p:spPr>
          <a:xfrm>
            <a:off x="8896350" y="8069734"/>
            <a:ext cx="825602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US" sz="1200" b="0" i="1" strike="noStrike" cap="none" spc="0" baseline="0" dirty="0">
                <a:solidFill>
                  <a:srgbClr val="053D57"/>
                </a:solidFill>
                <a:effectLst/>
                <a:latin typeface="Calibri"/>
                <a:ea typeface="Calibri"/>
                <a:cs typeface="Calibri"/>
              </a:rPr>
              <a:t>Basado en </a:t>
            </a:r>
            <a:r>
              <a:rPr lang="es-US" sz="1200" b="0" i="1" strike="noStrike" cap="none" spc="0" baseline="0" dirty="0" err="1">
                <a:solidFill>
                  <a:srgbClr val="053D57"/>
                </a:solidFill>
                <a:effectLst/>
                <a:latin typeface="Calibri"/>
                <a:ea typeface="Calibri"/>
                <a:cs typeface="Calibri"/>
                <a:hlinkClick r:id="rId4" history="0"/>
              </a:rPr>
              <a:t>AFLEET</a:t>
            </a:r>
            <a:r>
              <a:rPr lang="es-US" sz="1200" b="0" i="1" strike="noStrike" cap="none" spc="0" baseline="0" dirty="0">
                <a:solidFill>
                  <a:srgbClr val="053D57"/>
                </a:solidFill>
                <a:effectLst/>
                <a:latin typeface="Calibri"/>
                <a:ea typeface="Calibri"/>
                <a:cs typeface="Calibri"/>
                <a:hlinkClick r:id="rId4" history="0"/>
              </a:rPr>
              <a:t> Tool 2020, </a:t>
            </a:r>
            <a:r>
              <a:rPr lang="es-US" sz="1200" b="0" i="1" strike="noStrike" cap="none" spc="0" baseline="0" dirty="0">
                <a:solidFill>
                  <a:srgbClr val="053D57"/>
                </a:solidFill>
                <a:effectLst/>
                <a:latin typeface="Calibri"/>
                <a:ea typeface="Calibri"/>
                <a:cs typeface="Calibri"/>
              </a:rPr>
              <a:t>480,000 autobuses escolares, 15,000 millas por año. Esta es una estimación conservadora, suponiendo que todas las </a:t>
            </a:r>
            <a:r>
              <a:rPr lang="es-US" sz="1200" b="0" i="1" strike="noStrike" cap="none" spc="0" baseline="0" dirty="0" err="1">
                <a:solidFill>
                  <a:srgbClr val="053D57"/>
                </a:solidFill>
                <a:effectLst/>
                <a:latin typeface="Calibri"/>
                <a:ea typeface="Calibri"/>
                <a:cs typeface="Calibri"/>
              </a:rPr>
              <a:t>ESB</a:t>
            </a:r>
            <a:r>
              <a:rPr lang="es-US" sz="1200" b="0" i="1" strike="noStrike" cap="none" spc="0" baseline="0" dirty="0">
                <a:solidFill>
                  <a:srgbClr val="053D57"/>
                </a:solidFill>
                <a:effectLst/>
                <a:latin typeface="Calibri"/>
                <a:ea typeface="Calibri"/>
                <a:cs typeface="Calibri"/>
              </a:rPr>
              <a:t> usarían la combinación de electricidad promedio actual de EE. UU., pero las reducciones de emisiones serían mayores con una combinación de electricidad futura más limpia. Esto supone una línea de base donde todos los autobuses escolares son diésel, excepto los autobuses de gas natural y propano. Incluir autobuses de combustibles fósiles de emisión más baja en el escenario de referencia reduciría el potencial de reducción de emisiones relativas de </a:t>
            </a:r>
            <a:r>
              <a:rPr lang="es-US" sz="1200" b="0" i="1" strike="noStrike" cap="none" spc="0" baseline="0" dirty="0" err="1">
                <a:solidFill>
                  <a:srgbClr val="053D57"/>
                </a:solidFill>
                <a:effectLst/>
                <a:latin typeface="Calibri"/>
                <a:ea typeface="Calibri"/>
                <a:cs typeface="Calibri"/>
              </a:rPr>
              <a:t>ESBS</a:t>
            </a:r>
            <a:r>
              <a:rPr lang="es-US" sz="1200" b="0" i="1" strike="noStrike" cap="none" spc="0" baseline="0" dirty="0">
                <a:solidFill>
                  <a:srgbClr val="053D57"/>
                </a:solidFill>
                <a:effectLst/>
                <a:latin typeface="Calibri"/>
                <a:ea typeface="Calibri"/>
                <a:cs typeface="Calibri"/>
              </a:rPr>
              <a:t>.</a:t>
            </a:r>
          </a:p>
          <a:p>
            <a:pPr algn="l"/>
            <a:endParaRPr lang="en-US" sz="1200" dirty="0">
              <a:cs typeface="Calibri"/>
            </a:endParaRPr>
          </a:p>
        </p:txBody>
      </p:sp>
    </p:spTree>
    <p:extLst>
      <p:ext uri="{BB962C8B-B14F-4D97-AF65-F5344CB8AC3E}">
        <p14:creationId xmlns:p14="http://schemas.microsoft.com/office/powerpoint/2010/main" val="226393989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The back of a school bus&#10;&#10;Description automatically generated with medium confidence">
            <a:extLst>
              <a:ext uri="{FF2B5EF4-FFF2-40B4-BE49-F238E27FC236}">
                <a16:creationId xmlns:a16="http://schemas.microsoft.com/office/drawing/2014/main" id="{4AF4B5A6-B10D-4D88-9397-8A1D50912094}"/>
              </a:ext>
            </a:extLst>
          </p:cNvPr>
          <p:cNvPicPr>
            <a:picLocks noChangeAspect="1"/>
          </p:cNvPicPr>
          <p:nvPr/>
        </p:nvPicPr>
        <p:blipFill>
          <a:blip r:embed="rId3">
            <a:duotone>
              <a:prstClr val="black"/>
              <a:srgbClr val="094059">
                <a:tint val="45000"/>
                <a:satMod val="400000"/>
              </a:srgbClr>
            </a:duotone>
            <a:extLst>
              <a:ext uri="{28A0092B-C50C-407E-A947-70E740481C1C}">
                <a14:useLocalDpi xmlns:a14="http://schemas.microsoft.com/office/drawing/2010/main" val="0"/>
              </a:ext>
            </a:extLst>
          </a:blip>
          <a:srcRect l="21018" r="12610"/>
          <a:stretch>
            <a:fillRect/>
          </a:stretch>
        </p:blipFill>
        <p:spPr>
          <a:xfrm>
            <a:off x="0" y="-34090"/>
            <a:ext cx="18288000" cy="10321089"/>
          </a:xfrm>
          <a:prstGeom prst="rect">
            <a:avLst/>
          </a:prstGeom>
        </p:spPr>
      </p:pic>
      <p:grpSp>
        <p:nvGrpSpPr>
          <p:cNvPr id="7" name="Group 7"/>
          <p:cNvGrpSpPr/>
          <p:nvPr/>
        </p:nvGrpSpPr>
        <p:grpSpPr>
          <a:xfrm>
            <a:off x="3437521" y="3826041"/>
            <a:ext cx="11412958" cy="2634919"/>
            <a:chOff x="0" y="0"/>
            <a:chExt cx="15217277" cy="3513225"/>
          </a:xfrm>
        </p:grpSpPr>
        <p:sp>
          <p:nvSpPr>
            <p:cNvPr id="8" name="AutoShape 8"/>
            <p:cNvSpPr/>
            <p:nvPr/>
          </p:nvSpPr>
          <p:spPr>
            <a:xfrm>
              <a:off x="0" y="0"/>
              <a:ext cx="15217277" cy="3513225"/>
            </a:xfrm>
            <a:prstGeom prst="rect">
              <a:avLst/>
            </a:prstGeom>
            <a:solidFill>
              <a:srgbClr val="F8FBFD">
                <a:alpha val="89804"/>
              </a:srgbClr>
            </a:solidFill>
          </p:spPr>
          <p:txBody>
            <a:bodyPr/>
            <a:lstStyle/>
            <a:p>
              <a:endParaRPr/>
            </a:p>
          </p:txBody>
        </p:sp>
        <p:sp>
          <p:nvSpPr>
            <p:cNvPr id="9" name="TextBox 9"/>
            <p:cNvSpPr txBox="1"/>
            <p:nvPr/>
          </p:nvSpPr>
          <p:spPr>
            <a:xfrm>
              <a:off x="960098" y="1531909"/>
              <a:ext cx="13297081" cy="711200"/>
            </a:xfrm>
            <a:prstGeom prst="rect">
              <a:avLst/>
            </a:prstGeom>
          </p:spPr>
          <p:txBody>
            <a:bodyPr lIns="0" tIns="0" rIns="0" bIns="0" rtlCol="0" anchor="t">
              <a:spAutoFit/>
            </a:bodyPr>
            <a:lstStyle/>
            <a:p>
              <a:pPr algn="ctr">
                <a:lnSpc>
                  <a:spcPts val="4200"/>
                </a:lnSpc>
              </a:pPr>
              <a:r>
                <a:rPr lang="es-US" sz="3500" b="1" i="0" strike="noStrike" cap="none" spc="259" baseline="0" dirty="0">
                  <a:solidFill>
                    <a:srgbClr val="053D57"/>
                  </a:solidFill>
                  <a:effectLst/>
                  <a:latin typeface="Montserrat Classic Bold"/>
                  <a:ea typeface="Montserrat Classic Bold"/>
                  <a:cs typeface="Montserrat Classic Bold"/>
                </a:rPr>
                <a:t>A DÓNDE VAMOS DESDE AQUÍ</a:t>
              </a:r>
            </a:p>
          </p:txBody>
        </p:sp>
        <p:sp>
          <p:nvSpPr>
            <p:cNvPr id="10" name="TextBox 10"/>
            <p:cNvSpPr txBox="1"/>
            <p:nvPr/>
          </p:nvSpPr>
          <p:spPr>
            <a:xfrm>
              <a:off x="1112498" y="1892272"/>
              <a:ext cx="12992281" cy="695325"/>
            </a:xfrm>
            <a:prstGeom prst="rect">
              <a:avLst/>
            </a:prstGeom>
          </p:spPr>
          <p:txBody>
            <a:bodyPr lIns="0" tIns="0" rIns="0" bIns="0" rtlCol="0" anchor="t">
              <a:spAutoFit/>
            </a:bodyPr>
            <a:lstStyle/>
            <a:p>
              <a:pPr algn="ctr">
                <a:lnSpc>
                  <a:spcPts val="4500"/>
                </a:lnSpc>
              </a:pPr>
              <a:endParaRPr/>
            </a:p>
          </p:txBody>
        </p:sp>
      </p:grpSp>
    </p:spTree>
    <p:extLst>
      <p:ext uri="{BB962C8B-B14F-4D97-AF65-F5344CB8AC3E}">
        <p14:creationId xmlns:p14="http://schemas.microsoft.com/office/powerpoint/2010/main" val="64860932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011982" y="-401130"/>
            <a:ext cx="9289170" cy="11089261"/>
          </a:xfrm>
          <a:prstGeom prst="rect">
            <a:avLst/>
          </a:prstGeom>
          <a:solidFill>
            <a:srgbClr val="053D57"/>
          </a:solidFill>
        </p:spPr>
        <p:txBody>
          <a:bodyPr/>
          <a:lstStyle/>
          <a:p>
            <a:endParaRPr/>
          </a:p>
        </p:txBody>
      </p:sp>
      <p:sp>
        <p:nvSpPr>
          <p:cNvPr id="3" name="TextBox 3"/>
          <p:cNvSpPr txBox="1"/>
          <p:nvPr/>
        </p:nvSpPr>
        <p:spPr>
          <a:xfrm>
            <a:off x="1028700" y="2986891"/>
            <a:ext cx="7277100" cy="4743735"/>
          </a:xfrm>
          <a:prstGeom prst="rect">
            <a:avLst/>
          </a:prstGeom>
        </p:spPr>
        <p:txBody>
          <a:bodyPr wrap="square" lIns="0" tIns="0" rIns="0" bIns="0" rtlCol="0" anchor="t">
            <a:spAutoFit/>
          </a:bodyPr>
          <a:lstStyle/>
          <a:p>
            <a:pPr>
              <a:lnSpc>
                <a:spcPts val="9450"/>
              </a:lnSpc>
            </a:pPr>
            <a:r>
              <a:rPr lang="es-US" sz="6000" b="1" i="0" strike="noStrike" cap="none" spc="67" baseline="0" dirty="0">
                <a:solidFill>
                  <a:srgbClr val="053D57"/>
                </a:solidFill>
                <a:effectLst/>
                <a:latin typeface="Montserrat Classic Bold"/>
                <a:ea typeface="Montserrat Classic Bold"/>
                <a:cs typeface="Montserrat Classic Bold"/>
              </a:rPr>
              <a:t>Plantilla de presentación de Por qué autobuses escolares eléctricos </a:t>
            </a:r>
          </a:p>
        </p:txBody>
      </p:sp>
      <p:sp>
        <p:nvSpPr>
          <p:cNvPr id="4" name="AutoShape 4"/>
          <p:cNvSpPr/>
          <p:nvPr/>
        </p:nvSpPr>
        <p:spPr>
          <a:xfrm>
            <a:off x="17259300" y="1028700"/>
            <a:ext cx="4436739" cy="173843"/>
          </a:xfrm>
          <a:prstGeom prst="rect">
            <a:avLst/>
          </a:prstGeom>
          <a:solidFill>
            <a:srgbClr val="F8FBFD"/>
          </a:solidFill>
        </p:spPr>
        <p:txBody>
          <a:bodyPr/>
          <a:lstStyle/>
          <a:p>
            <a:endParaRPr/>
          </a:p>
        </p:txBody>
      </p:sp>
      <p:sp>
        <p:nvSpPr>
          <p:cNvPr id="5" name="AutoShape 5"/>
          <p:cNvSpPr/>
          <p:nvPr/>
        </p:nvSpPr>
        <p:spPr>
          <a:xfrm>
            <a:off x="-3408039" y="9084457"/>
            <a:ext cx="4436739" cy="173843"/>
          </a:xfrm>
          <a:prstGeom prst="rect">
            <a:avLst/>
          </a:prstGeom>
          <a:solidFill>
            <a:srgbClr val="053D57"/>
          </a:solidFill>
        </p:spPr>
        <p:txBody>
          <a:bodyPr/>
          <a:lstStyle/>
          <a:p>
            <a:endParaRPr/>
          </a:p>
        </p:txBody>
      </p:sp>
      <p:sp>
        <p:nvSpPr>
          <p:cNvPr id="7" name="TextBox 7"/>
          <p:cNvSpPr txBox="1"/>
          <p:nvPr/>
        </p:nvSpPr>
        <p:spPr>
          <a:xfrm>
            <a:off x="10358348" y="7105268"/>
            <a:ext cx="6472435" cy="2829877"/>
          </a:xfrm>
          <a:prstGeom prst="rect">
            <a:avLst/>
          </a:prstGeom>
        </p:spPr>
        <p:txBody>
          <a:bodyPr lIns="0" tIns="0" rIns="0" bIns="0" rtlCol="0" anchor="t">
            <a:spAutoFit/>
          </a:bodyPr>
          <a:lstStyle/>
          <a:p>
            <a:pPr>
              <a:lnSpc>
                <a:spcPts val="4500"/>
              </a:lnSpc>
            </a:pPr>
            <a:r>
              <a:rPr lang="es-US" sz="2800" b="0" i="0" strike="noStrike" cap="none" spc="30" baseline="0" dirty="0">
                <a:solidFill>
                  <a:srgbClr val="F8FBFD"/>
                </a:solidFill>
                <a:effectLst/>
                <a:latin typeface="Montserrat Light"/>
                <a:ea typeface="Montserrat Light"/>
                <a:cs typeface="Montserrat Light"/>
              </a:rPr>
              <a:t>Información sobre las desventajas de los autobuses diésel, los beneficios de los autobuses escolares eléctricos y los próximos pasos clave para avanzar.  </a:t>
            </a:r>
          </a:p>
        </p:txBody>
      </p:sp>
      <p:sp>
        <p:nvSpPr>
          <p:cNvPr id="8" name="TextBox 8"/>
          <p:cNvSpPr txBox="1"/>
          <p:nvPr/>
        </p:nvSpPr>
        <p:spPr>
          <a:xfrm>
            <a:off x="10338759" y="5959734"/>
            <a:ext cx="6433258" cy="1106970"/>
          </a:xfrm>
          <a:prstGeom prst="rect">
            <a:avLst/>
          </a:prstGeom>
        </p:spPr>
        <p:txBody>
          <a:bodyPr lIns="0" tIns="0" rIns="0" bIns="0" rtlCol="0" anchor="t">
            <a:spAutoFit/>
          </a:bodyPr>
          <a:lstStyle/>
          <a:p>
            <a:pPr>
              <a:lnSpc>
                <a:spcPts val="4590"/>
              </a:lnSpc>
            </a:pPr>
            <a:r>
              <a:rPr lang="es-US" sz="3000" b="0" i="0" strike="noStrike" cap="none" spc="330" baseline="0" dirty="0">
                <a:solidFill>
                  <a:srgbClr val="F8FBFD"/>
                </a:solidFill>
                <a:effectLst/>
                <a:latin typeface="Montserrat Classic"/>
                <a:ea typeface="Montserrat Classic"/>
                <a:cs typeface="Montserrat Classic"/>
              </a:rPr>
              <a:t>¿QUÉ INCLUYE ESTA PRESENTACIÓN?</a:t>
            </a:r>
          </a:p>
        </p:txBody>
      </p:sp>
      <p:sp>
        <p:nvSpPr>
          <p:cNvPr id="11" name="TextBox 11"/>
          <p:cNvSpPr txBox="1"/>
          <p:nvPr/>
        </p:nvSpPr>
        <p:spPr>
          <a:xfrm>
            <a:off x="10338759" y="2893991"/>
            <a:ext cx="6472435" cy="2835121"/>
          </a:xfrm>
          <a:prstGeom prst="rect">
            <a:avLst/>
          </a:prstGeom>
        </p:spPr>
        <p:txBody>
          <a:bodyPr lIns="0" tIns="0" rIns="0" bIns="0" rtlCol="0" anchor="t">
            <a:spAutoFit/>
          </a:bodyPr>
          <a:lstStyle/>
          <a:p>
            <a:pPr>
              <a:lnSpc>
                <a:spcPts val="4500"/>
              </a:lnSpc>
            </a:pPr>
            <a:r>
              <a:rPr lang="es-US" sz="2800" b="0" i="0" strike="noStrike" cap="none" spc="30" baseline="0" dirty="0">
                <a:solidFill>
                  <a:srgbClr val="F8FBFD"/>
                </a:solidFill>
                <a:effectLst/>
                <a:latin typeface="Montserrat Light"/>
                <a:ea typeface="Montserrat Light"/>
                <a:cs typeface="Montserrat Light"/>
              </a:rPr>
              <a:t>Líderes administrativos o de transporte que buscan educar a las partes interesadas sobre los beneficios de los autobuses escolares eléctricos. </a:t>
            </a:r>
          </a:p>
        </p:txBody>
      </p:sp>
      <p:sp>
        <p:nvSpPr>
          <p:cNvPr id="12" name="TextBox 12"/>
          <p:cNvSpPr txBox="1"/>
          <p:nvPr/>
        </p:nvSpPr>
        <p:spPr>
          <a:xfrm>
            <a:off x="10358348" y="1682919"/>
            <a:ext cx="6433258" cy="1145534"/>
          </a:xfrm>
          <a:prstGeom prst="rect">
            <a:avLst/>
          </a:prstGeom>
        </p:spPr>
        <p:txBody>
          <a:bodyPr lIns="0" tIns="0" rIns="0" bIns="0" rtlCol="0" anchor="t">
            <a:spAutoFit/>
          </a:bodyPr>
          <a:lstStyle/>
          <a:p>
            <a:pPr>
              <a:lnSpc>
                <a:spcPts val="4590"/>
              </a:lnSpc>
            </a:pPr>
            <a:r>
              <a:rPr lang="es-US" sz="3000" b="0" i="0" strike="noStrike" cap="none" spc="330" baseline="0" dirty="0">
                <a:solidFill>
                  <a:srgbClr val="F8FBFD"/>
                </a:solidFill>
                <a:effectLst/>
                <a:latin typeface="Montserrat Classic"/>
                <a:ea typeface="Montserrat Classic"/>
                <a:cs typeface="Montserrat Classic"/>
              </a:rPr>
              <a:t>¿PARA QUIÉN ESTÁ DISEÑADO ESTO?</a:t>
            </a:r>
          </a:p>
        </p:txBody>
      </p:sp>
      <p:sp>
        <p:nvSpPr>
          <p:cNvPr id="13" name="Rectangle: Rounded Corners 12">
            <a:extLst>
              <a:ext uri="{FF2B5EF4-FFF2-40B4-BE49-F238E27FC236}">
                <a16:creationId xmlns:a16="http://schemas.microsoft.com/office/drawing/2014/main" id="{9A06EDA5-06E0-448B-971A-09F9D287C2F0}"/>
              </a:ext>
            </a:extLst>
          </p:cNvPr>
          <p:cNvSpPr/>
          <p:nvPr/>
        </p:nvSpPr>
        <p:spPr>
          <a:xfrm>
            <a:off x="11670374" y="172635"/>
            <a:ext cx="6443455" cy="1202227"/>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3000" b="0" i="0" strike="noStrike" cap="none" spc="0" baseline="0" dirty="0">
                <a:solidFill>
                  <a:srgbClr val="FFFFFF"/>
                </a:solidFill>
                <a:effectLst/>
                <a:latin typeface="Montserrat Light"/>
                <a:ea typeface="Montserrat Light"/>
                <a:cs typeface="Montserrat Light"/>
              </a:rPr>
              <a:t>Elimine esta diapositiva antes de iniciar la presentación </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998830" y="-401131"/>
            <a:ext cx="9289170" cy="11089261"/>
          </a:xfrm>
          <a:prstGeom prst="rect">
            <a:avLst/>
          </a:prstGeom>
          <a:solidFill>
            <a:srgbClr val="053D57"/>
          </a:solidFill>
        </p:spPr>
        <p:txBody>
          <a:bodyPr/>
          <a:lstStyle/>
          <a:p>
            <a:endParaRPr/>
          </a:p>
        </p:txBody>
      </p:sp>
      <p:sp>
        <p:nvSpPr>
          <p:cNvPr id="3" name="TextBox 3"/>
          <p:cNvSpPr txBox="1"/>
          <p:nvPr/>
        </p:nvSpPr>
        <p:spPr>
          <a:xfrm>
            <a:off x="1030697" y="1580750"/>
            <a:ext cx="7828489" cy="7133684"/>
          </a:xfrm>
          <a:prstGeom prst="rect">
            <a:avLst/>
          </a:prstGeom>
        </p:spPr>
        <p:txBody>
          <a:bodyPr wrap="square" lIns="0" tIns="0" rIns="0" bIns="0" rtlCol="0" anchor="t">
            <a:spAutoFit/>
          </a:bodyPr>
          <a:lstStyle/>
          <a:p>
            <a:pPr>
              <a:lnSpc>
                <a:spcPts val="9450"/>
              </a:lnSpc>
            </a:pPr>
            <a:r>
              <a:rPr lang="es-US" sz="4400" b="1" i="0" strike="noStrike" cap="none" spc="67" baseline="0" dirty="0">
                <a:solidFill>
                  <a:srgbClr val="053D57"/>
                </a:solidFill>
                <a:effectLst/>
                <a:latin typeface="Montserrat Classic Bold"/>
                <a:ea typeface="Montserrat Classic Bold"/>
                <a:cs typeface="Montserrat Classic Bold"/>
              </a:rPr>
              <a:t>LOS AUTOBUSES ESCOLARES ELÉCTRICOS PUEDEN SATISFACER LAS NECESIDADES DEL DISTRITO DE [INSERTAR NOMBRE]</a:t>
            </a:r>
          </a:p>
        </p:txBody>
      </p:sp>
      <p:sp>
        <p:nvSpPr>
          <p:cNvPr id="4" name="AutoShape 4"/>
          <p:cNvSpPr/>
          <p:nvPr/>
        </p:nvSpPr>
        <p:spPr>
          <a:xfrm>
            <a:off x="17259300" y="1028700"/>
            <a:ext cx="4436739" cy="173843"/>
          </a:xfrm>
          <a:prstGeom prst="rect">
            <a:avLst/>
          </a:prstGeom>
          <a:solidFill>
            <a:srgbClr val="F8FBFD"/>
          </a:solidFill>
        </p:spPr>
        <p:txBody>
          <a:bodyPr/>
          <a:lstStyle/>
          <a:p>
            <a:endParaRPr/>
          </a:p>
        </p:txBody>
      </p:sp>
      <p:sp>
        <p:nvSpPr>
          <p:cNvPr id="5" name="AutoShape 5"/>
          <p:cNvSpPr/>
          <p:nvPr/>
        </p:nvSpPr>
        <p:spPr>
          <a:xfrm>
            <a:off x="-3408039" y="9084457"/>
            <a:ext cx="4436739" cy="173843"/>
          </a:xfrm>
          <a:prstGeom prst="rect">
            <a:avLst/>
          </a:prstGeom>
          <a:solidFill>
            <a:srgbClr val="053D57"/>
          </a:solidFill>
        </p:spPr>
        <p:txBody>
          <a:bodyPr/>
          <a:lstStyle/>
          <a:p>
            <a:endParaRPr/>
          </a:p>
        </p:txBody>
      </p:sp>
      <p:grpSp>
        <p:nvGrpSpPr>
          <p:cNvPr id="6" name="Group 6"/>
          <p:cNvGrpSpPr/>
          <p:nvPr/>
        </p:nvGrpSpPr>
        <p:grpSpPr>
          <a:xfrm>
            <a:off x="10420349" y="1781174"/>
            <a:ext cx="7612818" cy="7800976"/>
            <a:chOff x="-2" y="-95250"/>
            <a:chExt cx="10150424" cy="8886935"/>
          </a:xfrm>
        </p:grpSpPr>
        <p:sp>
          <p:nvSpPr>
            <p:cNvPr id="7" name="TextBox 7"/>
            <p:cNvSpPr txBox="1"/>
            <p:nvPr/>
          </p:nvSpPr>
          <p:spPr>
            <a:xfrm>
              <a:off x="-2" y="4497469"/>
              <a:ext cx="9350947" cy="2256161"/>
            </a:xfrm>
            <a:prstGeom prst="rect">
              <a:avLst/>
            </a:prstGeom>
          </p:spPr>
          <p:txBody>
            <a:bodyPr wrap="square" lIns="0" tIns="0" rIns="0" bIns="0" rtlCol="0" anchor="t">
              <a:spAutoFit/>
            </a:bodyPr>
            <a:lstStyle/>
            <a:p>
              <a:pPr>
                <a:lnSpc>
                  <a:spcPts val="4500"/>
                </a:lnSpc>
              </a:pPr>
              <a:r>
                <a:rPr lang="es-US" sz="3000" b="0" i="0" strike="noStrike" cap="none" spc="30" baseline="0" dirty="0">
                  <a:solidFill>
                    <a:srgbClr val="F8FBFD"/>
                  </a:solidFill>
                  <a:effectLst/>
                  <a:latin typeface="Montserrat Light"/>
                  <a:ea typeface="Montserrat Light"/>
                  <a:cs typeface="Montserrat Light"/>
                </a:rPr>
                <a:t>Existen diferentes opciones de calefacción para adaptarse a climas fríos.</a:t>
              </a:r>
            </a:p>
          </p:txBody>
        </p:sp>
        <p:sp>
          <p:nvSpPr>
            <p:cNvPr id="8" name="TextBox 8"/>
            <p:cNvSpPr txBox="1"/>
            <p:nvPr/>
          </p:nvSpPr>
          <p:spPr>
            <a:xfrm>
              <a:off x="-2" y="3168650"/>
              <a:ext cx="8577677" cy="1261069"/>
            </a:xfrm>
            <a:prstGeom prst="rect">
              <a:avLst/>
            </a:prstGeom>
          </p:spPr>
          <p:txBody>
            <a:bodyPr lIns="0" tIns="0" rIns="0" bIns="0" rtlCol="0" anchor="t">
              <a:spAutoFit/>
            </a:bodyPr>
            <a:lstStyle/>
            <a:p>
              <a:pPr>
                <a:lnSpc>
                  <a:spcPts val="4590"/>
                </a:lnSpc>
              </a:pPr>
              <a:r>
                <a:rPr lang="es-US" sz="3000" b="0" i="0" strike="noStrike" cap="none" spc="330" baseline="0" dirty="0">
                  <a:solidFill>
                    <a:srgbClr val="F8FBFD"/>
                  </a:solidFill>
                  <a:effectLst/>
                  <a:latin typeface="Montserrat Classic"/>
                  <a:ea typeface="Montserrat Classic"/>
                  <a:cs typeface="Montserrat Classic"/>
                </a:rPr>
                <a:t>LISTOS PARA EL CLIMA FRÍO</a:t>
              </a:r>
            </a:p>
          </p:txBody>
        </p:sp>
        <p:sp>
          <p:nvSpPr>
            <p:cNvPr id="9" name="TextBox 9"/>
            <p:cNvSpPr txBox="1"/>
            <p:nvPr/>
          </p:nvSpPr>
          <p:spPr>
            <a:xfrm>
              <a:off x="1" y="7318376"/>
              <a:ext cx="10150421" cy="1473309"/>
            </a:xfrm>
            <a:prstGeom prst="rect">
              <a:avLst/>
            </a:prstGeom>
          </p:spPr>
          <p:txBody>
            <a:bodyPr wrap="square" lIns="0" tIns="0" rIns="0" bIns="0" rtlCol="0" anchor="t">
              <a:spAutoFit/>
            </a:bodyPr>
            <a:lstStyle/>
            <a:p>
              <a:pPr>
                <a:lnSpc>
                  <a:spcPts val="4500"/>
                </a:lnSpc>
              </a:pPr>
              <a:r>
                <a:rPr lang="es-US" sz="3000" b="0" i="0" strike="noStrike" cap="none" spc="30" baseline="0" dirty="0">
                  <a:solidFill>
                    <a:srgbClr val="F8FBFD"/>
                  </a:solidFill>
                  <a:effectLst/>
                  <a:latin typeface="Montserrat Light"/>
                  <a:ea typeface="Montserrat Light"/>
                  <a:cs typeface="Montserrat Light"/>
                </a:rPr>
                <a:t>Podemos evaluar la carga óptima para satisfacer las necesidades de la ruta.</a:t>
              </a:r>
            </a:p>
          </p:txBody>
        </p:sp>
        <p:sp>
          <p:nvSpPr>
            <p:cNvPr id="10" name="TextBox 10"/>
            <p:cNvSpPr txBox="1"/>
            <p:nvPr/>
          </p:nvSpPr>
          <p:spPr>
            <a:xfrm>
              <a:off x="-2" y="6660934"/>
              <a:ext cx="8577677" cy="750138"/>
            </a:xfrm>
            <a:prstGeom prst="rect">
              <a:avLst/>
            </a:prstGeom>
          </p:spPr>
          <p:txBody>
            <a:bodyPr lIns="0" tIns="0" rIns="0" bIns="0" rtlCol="0" anchor="t">
              <a:spAutoFit/>
            </a:bodyPr>
            <a:lstStyle/>
            <a:p>
              <a:pPr>
                <a:lnSpc>
                  <a:spcPts val="4590"/>
                </a:lnSpc>
              </a:pPr>
              <a:r>
                <a:rPr lang="es-US" sz="3000" b="0" i="0" strike="noStrike" cap="none" spc="330" baseline="0" dirty="0">
                  <a:solidFill>
                    <a:srgbClr val="F8FBFD"/>
                  </a:solidFill>
                  <a:effectLst/>
                  <a:latin typeface="Montserrat Classic"/>
                  <a:ea typeface="Montserrat Classic"/>
                  <a:cs typeface="Montserrat Classic"/>
                </a:rPr>
                <a:t>OPCIONES DE CARGA</a:t>
              </a:r>
            </a:p>
          </p:txBody>
        </p:sp>
        <p:sp>
          <p:nvSpPr>
            <p:cNvPr id="11" name="TextBox 11"/>
            <p:cNvSpPr txBox="1"/>
            <p:nvPr/>
          </p:nvSpPr>
          <p:spPr>
            <a:xfrm>
              <a:off x="1" y="790575"/>
              <a:ext cx="8931223" cy="2242752"/>
            </a:xfrm>
            <a:prstGeom prst="rect">
              <a:avLst/>
            </a:prstGeom>
          </p:spPr>
          <p:txBody>
            <a:bodyPr wrap="square" lIns="0" tIns="0" rIns="0" bIns="0" rtlCol="0" anchor="t">
              <a:spAutoFit/>
            </a:bodyPr>
            <a:lstStyle/>
            <a:p>
              <a:pPr>
                <a:lnSpc>
                  <a:spcPts val="4500"/>
                </a:lnSpc>
              </a:pPr>
              <a:r>
                <a:rPr lang="es-US" sz="3000" b="0" i="0" strike="noStrike" cap="none" spc="30" baseline="0" dirty="0">
                  <a:solidFill>
                    <a:srgbClr val="F8FBFD"/>
                  </a:solidFill>
                  <a:effectLst/>
                  <a:latin typeface="Montserrat Light"/>
                  <a:ea typeface="Montserrat Light"/>
                  <a:cs typeface="Montserrat Light"/>
                </a:rPr>
                <a:t>Nuestra ruta promedio es de xx millas y el rango de la batería para el Tipo C es de 135 a 210 millas.</a:t>
              </a:r>
            </a:p>
          </p:txBody>
        </p:sp>
        <p:sp>
          <p:nvSpPr>
            <p:cNvPr id="12" name="TextBox 12"/>
            <p:cNvSpPr txBox="1"/>
            <p:nvPr/>
          </p:nvSpPr>
          <p:spPr>
            <a:xfrm>
              <a:off x="-2" y="-95250"/>
              <a:ext cx="8577677" cy="750138"/>
            </a:xfrm>
            <a:prstGeom prst="rect">
              <a:avLst/>
            </a:prstGeom>
          </p:spPr>
          <p:txBody>
            <a:bodyPr lIns="0" tIns="0" rIns="0" bIns="0" rtlCol="0" anchor="t">
              <a:spAutoFit/>
            </a:bodyPr>
            <a:lstStyle/>
            <a:p>
              <a:pPr>
                <a:lnSpc>
                  <a:spcPts val="4590"/>
                </a:lnSpc>
              </a:pPr>
              <a:r>
                <a:rPr lang="es-US" sz="3000" b="0" i="0" strike="noStrike" cap="none" spc="330" baseline="0">
                  <a:solidFill>
                    <a:srgbClr val="F8FBFD"/>
                  </a:solidFill>
                  <a:effectLst/>
                  <a:latin typeface="Montserrat Classic"/>
                  <a:ea typeface="Montserrat Classic"/>
                  <a:cs typeface="Montserrat Classic"/>
                </a:rPr>
                <a:t>ALINEACIÓN DEL RANGO</a:t>
              </a:r>
            </a:p>
          </p:txBody>
        </p:sp>
      </p:grpSp>
      <p:sp>
        <p:nvSpPr>
          <p:cNvPr id="13" name="Rectangle: Rounded Corners 12">
            <a:extLst>
              <a:ext uri="{FF2B5EF4-FFF2-40B4-BE49-F238E27FC236}">
                <a16:creationId xmlns:a16="http://schemas.microsoft.com/office/drawing/2014/main" id="{2EF859BD-45DB-49D5-B385-456375F25936}"/>
              </a:ext>
            </a:extLst>
          </p:cNvPr>
          <p:cNvSpPr/>
          <p:nvPr/>
        </p:nvSpPr>
        <p:spPr>
          <a:xfrm>
            <a:off x="11589712" y="-1358297"/>
            <a:ext cx="6443455" cy="2473918"/>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3000" b="0" i="0" strike="noStrike" cap="none" spc="0" baseline="0" dirty="0">
                <a:solidFill>
                  <a:srgbClr val="FFFFFF"/>
                </a:solidFill>
                <a:effectLst/>
                <a:latin typeface="Montserrat Light"/>
                <a:ea typeface="Montserrat Light"/>
                <a:cs typeface="Montserrat Light"/>
              </a:rPr>
              <a:t>Sume el millaje promedio de las rutas. </a:t>
            </a:r>
          </a:p>
          <a:p>
            <a:pPr algn="ctr"/>
            <a:r>
              <a:rPr lang="es-US" sz="3000" b="0" i="0" strike="noStrike" cap="none" spc="0" baseline="0" dirty="0">
                <a:solidFill>
                  <a:srgbClr val="FFFFFF"/>
                </a:solidFill>
                <a:effectLst/>
                <a:latin typeface="Montserrat Light"/>
                <a:ea typeface="Montserrat Light"/>
                <a:cs typeface="Montserrat Light"/>
              </a:rPr>
              <a:t>Elimine el punto de clima frío si esto no se aplica a su ubicación. </a:t>
            </a:r>
          </a:p>
        </p:txBody>
      </p:sp>
    </p:spTree>
    <p:extLst>
      <p:ext uri="{BB962C8B-B14F-4D97-AF65-F5344CB8AC3E}">
        <p14:creationId xmlns:p14="http://schemas.microsoft.com/office/powerpoint/2010/main" val="41272847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011982" y="-401130"/>
            <a:ext cx="9289170" cy="11089261"/>
          </a:xfrm>
          <a:prstGeom prst="rect">
            <a:avLst/>
          </a:prstGeom>
          <a:solidFill>
            <a:srgbClr val="053D57"/>
          </a:solidFill>
        </p:spPr>
        <p:txBody>
          <a:bodyPr/>
          <a:lstStyle/>
          <a:p>
            <a:endParaRPr/>
          </a:p>
        </p:txBody>
      </p:sp>
      <p:sp>
        <p:nvSpPr>
          <p:cNvPr id="3" name="TextBox 3"/>
          <p:cNvSpPr txBox="1"/>
          <p:nvPr/>
        </p:nvSpPr>
        <p:spPr>
          <a:xfrm>
            <a:off x="848818" y="1576658"/>
            <a:ext cx="7277100" cy="7133684"/>
          </a:xfrm>
          <a:prstGeom prst="rect">
            <a:avLst/>
          </a:prstGeom>
        </p:spPr>
        <p:txBody>
          <a:bodyPr wrap="square" lIns="0" tIns="0" rIns="0" bIns="0" rtlCol="0" anchor="t">
            <a:spAutoFit/>
          </a:bodyPr>
          <a:lstStyle/>
          <a:p>
            <a:pPr>
              <a:lnSpc>
                <a:spcPts val="9450"/>
              </a:lnSpc>
            </a:pPr>
            <a:r>
              <a:rPr lang="es-US" sz="4400" b="1" i="0" strike="noStrike" cap="none" spc="67" baseline="0" dirty="0">
                <a:solidFill>
                  <a:srgbClr val="053D57"/>
                </a:solidFill>
                <a:effectLst/>
                <a:latin typeface="Montserrat Classic Bold"/>
                <a:ea typeface="Montserrat Classic Bold"/>
                <a:cs typeface="Montserrat Classic Bold"/>
              </a:rPr>
              <a:t>LOS PRINCIPALES DISTRITOS ESCOLARES ESTÁN AVANZANDO HACIA LOS AUTOBUSES ESCOLARES ELÉCTRICOS </a:t>
            </a:r>
          </a:p>
        </p:txBody>
      </p:sp>
      <p:sp>
        <p:nvSpPr>
          <p:cNvPr id="4" name="AutoShape 4"/>
          <p:cNvSpPr/>
          <p:nvPr/>
        </p:nvSpPr>
        <p:spPr>
          <a:xfrm>
            <a:off x="17259300" y="1028700"/>
            <a:ext cx="4436739" cy="173843"/>
          </a:xfrm>
          <a:prstGeom prst="rect">
            <a:avLst/>
          </a:prstGeom>
          <a:solidFill>
            <a:srgbClr val="F8FBFD"/>
          </a:solidFill>
        </p:spPr>
        <p:txBody>
          <a:bodyPr/>
          <a:lstStyle/>
          <a:p>
            <a:endParaRPr/>
          </a:p>
        </p:txBody>
      </p:sp>
      <p:sp>
        <p:nvSpPr>
          <p:cNvPr id="5" name="AutoShape 5"/>
          <p:cNvSpPr/>
          <p:nvPr/>
        </p:nvSpPr>
        <p:spPr>
          <a:xfrm>
            <a:off x="-3408039" y="9084457"/>
            <a:ext cx="4436739" cy="173843"/>
          </a:xfrm>
          <a:prstGeom prst="rect">
            <a:avLst/>
          </a:prstGeom>
          <a:solidFill>
            <a:srgbClr val="053D57"/>
          </a:solidFill>
        </p:spPr>
        <p:txBody>
          <a:bodyPr/>
          <a:lstStyle/>
          <a:p>
            <a:endParaRPr/>
          </a:p>
        </p:txBody>
      </p:sp>
      <p:grpSp>
        <p:nvGrpSpPr>
          <p:cNvPr id="6" name="Group 6"/>
          <p:cNvGrpSpPr/>
          <p:nvPr/>
        </p:nvGrpSpPr>
        <p:grpSpPr>
          <a:xfrm>
            <a:off x="9842662" y="773548"/>
            <a:ext cx="7627809" cy="8739904"/>
            <a:chOff x="-3" y="-95250"/>
            <a:chExt cx="10149102" cy="8438588"/>
          </a:xfrm>
        </p:grpSpPr>
        <p:sp>
          <p:nvSpPr>
            <p:cNvPr id="7" name="TextBox 7"/>
            <p:cNvSpPr txBox="1"/>
            <p:nvPr/>
          </p:nvSpPr>
          <p:spPr>
            <a:xfrm>
              <a:off x="-3" y="5047708"/>
              <a:ext cx="10149102" cy="3295630"/>
            </a:xfrm>
            <a:prstGeom prst="rect">
              <a:avLst/>
            </a:prstGeom>
          </p:spPr>
          <p:txBody>
            <a:bodyPr wrap="square" lIns="0" tIns="0" rIns="0" bIns="0" rtlCol="0" anchor="t">
              <a:spAutoFit/>
            </a:bodyPr>
            <a:lstStyle/>
            <a:p>
              <a:pPr>
                <a:lnSpc>
                  <a:spcPts val="4500"/>
                </a:lnSpc>
              </a:pPr>
              <a:r>
                <a:rPr lang="es-US" sz="3000" b="0" i="0" strike="noStrike" cap="none" spc="30" baseline="0" dirty="0">
                  <a:solidFill>
                    <a:srgbClr val="F8FBFD"/>
                  </a:solidFill>
                  <a:effectLst/>
                  <a:latin typeface="Montserrat Light"/>
                  <a:ea typeface="Montserrat Light"/>
                  <a:cs typeface="Montserrat Light"/>
                </a:rPr>
                <a:t>Todos los principales fabricantes de autobuses escolares ahora están fabricando autobuses escolares eléctricos que nos permiten determinar la tecnología óptima para nuestra escuela. </a:t>
              </a:r>
            </a:p>
          </p:txBody>
        </p:sp>
        <p:sp>
          <p:nvSpPr>
            <p:cNvPr id="8" name="TextBox 8"/>
            <p:cNvSpPr txBox="1"/>
            <p:nvPr/>
          </p:nvSpPr>
          <p:spPr>
            <a:xfrm>
              <a:off x="0" y="4496071"/>
              <a:ext cx="8577677" cy="543207"/>
            </a:xfrm>
            <a:prstGeom prst="rect">
              <a:avLst/>
            </a:prstGeom>
          </p:spPr>
          <p:txBody>
            <a:bodyPr lIns="0" tIns="0" rIns="0" bIns="0" rtlCol="0" anchor="t">
              <a:spAutoFit/>
            </a:bodyPr>
            <a:lstStyle/>
            <a:p>
              <a:pPr>
                <a:lnSpc>
                  <a:spcPts val="4590"/>
                </a:lnSpc>
              </a:pPr>
              <a:r>
                <a:rPr lang="es-US" sz="3000" b="0" i="0" strike="noStrike" cap="none" spc="330" baseline="0">
                  <a:solidFill>
                    <a:srgbClr val="F8FBFD"/>
                  </a:solidFill>
                  <a:effectLst/>
                  <a:latin typeface="Montserrat Classic"/>
                  <a:ea typeface="Montserrat Classic"/>
                  <a:cs typeface="Montserrat Classic"/>
                </a:rPr>
                <a:t>MERCADO EN CRECIMIENTO </a:t>
              </a:r>
            </a:p>
          </p:txBody>
        </p:sp>
        <p:sp>
          <p:nvSpPr>
            <p:cNvPr id="11" name="TextBox 11"/>
            <p:cNvSpPr txBox="1"/>
            <p:nvPr/>
          </p:nvSpPr>
          <p:spPr>
            <a:xfrm>
              <a:off x="-3" y="573768"/>
              <a:ext cx="10149102" cy="3852816"/>
            </a:xfrm>
            <a:prstGeom prst="rect">
              <a:avLst/>
            </a:prstGeom>
          </p:spPr>
          <p:txBody>
            <a:bodyPr wrap="square" lIns="0" tIns="0" rIns="0" bIns="0" rtlCol="0" anchor="t">
              <a:spAutoFit/>
            </a:bodyPr>
            <a:lstStyle/>
            <a:p>
              <a:pPr>
                <a:lnSpc>
                  <a:spcPts val="4500"/>
                </a:lnSpc>
              </a:pPr>
              <a:r>
                <a:rPr lang="es-US" sz="3000" b="0" i="0" strike="noStrike" cap="none" spc="30" baseline="0" dirty="0">
                  <a:solidFill>
                    <a:srgbClr val="F8FBFD"/>
                  </a:solidFill>
                  <a:effectLst/>
                  <a:latin typeface="Montserrat Light"/>
                  <a:ea typeface="Montserrat Light"/>
                  <a:cs typeface="Montserrat Light"/>
                </a:rPr>
                <a:t> </a:t>
              </a:r>
              <a:r>
                <a:rPr lang="es-US" sz="3000" b="0" i="0" strike="noStrike" cap="none" spc="30" baseline="0" dirty="0">
                  <a:solidFill>
                    <a:srgbClr val="FFFFFF"/>
                  </a:solidFill>
                  <a:effectLst/>
                  <a:latin typeface="Montserrat Light"/>
                  <a:ea typeface="Montserrat Light"/>
                  <a:cs typeface="Montserrat Light"/>
                </a:rPr>
                <a:t>Más de 1,800 autobuses escolares eléctricos han sido comprometidos por 354 distritos escolares u operadores de flotas en 36 estados.</a:t>
              </a:r>
              <a:r>
                <a:rPr lang="es-US" sz="3000" b="0" i="0" strike="noStrike" cap="none" spc="30" baseline="0" dirty="0">
                  <a:solidFill>
                    <a:srgbClr val="000000"/>
                  </a:solidFill>
                  <a:effectLst/>
                  <a:latin typeface="Calibri"/>
                  <a:ea typeface="Calibri"/>
                  <a:cs typeface="Calibri"/>
                </a:rPr>
                <a:t> </a:t>
              </a:r>
              <a:r>
                <a:rPr lang="es-US" sz="3000" b="0" i="0" strike="noStrike" cap="none" spc="30" baseline="0" dirty="0">
                  <a:solidFill>
                    <a:srgbClr val="F8FBFD"/>
                  </a:solidFill>
                  <a:effectLst/>
                  <a:latin typeface="Montserrat Light"/>
                  <a:ea typeface="Montserrat Light"/>
                  <a:cs typeface="Montserrat Light"/>
                </a:rPr>
                <a:t>Pero con la gran mayoría todavía en diésel, ahora es el momento de traer esta innovación a nuestro distrito. </a:t>
              </a:r>
            </a:p>
          </p:txBody>
        </p:sp>
        <p:sp>
          <p:nvSpPr>
            <p:cNvPr id="12" name="TextBox 12"/>
            <p:cNvSpPr txBox="1"/>
            <p:nvPr/>
          </p:nvSpPr>
          <p:spPr>
            <a:xfrm>
              <a:off x="0" y="-95250"/>
              <a:ext cx="8577677" cy="543207"/>
            </a:xfrm>
            <a:prstGeom prst="rect">
              <a:avLst/>
            </a:prstGeom>
          </p:spPr>
          <p:txBody>
            <a:bodyPr lIns="0" tIns="0" rIns="0" bIns="0" rtlCol="0" anchor="t">
              <a:spAutoFit/>
            </a:bodyPr>
            <a:lstStyle/>
            <a:p>
              <a:pPr>
                <a:lnSpc>
                  <a:spcPts val="4590"/>
                </a:lnSpc>
              </a:pPr>
              <a:r>
                <a:rPr lang="es-US" sz="3000" b="0" i="0" strike="noStrike" cap="none" spc="330" baseline="0" dirty="0">
                  <a:solidFill>
                    <a:srgbClr val="F8FBFD"/>
                  </a:solidFill>
                  <a:effectLst/>
                  <a:latin typeface="Montserrat Classic"/>
                  <a:ea typeface="Montserrat Classic"/>
                  <a:cs typeface="Montserrat Classic"/>
                </a:rPr>
                <a:t>EL MOMENTO ES AHORA</a:t>
              </a:r>
            </a:p>
          </p:txBody>
        </p:sp>
      </p:grpSp>
    </p:spTree>
    <p:extLst>
      <p:ext uri="{BB962C8B-B14F-4D97-AF65-F5344CB8AC3E}">
        <p14:creationId xmlns:p14="http://schemas.microsoft.com/office/powerpoint/2010/main" val="91834505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duotone>
              <a:prstClr val="black"/>
              <a:srgbClr val="053D57">
                <a:tint val="45000"/>
                <a:satMod val="400000"/>
              </a:srgbClr>
            </a:duotone>
            <a:extLst>
              <a:ext uri="{28A0092B-C50C-407E-A947-70E740481C1C}">
                <a14:useLocalDpi xmlns:a14="http://schemas.microsoft.com/office/drawing/2010/main" val="0"/>
              </a:ext>
            </a:extLst>
          </a:blip>
          <a:srcRect t="7812" b="7812"/>
          <a:stretch>
            <a:fillRect/>
          </a:stretch>
        </p:blipFill>
        <p:spPr>
          <a:xfrm>
            <a:off x="0" y="0"/>
            <a:ext cx="18288000" cy="10287000"/>
          </a:xfrm>
          <a:prstGeom prst="rect">
            <a:avLst/>
          </a:prstGeom>
        </p:spPr>
      </p:pic>
      <p:sp>
        <p:nvSpPr>
          <p:cNvPr id="3" name="AutoShape 3"/>
          <p:cNvSpPr/>
          <p:nvPr/>
        </p:nvSpPr>
        <p:spPr>
          <a:xfrm>
            <a:off x="933166" y="1028700"/>
            <a:ext cx="16230600" cy="8229600"/>
          </a:xfrm>
          <a:prstGeom prst="rect">
            <a:avLst/>
          </a:prstGeom>
          <a:solidFill>
            <a:srgbClr val="F8FBFD">
              <a:alpha val="89804"/>
            </a:srgbClr>
          </a:solidFill>
        </p:spPr>
        <p:txBody>
          <a:bodyPr/>
          <a:lstStyle/>
          <a:p>
            <a:endParaRPr/>
          </a:p>
        </p:txBody>
      </p:sp>
      <p:sp>
        <p:nvSpPr>
          <p:cNvPr id="12" name="TextBox 11">
            <a:extLst>
              <a:ext uri="{FF2B5EF4-FFF2-40B4-BE49-F238E27FC236}">
                <a16:creationId xmlns:a16="http://schemas.microsoft.com/office/drawing/2014/main" id="{E6280519-4F4D-4E00-9212-C2C359BDD80B}"/>
              </a:ext>
            </a:extLst>
          </p:cNvPr>
          <p:cNvSpPr txBox="1"/>
          <p:nvPr/>
        </p:nvSpPr>
        <p:spPr>
          <a:xfrm>
            <a:off x="6177653" y="8749240"/>
            <a:ext cx="5361194" cy="396240"/>
          </a:xfrm>
          <a:prstGeom prst="rect">
            <a:avLst/>
          </a:prstGeom>
          <a:noFill/>
        </p:spPr>
        <p:txBody>
          <a:bodyPr wrap="square">
            <a:spAutoFit/>
          </a:bodyPr>
          <a:lstStyle/>
          <a:p>
            <a:pPr marL="0" marR="0" algn="ctr">
              <a:spcBef>
                <a:spcPct val="0"/>
              </a:spcBef>
              <a:spcAft>
                <a:spcPct val="0"/>
              </a:spcAft>
            </a:pPr>
            <a:r>
              <a:rPr lang="es-US" sz="2000" b="0" i="1" strike="noStrike" cap="none" spc="330" baseline="0">
                <a:solidFill>
                  <a:srgbClr val="053D57"/>
                </a:solidFill>
                <a:effectLst/>
                <a:latin typeface="Montserrat Classic"/>
                <a:ea typeface="Montserrat Classic"/>
                <a:cs typeface="Montserrat Classic"/>
              </a:rPr>
              <a:t>Instituto Mundial de Recursos </a:t>
            </a:r>
          </a:p>
        </p:txBody>
      </p:sp>
      <p:sp>
        <p:nvSpPr>
          <p:cNvPr id="15" name="TextBox 9">
            <a:extLst>
              <a:ext uri="{FF2B5EF4-FFF2-40B4-BE49-F238E27FC236}">
                <a16:creationId xmlns:a16="http://schemas.microsoft.com/office/drawing/2014/main" id="{F22D274E-3F13-4CD2-BF87-E415E45C24A8}"/>
              </a:ext>
            </a:extLst>
          </p:cNvPr>
          <p:cNvSpPr txBox="1"/>
          <p:nvPr/>
        </p:nvSpPr>
        <p:spPr>
          <a:xfrm>
            <a:off x="1028700" y="1393501"/>
            <a:ext cx="15659100" cy="1767840"/>
          </a:xfrm>
          <a:prstGeom prst="rect">
            <a:avLst/>
          </a:prstGeom>
        </p:spPr>
        <p:txBody>
          <a:bodyPr wrap="square" lIns="0" tIns="0" rIns="0" bIns="0" rtlCol="0" anchor="t">
            <a:spAutoFit/>
          </a:bodyPr>
          <a:lstStyle/>
          <a:p>
            <a:pPr algn="ctr"/>
            <a:r>
              <a:rPr lang="es-US" sz="4800" b="1" i="0" strike="noStrike" cap="none" spc="259" baseline="0" dirty="0">
                <a:solidFill>
                  <a:srgbClr val="053D57"/>
                </a:solidFill>
                <a:effectLst/>
                <a:latin typeface="Montserrat Classic Bold"/>
                <a:ea typeface="Montserrat Classic Bold"/>
                <a:cs typeface="Montserrat Classic Bold"/>
              </a:rPr>
              <a:t>¿DÓNDE PUEDE ENCONTRAR AUTOBUSES ESCOLARES ELÉCTRICOS HOY?</a:t>
            </a:r>
            <a:endParaRPr lang="en-US" b="1" dirty="0"/>
          </a:p>
          <a:p>
            <a:pPr algn="ctr"/>
            <a:endParaRPr lang="en-US" sz="2000" spc="330" dirty="0">
              <a:solidFill>
                <a:srgbClr val="053D57"/>
              </a:solidFill>
              <a:latin typeface="Montserrat Classic"/>
            </a:endParaRPr>
          </a:p>
        </p:txBody>
      </p:sp>
      <p:sp>
        <p:nvSpPr>
          <p:cNvPr id="14" name="Content Placeholder 2">
            <a:extLst>
              <a:ext uri="{FF2B5EF4-FFF2-40B4-BE49-F238E27FC236}">
                <a16:creationId xmlns:a16="http://schemas.microsoft.com/office/drawing/2014/main" id="{90777E17-D746-464B-9841-BB909DC9F124}"/>
              </a:ext>
            </a:extLst>
          </p:cNvPr>
          <p:cNvSpPr txBox="1"/>
          <p:nvPr/>
        </p:nvSpPr>
        <p:spPr>
          <a:xfrm>
            <a:off x="9416955" y="3077963"/>
            <a:ext cx="6529075" cy="3918047"/>
          </a:xfrm>
        </p:spPr>
        <p:txBody>
          <a:bodyPr vert="horz" lIns="137160" tIns="68580" rIns="137160" bIns="68580" rtlCol="0" anchor="t">
            <a:noAutofit/>
          </a:bodyPr>
          <a:lstStyle>
            <a:lvl1pPr marL="342892" indent="-342892" algn="l" defTabSz="457189" rtl="0" eaLnBrk="1" latinLnBrk="0" hangingPunct="1">
              <a:spcBef>
                <a:spcPct val="20000"/>
              </a:spcBef>
              <a:buFont typeface="Arial"/>
              <a:buChar char="•"/>
              <a:defRPr sz="3200" kern="1200">
                <a:solidFill>
                  <a:schemeClr val="tx1"/>
                </a:solidFill>
                <a:latin typeface="Arial Narrow" panose="020B0606020202030204" pitchFamily="34" charset="0"/>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Arial Narrow" panose="020B0606020202030204" pitchFamily="34" charset="0"/>
                <a:ea typeface="+mn-ea"/>
                <a:cs typeface="Arial"/>
              </a:defRPr>
            </a:lvl2pPr>
            <a:lvl3pPr marL="1142972" indent="-228594" algn="l" defTabSz="457189" rtl="0" eaLnBrk="1" latinLnBrk="0" hangingPunct="1">
              <a:spcBef>
                <a:spcPct val="20000"/>
              </a:spcBef>
              <a:buFont typeface="Arial"/>
              <a:buChar char="•"/>
              <a:defRPr sz="2400" kern="1200">
                <a:solidFill>
                  <a:schemeClr val="tx1"/>
                </a:solidFill>
                <a:latin typeface="Arial Narrow" panose="020B0606020202030204" pitchFamily="34" charset="0"/>
                <a:ea typeface="+mn-ea"/>
                <a:cs typeface="Arial"/>
              </a:defRPr>
            </a:lvl3pPr>
            <a:lvl4pPr marL="1600160" indent="-228594" algn="l" defTabSz="457189"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Arial"/>
              </a:defRPr>
            </a:lvl4pPr>
            <a:lvl5pPr marL="2057348" indent="-228594" algn="l" defTabSz="457189"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355">
              <a:buNone/>
            </a:pPr>
            <a:r>
              <a:rPr lang="es-US" sz="2000" b="0" i="0" strike="noStrike" cap="none" spc="330" baseline="0" dirty="0">
                <a:solidFill>
                  <a:srgbClr val="053D57"/>
                </a:solidFill>
                <a:effectLst/>
                <a:latin typeface="Montserrat Classic"/>
                <a:ea typeface="Montserrat Classic"/>
                <a:cs typeface="Montserrat Classic"/>
              </a:rPr>
              <a:t>Los autobuses escolares eléctricos operan en todo tipo de comunidad, y se han comprometido más de 1,800 en 36 estados.</a:t>
            </a:r>
          </a:p>
        </p:txBody>
      </p:sp>
      <p:sp>
        <p:nvSpPr>
          <p:cNvPr id="13" name="Rectangle 12">
            <a:extLst>
              <a:ext uri="{FF2B5EF4-FFF2-40B4-BE49-F238E27FC236}">
                <a16:creationId xmlns:a16="http://schemas.microsoft.com/office/drawing/2014/main" id="{83124D1B-F6C7-403D-8C11-6B78C29DA667}"/>
              </a:ext>
            </a:extLst>
          </p:cNvPr>
          <p:cNvSpPr/>
          <p:nvPr/>
        </p:nvSpPr>
        <p:spPr>
          <a:xfrm>
            <a:off x="9587141" y="4966573"/>
            <a:ext cx="7005983" cy="1719977"/>
          </a:xfrm>
          <a:prstGeom prst="rect">
            <a:avLst/>
          </a:prstGeom>
          <a:solidFill>
            <a:srgbClr val="094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8">
              <a:lnSpc>
                <a:spcPct val="150000"/>
              </a:lnSpc>
            </a:pPr>
            <a:r>
              <a:rPr lang="es-US" sz="1400" b="0" i="0" strike="noStrike" cap="none" spc="330" baseline="0" dirty="0">
                <a:solidFill>
                  <a:srgbClr val="FFFFFF"/>
                </a:solidFill>
                <a:effectLst/>
                <a:latin typeface="Montserrat Classic"/>
                <a:ea typeface="Montserrat Classic"/>
                <a:cs typeface="Montserrat Classic"/>
              </a:rPr>
              <a:t>Compromisos estatales líderes:</a:t>
            </a:r>
          </a:p>
          <a:p>
            <a:pPr marL="342891" indent="-342891" defTabSz="914378">
              <a:lnSpc>
                <a:spcPct val="150000"/>
              </a:lnSpc>
              <a:buFont typeface="Arial" pitchFamily="34" charset="0"/>
              <a:buChar char="•"/>
            </a:pPr>
            <a:r>
              <a:rPr lang="es-US" sz="1400" b="0" i="0" strike="noStrike" cap="none" spc="330" baseline="0" dirty="0">
                <a:solidFill>
                  <a:srgbClr val="FFFFFF"/>
                </a:solidFill>
                <a:effectLst/>
                <a:latin typeface="Montserrat Light"/>
                <a:ea typeface="Montserrat Light"/>
                <a:cs typeface="Montserrat Light"/>
              </a:rPr>
              <a:t>California: 792 autobuses escolares eléctricos </a:t>
            </a:r>
          </a:p>
          <a:p>
            <a:pPr marL="342891" indent="-342891" defTabSz="914378">
              <a:lnSpc>
                <a:spcPct val="150000"/>
              </a:lnSpc>
              <a:buFont typeface="Arial" pitchFamily="34" charset="0"/>
              <a:buChar char="•"/>
            </a:pPr>
            <a:r>
              <a:rPr lang="es-US" sz="1400" b="0" i="0" strike="noStrike" cap="none" spc="330" baseline="0" dirty="0">
                <a:solidFill>
                  <a:srgbClr val="FFFFFF"/>
                </a:solidFill>
                <a:effectLst/>
                <a:latin typeface="Montserrat Light"/>
                <a:ea typeface="Montserrat Light"/>
                <a:cs typeface="Montserrat Light"/>
              </a:rPr>
              <a:t>Maryland: 332 autobuses escolares eléctricos</a:t>
            </a:r>
          </a:p>
          <a:p>
            <a:pPr marL="342891" indent="-342891" defTabSz="914378">
              <a:lnSpc>
                <a:spcPct val="150000"/>
              </a:lnSpc>
              <a:buFont typeface="Arial" pitchFamily="34" charset="0"/>
              <a:buChar char="•"/>
            </a:pPr>
            <a:r>
              <a:rPr lang="es-US" sz="1400" b="0" i="0" strike="noStrike" cap="none" spc="330" baseline="0" dirty="0">
                <a:solidFill>
                  <a:srgbClr val="FFFFFF"/>
                </a:solidFill>
                <a:effectLst/>
                <a:latin typeface="Montserrat Light"/>
                <a:ea typeface="Montserrat Light"/>
                <a:cs typeface="Montserrat Light"/>
              </a:rPr>
              <a:t>Florida: 218 autobuses escolares eléctricos</a:t>
            </a:r>
          </a:p>
        </p:txBody>
      </p:sp>
      <p:sp>
        <p:nvSpPr>
          <p:cNvPr id="19" name="AutoShape 4">
            <a:extLst>
              <a:ext uri="{FF2B5EF4-FFF2-40B4-BE49-F238E27FC236}">
                <a16:creationId xmlns:a16="http://schemas.microsoft.com/office/drawing/2014/main" id="{80E192F2-F988-4577-A07E-01F36FA8F1F8}"/>
              </a:ext>
            </a:extLst>
          </p:cNvPr>
          <p:cNvSpPr/>
          <p:nvPr/>
        </p:nvSpPr>
        <p:spPr>
          <a:xfrm>
            <a:off x="7954613" y="5785054"/>
            <a:ext cx="1630497" cy="74072"/>
          </a:xfrm>
          <a:prstGeom prst="rect">
            <a:avLst/>
          </a:prstGeom>
          <a:solidFill>
            <a:srgbClr val="094059"/>
          </a:solidFill>
        </p:spPr>
        <p:txBody>
          <a:bodyPr/>
          <a:lstStyle/>
          <a:p>
            <a:endParaRPr/>
          </a:p>
        </p:txBody>
      </p:sp>
      <p:sp>
        <p:nvSpPr>
          <p:cNvPr id="20" name="Content Placeholder 2">
            <a:extLst>
              <a:ext uri="{FF2B5EF4-FFF2-40B4-BE49-F238E27FC236}">
                <a16:creationId xmlns:a16="http://schemas.microsoft.com/office/drawing/2014/main" id="{C532AA97-765A-4BE2-9DBA-9D15610387A0}"/>
              </a:ext>
            </a:extLst>
          </p:cNvPr>
          <p:cNvSpPr txBox="1"/>
          <p:nvPr/>
        </p:nvSpPr>
        <p:spPr>
          <a:xfrm>
            <a:off x="9118475" y="7468871"/>
            <a:ext cx="7126034" cy="658283"/>
          </a:xfrm>
          <a:solidFill>
            <a:srgbClr val="FFFFFF"/>
          </a:solidFill>
        </p:spPr>
        <p:txBody>
          <a:bodyPr vert="horz" lIns="137160" tIns="68580" rIns="137160" bIns="68580" rtlCol="0" anchor="t">
            <a:noAutofit/>
          </a:bodyPr>
          <a:lstStyle>
            <a:lvl1pPr marL="342892" indent="-342892" algn="l" defTabSz="457189" rtl="0" eaLnBrk="1" latinLnBrk="0" hangingPunct="1">
              <a:spcBef>
                <a:spcPct val="20000"/>
              </a:spcBef>
              <a:buFont typeface="Arial"/>
              <a:buChar char="•"/>
              <a:defRPr sz="3200" kern="1200">
                <a:solidFill>
                  <a:schemeClr val="tx1"/>
                </a:solidFill>
                <a:latin typeface="Arial Narrow" panose="020B0606020202030204" pitchFamily="34" charset="0"/>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Arial Narrow" panose="020B0606020202030204" pitchFamily="34" charset="0"/>
                <a:ea typeface="+mn-ea"/>
                <a:cs typeface="Arial"/>
              </a:defRPr>
            </a:lvl2pPr>
            <a:lvl3pPr marL="1142972" indent="-228594" algn="l" defTabSz="457189" rtl="0" eaLnBrk="1" latinLnBrk="0" hangingPunct="1">
              <a:spcBef>
                <a:spcPct val="20000"/>
              </a:spcBef>
              <a:buFont typeface="Arial"/>
              <a:buChar char="•"/>
              <a:defRPr sz="2400" kern="1200">
                <a:solidFill>
                  <a:schemeClr val="tx1"/>
                </a:solidFill>
                <a:latin typeface="Arial Narrow" panose="020B0606020202030204" pitchFamily="34" charset="0"/>
                <a:ea typeface="+mn-ea"/>
                <a:cs typeface="Arial"/>
              </a:defRPr>
            </a:lvl3pPr>
            <a:lvl4pPr marL="1600160" indent="-228594" algn="l" defTabSz="457189"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Arial"/>
              </a:defRPr>
            </a:lvl4pPr>
            <a:lvl5pPr marL="2057348" indent="-228594" algn="l" defTabSz="457189"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355">
              <a:buNone/>
            </a:pPr>
            <a:endParaRPr lang="en-US" sz="1600" spc="330">
              <a:solidFill>
                <a:srgbClr val="053D57"/>
              </a:solidFill>
              <a:latin typeface="Montserrat Classic"/>
              <a:cs typeface="+mn-cs"/>
            </a:endParaRPr>
          </a:p>
        </p:txBody>
      </p:sp>
      <p:grpSp>
        <p:nvGrpSpPr>
          <p:cNvPr id="22" name="Group 21">
            <a:extLst>
              <a:ext uri="{FF2B5EF4-FFF2-40B4-BE49-F238E27FC236}">
                <a16:creationId xmlns:a16="http://schemas.microsoft.com/office/drawing/2014/main" id="{A5F0592B-4D97-4F68-89B6-E91A04B746A3}"/>
              </a:ext>
            </a:extLst>
          </p:cNvPr>
          <p:cNvGrpSpPr/>
          <p:nvPr/>
        </p:nvGrpSpPr>
        <p:grpSpPr>
          <a:xfrm>
            <a:off x="1643827" y="3059943"/>
            <a:ext cx="7126034" cy="5562327"/>
            <a:chOff x="1643827" y="3059943"/>
            <a:chExt cx="7126034" cy="5562327"/>
          </a:xfrm>
        </p:grpSpPr>
        <p:pic>
          <p:nvPicPr>
            <p:cNvPr id="16" name="Picture 15">
              <a:extLst>
                <a:ext uri="{FF2B5EF4-FFF2-40B4-BE49-F238E27FC236}">
                  <a16:creationId xmlns:a16="http://schemas.microsoft.com/office/drawing/2014/main" id="{C18464F8-E472-4645-B53A-CB52434F5ECE}"/>
                </a:ext>
              </a:extLst>
            </p:cNvPr>
            <p:cNvPicPr>
              <a:picLocks noChangeAspect="1"/>
            </p:cNvPicPr>
            <p:nvPr/>
          </p:nvPicPr>
          <p:blipFill>
            <a:blip r:embed="rId4">
              <a:duotone>
                <a:schemeClr val="accent1">
                  <a:shade val="45000"/>
                  <a:satMod val="135000"/>
                </a:schemeClr>
                <a:prstClr val="white"/>
              </a:duotone>
            </a:blip>
            <a:srcRect l="31688" t="30476" r="26883" b="12035"/>
            <a:stretch>
              <a:fillRect/>
            </a:stretch>
          </p:blipFill>
          <p:spPr>
            <a:xfrm>
              <a:off x="1643827" y="3059943"/>
              <a:ext cx="7126034" cy="5562327"/>
            </a:xfrm>
            <a:prstGeom prst="rect">
              <a:avLst/>
            </a:prstGeom>
          </p:spPr>
        </p:pic>
        <p:sp>
          <p:nvSpPr>
            <p:cNvPr id="21" name="Rectangle 20">
              <a:extLst>
                <a:ext uri="{FF2B5EF4-FFF2-40B4-BE49-F238E27FC236}">
                  <a16:creationId xmlns:a16="http://schemas.microsoft.com/office/drawing/2014/main" id="{9F998414-DB70-4525-B469-AC834821D94A}"/>
                </a:ext>
              </a:extLst>
            </p:cNvPr>
            <p:cNvSpPr/>
            <p:nvPr/>
          </p:nvSpPr>
          <p:spPr>
            <a:xfrm>
              <a:off x="1746529" y="3059943"/>
              <a:ext cx="6546192" cy="6066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8">
                <a:lnSpc>
                  <a:spcPct val="150000"/>
                </a:lnSpc>
              </a:pPr>
              <a:r>
                <a:rPr lang="es-US" sz="1400" b="0" i="0" strike="noStrike" cap="none" spc="330" baseline="0" dirty="0">
                  <a:solidFill>
                    <a:srgbClr val="053D57"/>
                  </a:solidFill>
                  <a:effectLst/>
                  <a:latin typeface="Montserrat Classic"/>
                  <a:ea typeface="Montserrat Classic"/>
                  <a:cs typeface="Montserrat Classic"/>
                </a:rPr>
                <a:t>Autobuses escolares eléctricos comprometidos*</a:t>
              </a:r>
              <a:br>
                <a:rPr lang="es-US" sz="1400" b="0" i="0" strike="noStrike" cap="none" spc="330" baseline="0" dirty="0">
                  <a:solidFill>
                    <a:srgbClr val="053D57"/>
                  </a:solidFill>
                  <a:effectLst/>
                  <a:latin typeface="Montserrat Classic"/>
                  <a:ea typeface="Montserrat Classic"/>
                  <a:cs typeface="Montserrat Classic"/>
                </a:rPr>
              </a:br>
              <a:r>
                <a:rPr lang="es-US" sz="1400" b="0" i="0" strike="noStrike" cap="none" spc="330" baseline="0" dirty="0">
                  <a:solidFill>
                    <a:srgbClr val="053D57"/>
                  </a:solidFill>
                  <a:effectLst/>
                  <a:latin typeface="Montserrat Classic"/>
                  <a:ea typeface="Montserrat Classic"/>
                  <a:cs typeface="Montserrat Classic"/>
                </a:rPr>
                <a:t> por estado</a:t>
              </a:r>
            </a:p>
            <a:p>
              <a:pPr defTabSz="914378">
                <a:lnSpc>
                  <a:spcPct val="150000"/>
                </a:lnSpc>
              </a:pPr>
              <a:endParaRPr lang="en-US" sz="1400" spc="330" dirty="0">
                <a:solidFill>
                  <a:schemeClr val="bg1"/>
                </a:solidFill>
                <a:latin typeface="Montserrat Light" panose="00000400000000000000" pitchFamily="2" charset="0"/>
              </a:endParaRPr>
            </a:p>
          </p:txBody>
        </p:sp>
      </p:grpSp>
    </p:spTree>
    <p:extLst>
      <p:ext uri="{BB962C8B-B14F-4D97-AF65-F5344CB8AC3E}">
        <p14:creationId xmlns:p14="http://schemas.microsoft.com/office/powerpoint/2010/main" val="207978208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011982" y="-401130"/>
            <a:ext cx="9289170" cy="11089261"/>
          </a:xfrm>
          <a:prstGeom prst="rect">
            <a:avLst/>
          </a:prstGeom>
          <a:solidFill>
            <a:srgbClr val="053D57"/>
          </a:solidFill>
        </p:spPr>
        <p:txBody>
          <a:bodyPr/>
          <a:lstStyle/>
          <a:p>
            <a:endParaRPr/>
          </a:p>
        </p:txBody>
      </p:sp>
      <p:sp>
        <p:nvSpPr>
          <p:cNvPr id="3" name="TextBox 3"/>
          <p:cNvSpPr txBox="1"/>
          <p:nvPr/>
        </p:nvSpPr>
        <p:spPr>
          <a:xfrm>
            <a:off x="1028700" y="1566148"/>
            <a:ext cx="7277100" cy="7154704"/>
          </a:xfrm>
          <a:prstGeom prst="rect">
            <a:avLst/>
          </a:prstGeom>
        </p:spPr>
        <p:txBody>
          <a:bodyPr wrap="square" lIns="0" tIns="0" rIns="0" bIns="0" rtlCol="0" anchor="t">
            <a:spAutoFit/>
          </a:bodyPr>
          <a:lstStyle/>
          <a:p>
            <a:pPr>
              <a:lnSpc>
                <a:spcPts val="9450"/>
              </a:lnSpc>
            </a:pPr>
            <a:r>
              <a:rPr lang="es-US" sz="6000" b="1" i="0" strike="noStrike" cap="none" spc="67" baseline="0" dirty="0">
                <a:solidFill>
                  <a:srgbClr val="053D57"/>
                </a:solidFill>
                <a:effectLst/>
                <a:latin typeface="Montserrat Classic Bold"/>
                <a:ea typeface="Montserrat Classic Bold"/>
                <a:cs typeface="Montserrat Classic Bold"/>
              </a:rPr>
              <a:t>CÓMO ACCEDER A FONDOS PARA TRAER AUTOBUSES ELÉCTRICOS A NUESTRA FLOTA</a:t>
            </a:r>
          </a:p>
        </p:txBody>
      </p:sp>
      <p:sp>
        <p:nvSpPr>
          <p:cNvPr id="4" name="AutoShape 4"/>
          <p:cNvSpPr/>
          <p:nvPr/>
        </p:nvSpPr>
        <p:spPr>
          <a:xfrm>
            <a:off x="17259300" y="1028700"/>
            <a:ext cx="4436739" cy="173843"/>
          </a:xfrm>
          <a:prstGeom prst="rect">
            <a:avLst/>
          </a:prstGeom>
          <a:solidFill>
            <a:srgbClr val="F8FBFD"/>
          </a:solidFill>
        </p:spPr>
        <p:txBody>
          <a:bodyPr/>
          <a:lstStyle/>
          <a:p>
            <a:endParaRPr/>
          </a:p>
        </p:txBody>
      </p:sp>
      <p:sp>
        <p:nvSpPr>
          <p:cNvPr id="5" name="AutoShape 5"/>
          <p:cNvSpPr/>
          <p:nvPr/>
        </p:nvSpPr>
        <p:spPr>
          <a:xfrm>
            <a:off x="-3408039" y="9084457"/>
            <a:ext cx="4436739" cy="173843"/>
          </a:xfrm>
          <a:prstGeom prst="rect">
            <a:avLst/>
          </a:prstGeom>
          <a:solidFill>
            <a:srgbClr val="053D57"/>
          </a:solidFill>
        </p:spPr>
        <p:txBody>
          <a:bodyPr/>
          <a:lstStyle/>
          <a:p>
            <a:endParaRPr/>
          </a:p>
        </p:txBody>
      </p:sp>
      <p:grpSp>
        <p:nvGrpSpPr>
          <p:cNvPr id="6" name="Group 6"/>
          <p:cNvGrpSpPr/>
          <p:nvPr/>
        </p:nvGrpSpPr>
        <p:grpSpPr>
          <a:xfrm>
            <a:off x="10420350" y="1202543"/>
            <a:ext cx="6472435" cy="4619469"/>
            <a:chOff x="0" y="-393032"/>
            <a:chExt cx="8629913" cy="2377328"/>
          </a:xfrm>
        </p:grpSpPr>
        <p:sp>
          <p:nvSpPr>
            <p:cNvPr id="11" name="TextBox 11"/>
            <p:cNvSpPr txBox="1"/>
            <p:nvPr/>
          </p:nvSpPr>
          <p:spPr>
            <a:xfrm>
              <a:off x="0" y="525251"/>
              <a:ext cx="8629913" cy="1459045"/>
            </a:xfrm>
            <a:prstGeom prst="rect">
              <a:avLst/>
            </a:prstGeom>
          </p:spPr>
          <p:txBody>
            <a:bodyPr lIns="0" tIns="0" rIns="0" bIns="0" rtlCol="0" anchor="t">
              <a:spAutoFit/>
            </a:bodyPr>
            <a:lstStyle/>
            <a:p>
              <a:pPr>
                <a:lnSpc>
                  <a:spcPts val="4500"/>
                </a:lnSpc>
              </a:pPr>
              <a:r>
                <a:rPr lang="es-US" sz="3000" b="0" i="0" strike="noStrike" cap="none" spc="30" baseline="0">
                  <a:solidFill>
                    <a:srgbClr val="F8FBFD"/>
                  </a:solidFill>
                  <a:effectLst/>
                  <a:latin typeface="Montserrat Light"/>
                  <a:ea typeface="Montserrat Light"/>
                  <a:cs typeface="Montserrat Light"/>
                </a:rPr>
                <a:t>El costo inicial de un autobús escolar eléctrico es 3 veces mayor que el de un autobús diésel, pero hay fondos récord disponibles para reducir los costos. </a:t>
              </a:r>
              <a:endParaRPr lang="en-US" sz="3000" spc="30">
                <a:solidFill>
                  <a:srgbClr val="F8FBFD"/>
                </a:solidFill>
                <a:latin typeface="Montserrat Light"/>
                <a:cs typeface="Calibri"/>
              </a:endParaRPr>
            </a:p>
          </p:txBody>
        </p:sp>
        <p:sp>
          <p:nvSpPr>
            <p:cNvPr id="12" name="TextBox 12"/>
            <p:cNvSpPr txBox="1"/>
            <p:nvPr/>
          </p:nvSpPr>
          <p:spPr>
            <a:xfrm>
              <a:off x="0" y="-393032"/>
              <a:ext cx="8577677" cy="873267"/>
            </a:xfrm>
            <a:prstGeom prst="rect">
              <a:avLst/>
            </a:prstGeom>
          </p:spPr>
          <p:txBody>
            <a:bodyPr lIns="0" tIns="0" rIns="0" bIns="0" rtlCol="0" anchor="t">
              <a:spAutoFit/>
            </a:bodyPr>
            <a:lstStyle/>
            <a:p>
              <a:pPr>
                <a:lnSpc>
                  <a:spcPts val="4590"/>
                </a:lnSpc>
              </a:pPr>
              <a:r>
                <a:rPr lang="es-US" sz="3000" b="0" i="0" strike="noStrike" cap="none" spc="330" baseline="0" dirty="0">
                  <a:solidFill>
                    <a:srgbClr val="F8FBFD"/>
                  </a:solidFill>
                  <a:effectLst/>
                  <a:latin typeface="Montserrat Classic"/>
                  <a:ea typeface="Montserrat Classic"/>
                  <a:cs typeface="Montserrat Classic"/>
                </a:rPr>
                <a:t>USAR FINANCIAMIENTO PARA COMPENSAR LOS COSTOS</a:t>
              </a:r>
            </a:p>
          </p:txBody>
        </p:sp>
      </p:grpSp>
    </p:spTree>
    <p:extLst>
      <p:ext uri="{BB962C8B-B14F-4D97-AF65-F5344CB8AC3E}">
        <p14:creationId xmlns:p14="http://schemas.microsoft.com/office/powerpoint/2010/main" val="300114457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011982" y="-401130"/>
            <a:ext cx="9289170" cy="11089261"/>
          </a:xfrm>
          <a:prstGeom prst="rect">
            <a:avLst/>
          </a:prstGeom>
          <a:solidFill>
            <a:srgbClr val="053D57"/>
          </a:solidFill>
        </p:spPr>
        <p:txBody>
          <a:bodyPr/>
          <a:lstStyle/>
          <a:p>
            <a:endParaRPr/>
          </a:p>
        </p:txBody>
      </p:sp>
      <p:sp>
        <p:nvSpPr>
          <p:cNvPr id="3" name="TextBox 3"/>
          <p:cNvSpPr txBox="1"/>
          <p:nvPr/>
        </p:nvSpPr>
        <p:spPr>
          <a:xfrm>
            <a:off x="1028700" y="2986891"/>
            <a:ext cx="7277100" cy="2354104"/>
          </a:xfrm>
          <a:prstGeom prst="rect">
            <a:avLst/>
          </a:prstGeom>
        </p:spPr>
        <p:txBody>
          <a:bodyPr wrap="square" lIns="0" tIns="0" rIns="0" bIns="0" rtlCol="0" anchor="t">
            <a:spAutoFit/>
          </a:bodyPr>
          <a:lstStyle/>
          <a:p>
            <a:pPr>
              <a:lnSpc>
                <a:spcPts val="9450"/>
              </a:lnSpc>
            </a:pPr>
            <a:r>
              <a:rPr lang="es-US" sz="6000" b="1" i="0" strike="noStrike" cap="none" spc="67" baseline="0" dirty="0">
                <a:solidFill>
                  <a:srgbClr val="053D57"/>
                </a:solidFill>
                <a:effectLst/>
                <a:latin typeface="Montserrat Classic Bold"/>
                <a:ea typeface="Montserrat Classic Bold"/>
                <a:cs typeface="Montserrat Classic Bold"/>
              </a:rPr>
              <a:t>NUESTROS PRÓXIMOS PASOS</a:t>
            </a:r>
          </a:p>
        </p:txBody>
      </p:sp>
      <p:sp>
        <p:nvSpPr>
          <p:cNvPr id="5" name="AutoShape 5"/>
          <p:cNvSpPr/>
          <p:nvPr/>
        </p:nvSpPr>
        <p:spPr>
          <a:xfrm>
            <a:off x="-3408039" y="9084457"/>
            <a:ext cx="4436739" cy="173843"/>
          </a:xfrm>
          <a:prstGeom prst="rect">
            <a:avLst/>
          </a:prstGeom>
          <a:solidFill>
            <a:srgbClr val="053D57"/>
          </a:solidFill>
        </p:spPr>
        <p:txBody>
          <a:bodyPr/>
          <a:lstStyle/>
          <a:p>
            <a:endParaRPr/>
          </a:p>
        </p:txBody>
      </p:sp>
      <p:sp>
        <p:nvSpPr>
          <p:cNvPr id="12" name="TextBox 12"/>
          <p:cNvSpPr txBox="1"/>
          <p:nvPr/>
        </p:nvSpPr>
        <p:spPr>
          <a:xfrm>
            <a:off x="10390851" y="743870"/>
            <a:ext cx="7523240" cy="9944261"/>
          </a:xfrm>
          <a:prstGeom prst="rect">
            <a:avLst/>
          </a:prstGeom>
        </p:spPr>
        <p:txBody>
          <a:bodyPr wrap="square" lIns="0" tIns="0" rIns="0" bIns="0" rtlCol="0" anchor="t">
            <a:spAutoFit/>
          </a:bodyPr>
          <a:lstStyle/>
          <a:p>
            <a:pPr marL="457200" indent="-457200">
              <a:lnSpc>
                <a:spcPts val="4590"/>
              </a:lnSpc>
              <a:buFont typeface="+mj-lt"/>
              <a:buAutoNum type="arabicPeriod"/>
            </a:pPr>
            <a:r>
              <a:rPr lang="es-US" sz="2000" b="0" i="0" strike="noStrike" cap="none" spc="330" baseline="0" dirty="0">
                <a:solidFill>
                  <a:srgbClr val="FFFFFF"/>
                </a:solidFill>
                <a:effectLst/>
                <a:latin typeface="Montserrat Light"/>
                <a:ea typeface="Montserrat Light"/>
                <a:cs typeface="Montserrat Light"/>
              </a:rPr>
              <a:t>Obtener aportes de las partes interesadas de la comunidad y la escuela</a:t>
            </a:r>
          </a:p>
          <a:p>
            <a:pPr marL="457200" indent="-457200">
              <a:lnSpc>
                <a:spcPts val="4590"/>
              </a:lnSpc>
              <a:buFont typeface="+mj-lt"/>
              <a:buAutoNum type="arabicPeriod"/>
            </a:pPr>
            <a:r>
              <a:rPr lang="es-US" sz="2000" b="0" i="0" strike="noStrike" cap="none" spc="330" baseline="0" dirty="0">
                <a:solidFill>
                  <a:srgbClr val="FFFFFF"/>
                </a:solidFill>
                <a:effectLst/>
                <a:latin typeface="Montserrat Light"/>
                <a:ea typeface="Montserrat Light"/>
                <a:cs typeface="Montserrat Light"/>
              </a:rPr>
              <a:t>Involucrar al contratista del autobús escolar si utiliza uno</a:t>
            </a:r>
          </a:p>
          <a:p>
            <a:pPr marL="457200" indent="-457200">
              <a:lnSpc>
                <a:spcPts val="4590"/>
              </a:lnSpc>
              <a:buFont typeface="+mj-lt"/>
              <a:buAutoNum type="arabicPeriod"/>
            </a:pPr>
            <a:r>
              <a:rPr lang="es-US" sz="2000" b="0" i="0" strike="noStrike" cap="none" spc="330" baseline="0" dirty="0">
                <a:solidFill>
                  <a:srgbClr val="FFFFFF"/>
                </a:solidFill>
                <a:effectLst/>
                <a:latin typeface="Montserrat Light"/>
                <a:ea typeface="Montserrat Light"/>
                <a:cs typeface="Montserrat Light"/>
              </a:rPr>
              <a:t>Interactuar con la empresa de electricidad</a:t>
            </a:r>
          </a:p>
          <a:p>
            <a:pPr marL="457200" indent="-457200">
              <a:lnSpc>
                <a:spcPts val="4590"/>
              </a:lnSpc>
              <a:buFont typeface="+mj-lt"/>
              <a:buAutoNum type="arabicPeriod"/>
            </a:pPr>
            <a:r>
              <a:rPr lang="es-US" sz="2000" b="0" i="0" strike="noStrike" cap="none" spc="330" baseline="0" dirty="0">
                <a:solidFill>
                  <a:srgbClr val="FFFFFF"/>
                </a:solidFill>
                <a:effectLst/>
                <a:latin typeface="Montserrat Light"/>
                <a:ea typeface="Montserrat Light"/>
                <a:cs typeface="Montserrat Light"/>
              </a:rPr>
              <a:t>Identificar rutas que puedan ser favorecidas fácilmente por un autobús eléctrico </a:t>
            </a:r>
          </a:p>
          <a:p>
            <a:pPr marL="457200" indent="-457200">
              <a:lnSpc>
                <a:spcPts val="4590"/>
              </a:lnSpc>
              <a:buFont typeface="+mj-lt"/>
              <a:buAutoNum type="arabicPeriod"/>
            </a:pPr>
            <a:r>
              <a:rPr lang="es-US" sz="2000" b="0" i="0" strike="noStrike" cap="none" spc="330" baseline="0" dirty="0">
                <a:solidFill>
                  <a:srgbClr val="FFFFFF"/>
                </a:solidFill>
                <a:effectLst/>
                <a:latin typeface="Montserrat Light"/>
                <a:ea typeface="Montserrat Light"/>
                <a:cs typeface="Montserrat Light"/>
              </a:rPr>
              <a:t>Evaluar nuestro sitio para la carga</a:t>
            </a:r>
          </a:p>
          <a:p>
            <a:pPr marL="457200" indent="-457200">
              <a:lnSpc>
                <a:spcPts val="4590"/>
              </a:lnSpc>
              <a:buFont typeface="+mj-lt"/>
              <a:buAutoNum type="arabicPeriod"/>
            </a:pPr>
            <a:r>
              <a:rPr lang="es-US" sz="2000" b="0" i="0" strike="noStrike" cap="none" spc="330" baseline="0" dirty="0">
                <a:solidFill>
                  <a:srgbClr val="FFFFFF"/>
                </a:solidFill>
                <a:effectLst/>
                <a:latin typeface="Montserrat Light"/>
                <a:ea typeface="Montserrat Light"/>
                <a:cs typeface="Montserrat Light"/>
              </a:rPr>
              <a:t>Conseguir Financiamiento</a:t>
            </a:r>
          </a:p>
          <a:p>
            <a:pPr marL="457200" indent="-457200">
              <a:lnSpc>
                <a:spcPts val="4590"/>
              </a:lnSpc>
              <a:buFont typeface="+mj-lt"/>
              <a:buAutoNum type="arabicPeriod"/>
            </a:pPr>
            <a:r>
              <a:rPr lang="es-US" sz="2000" b="0" i="0" strike="noStrike" cap="none" spc="330" baseline="0" dirty="0">
                <a:solidFill>
                  <a:srgbClr val="FFFFFF"/>
                </a:solidFill>
                <a:effectLst/>
                <a:latin typeface="Montserrat Light"/>
                <a:ea typeface="Montserrat Light"/>
                <a:cs typeface="Montserrat Light"/>
              </a:rPr>
              <a:t>Adquirir autobuses e instalar cargadores</a:t>
            </a:r>
          </a:p>
          <a:p>
            <a:pPr marL="457200" indent="-457200">
              <a:lnSpc>
                <a:spcPts val="4590"/>
              </a:lnSpc>
              <a:buFont typeface="+mj-lt"/>
              <a:buAutoNum type="arabicPeriod"/>
            </a:pPr>
            <a:r>
              <a:rPr lang="es-US" sz="2000" b="0" i="0" strike="noStrike" cap="none" spc="330" baseline="0" dirty="0">
                <a:solidFill>
                  <a:srgbClr val="FFFFFF"/>
                </a:solidFill>
                <a:effectLst/>
                <a:latin typeface="Montserrat Light"/>
                <a:ea typeface="Montserrat Light"/>
                <a:cs typeface="Montserrat Light"/>
              </a:rPr>
              <a:t>Hacer seguimiento de las métricas (ahorros de costos, emisiones) e informar sobre los beneficios</a:t>
            </a:r>
          </a:p>
          <a:p>
            <a:pPr marL="457200" indent="-457200">
              <a:lnSpc>
                <a:spcPts val="4590"/>
              </a:lnSpc>
              <a:buFont typeface="+mj-lt"/>
              <a:buAutoNum type="arabicPeriod"/>
            </a:pPr>
            <a:endParaRPr lang="en-US" sz="2000" spc="330" dirty="0">
              <a:solidFill>
                <a:schemeClr val="bg1"/>
              </a:solidFill>
              <a:latin typeface="Montserrat Light" panose="00000400000000000000" pitchFamily="2" charset="0"/>
            </a:endParaRPr>
          </a:p>
          <a:p>
            <a:pPr marL="457200" indent="-457200">
              <a:lnSpc>
                <a:spcPts val="4590"/>
              </a:lnSpc>
              <a:buFont typeface="+mj-lt"/>
              <a:buAutoNum type="arabicPeriod"/>
            </a:pPr>
            <a:endParaRPr lang="en-US" sz="2000" spc="330" dirty="0">
              <a:solidFill>
                <a:schemeClr val="bg1"/>
              </a:solidFill>
              <a:latin typeface="Montserrat Light" panose="00000400000000000000" pitchFamily="2" charset="0"/>
            </a:endParaRPr>
          </a:p>
        </p:txBody>
      </p:sp>
      <p:sp>
        <p:nvSpPr>
          <p:cNvPr id="9" name="AutoShape 4">
            <a:extLst>
              <a:ext uri="{FF2B5EF4-FFF2-40B4-BE49-F238E27FC236}">
                <a16:creationId xmlns:a16="http://schemas.microsoft.com/office/drawing/2014/main" id="{CB53888E-42CA-4A76-94CA-73EA93857460}"/>
              </a:ext>
            </a:extLst>
          </p:cNvPr>
          <p:cNvSpPr/>
          <p:nvPr/>
        </p:nvSpPr>
        <p:spPr>
          <a:xfrm>
            <a:off x="9728164" y="489364"/>
            <a:ext cx="202645" cy="8973613"/>
          </a:xfrm>
          <a:prstGeom prst="rect">
            <a:avLst/>
          </a:prstGeom>
          <a:solidFill>
            <a:srgbClr val="F8FBFD"/>
          </a:solidFill>
        </p:spPr>
        <p:txBody>
          <a:bodyPr/>
          <a:lstStyle/>
          <a:p>
            <a:endParaRPr/>
          </a:p>
        </p:txBody>
      </p:sp>
      <p:sp>
        <p:nvSpPr>
          <p:cNvPr id="13" name="Rectangle: Rounded Corners 12">
            <a:extLst>
              <a:ext uri="{FF2B5EF4-FFF2-40B4-BE49-F238E27FC236}">
                <a16:creationId xmlns:a16="http://schemas.microsoft.com/office/drawing/2014/main" id="{0370210C-C5E7-40D3-990C-2DA804242A7D}"/>
              </a:ext>
            </a:extLst>
          </p:cNvPr>
          <p:cNvSpPr/>
          <p:nvPr/>
        </p:nvSpPr>
        <p:spPr>
          <a:xfrm>
            <a:off x="9930809" y="-1805221"/>
            <a:ext cx="6443455" cy="2294585"/>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3000" b="0" i="0" strike="noStrike" cap="none" spc="0" baseline="0" dirty="0">
                <a:solidFill>
                  <a:srgbClr val="FFFFFF"/>
                </a:solidFill>
                <a:effectLst/>
                <a:latin typeface="Montserrat Light"/>
                <a:ea typeface="Montserrat Light"/>
                <a:cs typeface="Montserrat Light"/>
              </a:rPr>
              <a:t>No dude en editar o personalizar los pasos según dónde se encuentre en el viaje</a:t>
            </a:r>
          </a:p>
          <a:p>
            <a:pPr algn="ctr"/>
            <a:endParaRPr lang="en-US" sz="3000" dirty="0">
              <a:latin typeface="Montserrat Light" panose="00000400000000000000" pitchFamily="2" charset="0"/>
            </a:endParaRPr>
          </a:p>
        </p:txBody>
      </p:sp>
    </p:spTree>
    <p:extLst>
      <p:ext uri="{BB962C8B-B14F-4D97-AF65-F5344CB8AC3E}">
        <p14:creationId xmlns:p14="http://schemas.microsoft.com/office/powerpoint/2010/main" val="90891462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94059"/>
        </a:solidFill>
        <a:effectLst/>
      </p:bgPr>
    </p:bg>
    <p:spTree>
      <p:nvGrpSpPr>
        <p:cNvPr id="1" name=""/>
        <p:cNvGrpSpPr/>
        <p:nvPr/>
      </p:nvGrpSpPr>
      <p:grpSpPr>
        <a:xfrm>
          <a:off x="0" y="0"/>
          <a:ext cx="0" cy="0"/>
          <a:chOff x="0" y="0"/>
          <a:chExt cx="0" cy="0"/>
        </a:xfrm>
      </p:grpSpPr>
      <p:sp>
        <p:nvSpPr>
          <p:cNvPr id="14" name="AutoShape 4">
            <a:extLst>
              <a:ext uri="{FF2B5EF4-FFF2-40B4-BE49-F238E27FC236}">
                <a16:creationId xmlns:a16="http://schemas.microsoft.com/office/drawing/2014/main" id="{C1D274A1-CD26-40F3-8427-16D09D8B311C}"/>
              </a:ext>
            </a:extLst>
          </p:cNvPr>
          <p:cNvSpPr/>
          <p:nvPr/>
        </p:nvSpPr>
        <p:spPr>
          <a:xfrm>
            <a:off x="-1" y="1908312"/>
            <a:ext cx="16598350" cy="2496585"/>
          </a:xfrm>
          <a:prstGeom prst="rect">
            <a:avLst/>
          </a:prstGeom>
          <a:solidFill>
            <a:srgbClr val="F8FBFD">
              <a:alpha val="50196"/>
            </a:srgbClr>
          </a:solidFill>
        </p:spPr>
        <p:txBody>
          <a:bodyPr anchor="ctr"/>
          <a:lstStyle/>
          <a:p>
            <a:pPr algn="ctr"/>
            <a:endParaRPr lang="en-US" sz="3200">
              <a:solidFill>
                <a:srgbClr val="094059"/>
              </a:solidFill>
              <a:latin typeface="Montserrat Medium" panose="00000600000000000000" pitchFamily="2" charset="0"/>
            </a:endParaRPr>
          </a:p>
        </p:txBody>
      </p:sp>
      <p:sp>
        <p:nvSpPr>
          <p:cNvPr id="9" name="AutoShape 4">
            <a:extLst>
              <a:ext uri="{FF2B5EF4-FFF2-40B4-BE49-F238E27FC236}">
                <a16:creationId xmlns:a16="http://schemas.microsoft.com/office/drawing/2014/main" id="{CB53888E-42CA-4A76-94CA-73EA93857460}"/>
              </a:ext>
            </a:extLst>
          </p:cNvPr>
          <p:cNvSpPr/>
          <p:nvPr/>
        </p:nvSpPr>
        <p:spPr>
          <a:xfrm>
            <a:off x="1" y="2464900"/>
            <a:ext cx="12125738" cy="1948071"/>
          </a:xfrm>
          <a:prstGeom prst="rect">
            <a:avLst/>
          </a:prstGeom>
          <a:solidFill>
            <a:srgbClr val="F8FBFD">
              <a:alpha val="50196"/>
            </a:srgbClr>
          </a:solidFill>
        </p:spPr>
        <p:txBody>
          <a:bodyPr anchor="ctr"/>
          <a:lstStyle/>
          <a:p>
            <a:pPr algn="ctr"/>
            <a:endParaRPr lang="en-US" sz="3200">
              <a:solidFill>
                <a:srgbClr val="094059"/>
              </a:solidFill>
              <a:latin typeface="Montserrat Medium" panose="00000600000000000000" pitchFamily="2" charset="0"/>
            </a:endParaRPr>
          </a:p>
        </p:txBody>
      </p:sp>
      <p:sp>
        <p:nvSpPr>
          <p:cNvPr id="8" name="AutoShape 4">
            <a:extLst>
              <a:ext uri="{FF2B5EF4-FFF2-40B4-BE49-F238E27FC236}">
                <a16:creationId xmlns:a16="http://schemas.microsoft.com/office/drawing/2014/main" id="{77571D77-24E2-491B-BAEB-685E7ED75D39}"/>
              </a:ext>
            </a:extLst>
          </p:cNvPr>
          <p:cNvSpPr/>
          <p:nvPr/>
        </p:nvSpPr>
        <p:spPr>
          <a:xfrm>
            <a:off x="-1" y="3049446"/>
            <a:ext cx="6062875" cy="1371599"/>
          </a:xfrm>
          <a:prstGeom prst="rect">
            <a:avLst/>
          </a:prstGeom>
          <a:solidFill>
            <a:srgbClr val="F8FBFD"/>
          </a:solidFill>
        </p:spPr>
        <p:txBody>
          <a:bodyPr anchor="ctr"/>
          <a:lstStyle/>
          <a:p>
            <a:pPr algn="ctr"/>
            <a:r>
              <a:rPr lang="es-US" sz="3200" b="0" i="0" strike="noStrike" cap="none" spc="0" baseline="0">
                <a:solidFill>
                  <a:srgbClr val="094059"/>
                </a:solidFill>
                <a:effectLst/>
                <a:latin typeface="Montserrat Medium"/>
                <a:ea typeface="Montserrat Medium"/>
                <a:cs typeface="Montserrat Medium"/>
              </a:rPr>
              <a:t>De 3 a 6 meses </a:t>
            </a:r>
          </a:p>
        </p:txBody>
      </p:sp>
      <p:sp>
        <p:nvSpPr>
          <p:cNvPr id="12" name="TextBox 12"/>
          <p:cNvSpPr txBox="1"/>
          <p:nvPr/>
        </p:nvSpPr>
        <p:spPr>
          <a:xfrm>
            <a:off x="278297" y="4226197"/>
            <a:ext cx="6102626" cy="3017520"/>
          </a:xfrm>
          <a:prstGeom prst="rect">
            <a:avLst/>
          </a:prstGeom>
        </p:spPr>
        <p:txBody>
          <a:bodyPr wrap="square" lIns="0" tIns="0" rIns="0" bIns="0" rtlCol="0" anchor="t">
            <a:spAutoFit/>
          </a:bodyPr>
          <a:lstStyle/>
          <a:p>
            <a:pPr>
              <a:spcAft>
                <a:spcPts val="1200"/>
              </a:spcAft>
            </a:pPr>
            <a:endParaRPr lang="en-US" sz="2400" spc="330">
              <a:solidFill>
                <a:schemeClr val="bg1"/>
              </a:solidFill>
              <a:latin typeface="Montserrat Classic"/>
            </a:endParaRPr>
          </a:p>
          <a:p>
            <a:pPr>
              <a:spcAft>
                <a:spcPts val="1200"/>
              </a:spcAft>
            </a:pPr>
            <a:r>
              <a:rPr lang="es-US" sz="2400" b="0" i="0" strike="noStrike" cap="none" spc="330" baseline="0">
                <a:solidFill>
                  <a:srgbClr val="FFFFFF"/>
                </a:solidFill>
                <a:effectLst/>
                <a:latin typeface="Montserrat Classic"/>
                <a:ea typeface="Montserrat Classic"/>
                <a:cs typeface="Montserrat Classic"/>
              </a:rPr>
              <a:t>MAPA DE RUTA </a:t>
            </a:r>
          </a:p>
          <a:p>
            <a:pPr marL="342900" indent="-342900">
              <a:spcAft>
                <a:spcPts val="1200"/>
              </a:spcAft>
              <a:buFont typeface="Arial" pitchFamily="34" charset="0"/>
              <a:buChar char="•"/>
            </a:pPr>
            <a:r>
              <a:rPr lang="es-US" sz="2000" b="0" i="0" strike="noStrike" cap="none" spc="330" baseline="0">
                <a:solidFill>
                  <a:srgbClr val="FFFFFF"/>
                </a:solidFill>
                <a:effectLst/>
                <a:latin typeface="Montserrat Light"/>
                <a:ea typeface="Montserrat Light"/>
                <a:cs typeface="Montserrat Light"/>
              </a:rPr>
              <a:t>Visión y estudio de mercados</a:t>
            </a:r>
          </a:p>
          <a:p>
            <a:pPr marL="342900" indent="-342900">
              <a:spcAft>
                <a:spcPts val="1200"/>
              </a:spcAft>
              <a:buFont typeface="Arial" pitchFamily="34" charset="0"/>
              <a:buChar char="•"/>
            </a:pPr>
            <a:r>
              <a:rPr lang="es-US" sz="2000" b="0" i="0" strike="noStrike" cap="none" spc="330" baseline="0">
                <a:solidFill>
                  <a:srgbClr val="FFFFFF"/>
                </a:solidFill>
                <a:effectLst/>
                <a:latin typeface="Montserrat Light"/>
                <a:ea typeface="Montserrat Light"/>
                <a:cs typeface="Montserrat Light"/>
              </a:rPr>
              <a:t>Participación de la comunidad y las partes interesadas </a:t>
            </a:r>
          </a:p>
          <a:p>
            <a:pPr marL="342900" indent="-342900">
              <a:spcAft>
                <a:spcPts val="1200"/>
              </a:spcAft>
              <a:buFont typeface="Arial" pitchFamily="34" charset="0"/>
              <a:buChar char="•"/>
            </a:pPr>
            <a:r>
              <a:rPr lang="es-US" sz="2000" b="0" i="0" strike="noStrike" cap="none" spc="330" baseline="0">
                <a:solidFill>
                  <a:srgbClr val="FFFFFF"/>
                </a:solidFill>
                <a:effectLst/>
                <a:latin typeface="Montserrat Light"/>
                <a:ea typeface="Montserrat Light"/>
                <a:cs typeface="Montserrat Light"/>
              </a:rPr>
              <a:t>Investigación de financiamiento </a:t>
            </a:r>
          </a:p>
          <a:p>
            <a:pPr marL="342900" indent="-342900">
              <a:spcAft>
                <a:spcPts val="1200"/>
              </a:spcAft>
              <a:buFont typeface="Arial" pitchFamily="34" charset="0"/>
              <a:buChar char="•"/>
            </a:pPr>
            <a:r>
              <a:rPr lang="es-US" sz="2000" b="0" i="0" strike="noStrike" cap="none" spc="330" baseline="0">
                <a:solidFill>
                  <a:srgbClr val="FFFFFF"/>
                </a:solidFill>
                <a:effectLst/>
                <a:latin typeface="Montserrat Light"/>
                <a:ea typeface="Montserrat Light"/>
                <a:cs typeface="Montserrat Light"/>
              </a:rPr>
              <a:t>Creación de hojas de ruta </a:t>
            </a:r>
          </a:p>
        </p:txBody>
      </p:sp>
      <p:sp>
        <p:nvSpPr>
          <p:cNvPr id="10" name="TextBox 9">
            <a:extLst>
              <a:ext uri="{FF2B5EF4-FFF2-40B4-BE49-F238E27FC236}">
                <a16:creationId xmlns:a16="http://schemas.microsoft.com/office/drawing/2014/main" id="{A7C1052E-3049-4646-8C62-A3B62A45C5D5}"/>
              </a:ext>
            </a:extLst>
          </p:cNvPr>
          <p:cNvSpPr txBox="1"/>
          <p:nvPr/>
        </p:nvSpPr>
        <p:spPr>
          <a:xfrm>
            <a:off x="4224127" y="3448528"/>
            <a:ext cx="9144000" cy="579120"/>
          </a:xfrm>
          <a:prstGeom prst="rect">
            <a:avLst/>
          </a:prstGeom>
          <a:noFill/>
        </p:spPr>
        <p:txBody>
          <a:bodyPr wrap="square">
            <a:spAutoFit/>
          </a:bodyPr>
          <a:lstStyle/>
          <a:p>
            <a:pPr algn="ctr"/>
            <a:r>
              <a:rPr lang="es-US" sz="3200" b="0" i="0" strike="noStrike" cap="none" spc="0" baseline="0">
                <a:solidFill>
                  <a:srgbClr val="094059"/>
                </a:solidFill>
                <a:effectLst/>
                <a:latin typeface="Montserrat Medium"/>
                <a:ea typeface="Montserrat Medium"/>
                <a:cs typeface="Montserrat Medium"/>
              </a:rPr>
              <a:t>12 a 24 meses</a:t>
            </a:r>
          </a:p>
        </p:txBody>
      </p:sp>
      <p:sp>
        <p:nvSpPr>
          <p:cNvPr id="11" name="TextBox 12">
            <a:extLst>
              <a:ext uri="{FF2B5EF4-FFF2-40B4-BE49-F238E27FC236}">
                <a16:creationId xmlns:a16="http://schemas.microsoft.com/office/drawing/2014/main" id="{3CA7BF32-1F60-483E-9ECE-471B4B07B1CA}"/>
              </a:ext>
            </a:extLst>
          </p:cNvPr>
          <p:cNvSpPr txBox="1"/>
          <p:nvPr/>
        </p:nvSpPr>
        <p:spPr>
          <a:xfrm>
            <a:off x="6341171" y="4226197"/>
            <a:ext cx="5784567" cy="6217087"/>
          </a:xfrm>
          <a:prstGeom prst="rect">
            <a:avLst/>
          </a:prstGeom>
        </p:spPr>
        <p:txBody>
          <a:bodyPr wrap="square" lIns="0" tIns="0" rIns="0" bIns="0" rtlCol="0" anchor="t">
            <a:spAutoFit/>
          </a:bodyPr>
          <a:lstStyle/>
          <a:p>
            <a:pPr>
              <a:spcAft>
                <a:spcPts val="1200"/>
              </a:spcAft>
            </a:pPr>
            <a:endParaRPr lang="en-US" sz="2000" spc="330" dirty="0">
              <a:solidFill>
                <a:schemeClr val="bg1"/>
              </a:solidFill>
              <a:latin typeface="Montserrat Classic"/>
            </a:endParaRPr>
          </a:p>
          <a:p>
            <a:pPr>
              <a:spcAft>
                <a:spcPts val="1200"/>
              </a:spcAft>
            </a:pPr>
            <a:r>
              <a:rPr lang="es-US" sz="2000" b="0" i="0" strike="noStrike" cap="none" spc="330" baseline="0" dirty="0">
                <a:solidFill>
                  <a:srgbClr val="FFFFFF"/>
                </a:solidFill>
                <a:effectLst/>
                <a:latin typeface="Montserrat Classic"/>
                <a:ea typeface="Montserrat Classic"/>
                <a:cs typeface="Montserrat Classic"/>
              </a:rPr>
              <a:t>PLANIFICACIÓN Y ADQUISICIÓN </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Evaluación de la instalación y del sitio </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Planes de operaciones, flota e infraestructura </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Evaluación de adquisiciones y </a:t>
            </a:r>
            <a:r>
              <a:rPr lang="es-US" b="0" i="0" strike="noStrike" cap="none" spc="330" baseline="0" dirty="0" err="1">
                <a:solidFill>
                  <a:srgbClr val="FFFFFF"/>
                </a:solidFill>
                <a:effectLst/>
                <a:latin typeface="Montserrat Light"/>
                <a:ea typeface="Montserrat Light"/>
                <a:cs typeface="Montserrat Light"/>
              </a:rPr>
              <a:t>RFI</a:t>
            </a:r>
            <a:r>
              <a:rPr lang="es-US" b="0" i="0" strike="noStrike" cap="none" spc="330" baseline="0" dirty="0">
                <a:solidFill>
                  <a:srgbClr val="FFFFFF"/>
                </a:solidFill>
                <a:effectLst/>
                <a:latin typeface="Montserrat Light"/>
                <a:ea typeface="Montserrat Light"/>
                <a:cs typeface="Montserrat Light"/>
              </a:rPr>
              <a:t>/</a:t>
            </a:r>
            <a:r>
              <a:rPr lang="es-US" b="0" i="0" strike="noStrike" cap="none" spc="330" baseline="0" dirty="0" err="1">
                <a:solidFill>
                  <a:srgbClr val="FFFFFF"/>
                </a:solidFill>
                <a:effectLst/>
                <a:latin typeface="Montserrat Light"/>
                <a:ea typeface="Montserrat Light"/>
                <a:cs typeface="Montserrat Light"/>
              </a:rPr>
              <a:t>RFPS</a:t>
            </a:r>
            <a:r>
              <a:rPr lang="es-US" b="0" i="0" strike="noStrike" cap="none" spc="330" baseline="0" dirty="0">
                <a:solidFill>
                  <a:srgbClr val="FFFFFF"/>
                </a:solidFill>
                <a:effectLst/>
                <a:latin typeface="Montserrat Light"/>
                <a:ea typeface="Montserrat Light"/>
                <a:cs typeface="Montserrat Light"/>
              </a:rPr>
              <a:t> </a:t>
            </a:r>
          </a:p>
          <a:p>
            <a:pPr>
              <a:spcAft>
                <a:spcPts val="1200"/>
              </a:spcAft>
            </a:pPr>
            <a:r>
              <a:rPr lang="es-US" sz="2000" b="0" i="0" strike="noStrike" cap="none" spc="330" baseline="0" dirty="0">
                <a:solidFill>
                  <a:srgbClr val="FFFFFF"/>
                </a:solidFill>
                <a:effectLst/>
                <a:latin typeface="Montserrat Classic"/>
                <a:ea typeface="Montserrat Classic"/>
                <a:cs typeface="Montserrat Classic"/>
              </a:rPr>
              <a:t>INFRAESTRUCTURA DE CARGA </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Coordinación de servicios públicos para tarifas y requisitos de interconexión </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Actualizaciones de depósitos de autobuses y emparejamiento solar </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Instilación y evaluación del cargador </a:t>
            </a:r>
          </a:p>
          <a:p>
            <a:pPr>
              <a:spcAft>
                <a:spcPts val="1200"/>
              </a:spcAft>
            </a:pPr>
            <a:endParaRPr lang="en-US" sz="2000" spc="330" dirty="0">
              <a:solidFill>
                <a:schemeClr val="bg1"/>
              </a:solidFill>
              <a:latin typeface="Montserrat Light" panose="00000400000000000000" pitchFamily="2" charset="0"/>
            </a:endParaRPr>
          </a:p>
        </p:txBody>
      </p:sp>
      <p:sp>
        <p:nvSpPr>
          <p:cNvPr id="15" name="TextBox 12">
            <a:extLst>
              <a:ext uri="{FF2B5EF4-FFF2-40B4-BE49-F238E27FC236}">
                <a16:creationId xmlns:a16="http://schemas.microsoft.com/office/drawing/2014/main" id="{9CBF8A87-D0C7-423B-BCE4-AD9B0FACA3D6}"/>
              </a:ext>
            </a:extLst>
          </p:cNvPr>
          <p:cNvSpPr txBox="1"/>
          <p:nvPr/>
        </p:nvSpPr>
        <p:spPr>
          <a:xfrm>
            <a:off x="12404035" y="4244004"/>
            <a:ext cx="5605668" cy="5693866"/>
          </a:xfrm>
          <a:prstGeom prst="rect">
            <a:avLst/>
          </a:prstGeom>
        </p:spPr>
        <p:txBody>
          <a:bodyPr wrap="square" lIns="0" tIns="0" rIns="0" bIns="0" rtlCol="0" anchor="t">
            <a:spAutoFit/>
          </a:bodyPr>
          <a:lstStyle/>
          <a:p>
            <a:pPr>
              <a:spcAft>
                <a:spcPts val="1200"/>
              </a:spcAft>
            </a:pPr>
            <a:endParaRPr lang="en-US" sz="2000" spc="330" dirty="0">
              <a:solidFill>
                <a:schemeClr val="bg1"/>
              </a:solidFill>
              <a:latin typeface="Montserrat Classic"/>
            </a:endParaRPr>
          </a:p>
          <a:p>
            <a:pPr>
              <a:spcAft>
                <a:spcPts val="1200"/>
              </a:spcAft>
            </a:pPr>
            <a:r>
              <a:rPr lang="es-US" sz="2000" b="0" i="0" strike="noStrike" cap="none" spc="330" baseline="0" dirty="0">
                <a:solidFill>
                  <a:srgbClr val="FFFFFF"/>
                </a:solidFill>
                <a:effectLst/>
                <a:latin typeface="Montserrat Classic"/>
                <a:ea typeface="Montserrat Classic"/>
                <a:cs typeface="Montserrat Classic"/>
              </a:rPr>
              <a:t>PRUEBAS Y CAPACITACIÓN</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Pruebas de flota y equipos</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Capacitación para conductores y mecánicos</a:t>
            </a:r>
          </a:p>
          <a:p>
            <a:pPr>
              <a:spcAft>
                <a:spcPts val="1200"/>
              </a:spcAft>
            </a:pPr>
            <a:r>
              <a:rPr lang="es-US" sz="2000" b="0" i="0" strike="noStrike" cap="none" spc="330" baseline="0" dirty="0">
                <a:solidFill>
                  <a:srgbClr val="FFFFFF"/>
                </a:solidFill>
                <a:effectLst/>
                <a:latin typeface="Montserrat Classic"/>
                <a:ea typeface="Montserrat Classic"/>
                <a:cs typeface="Montserrat Classic"/>
              </a:rPr>
              <a:t>IMPLEMENTACIÓN Y ESCALAMIENTO</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Implementación de flota </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Monitoreo, capacitación e informes </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Extensión comunitaria y divulgación de las lecciones aprendidas </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Estrategia de escalamiento</a:t>
            </a:r>
          </a:p>
          <a:p>
            <a:pPr>
              <a:spcAft>
                <a:spcPts val="1200"/>
              </a:spcAft>
            </a:pPr>
            <a:endParaRPr lang="en-US" sz="2000" spc="330" dirty="0">
              <a:solidFill>
                <a:schemeClr val="bg1"/>
              </a:solidFill>
              <a:latin typeface="Montserrat Light" panose="00000400000000000000" pitchFamily="2" charset="0"/>
            </a:endParaRPr>
          </a:p>
        </p:txBody>
      </p:sp>
      <p:sp>
        <p:nvSpPr>
          <p:cNvPr id="16" name="TextBox 15">
            <a:extLst>
              <a:ext uri="{FF2B5EF4-FFF2-40B4-BE49-F238E27FC236}">
                <a16:creationId xmlns:a16="http://schemas.microsoft.com/office/drawing/2014/main" id="{02DBAE63-918D-4BF5-BC3E-DCB99700B2C5}"/>
              </a:ext>
            </a:extLst>
          </p:cNvPr>
          <p:cNvSpPr txBox="1"/>
          <p:nvPr/>
        </p:nvSpPr>
        <p:spPr>
          <a:xfrm>
            <a:off x="10291972" y="3448528"/>
            <a:ext cx="9144000" cy="579120"/>
          </a:xfrm>
          <a:prstGeom prst="rect">
            <a:avLst/>
          </a:prstGeom>
          <a:noFill/>
        </p:spPr>
        <p:txBody>
          <a:bodyPr wrap="square">
            <a:spAutoFit/>
          </a:bodyPr>
          <a:lstStyle/>
          <a:p>
            <a:pPr algn="ctr"/>
            <a:r>
              <a:rPr lang="es-US" sz="3200" b="0" i="0" strike="noStrike" cap="none" spc="0" baseline="0">
                <a:solidFill>
                  <a:srgbClr val="094059"/>
                </a:solidFill>
                <a:effectLst/>
                <a:latin typeface="Montserrat Medium"/>
                <a:ea typeface="Montserrat Medium"/>
                <a:cs typeface="Montserrat Medium"/>
              </a:rPr>
              <a:t>En curso</a:t>
            </a:r>
          </a:p>
        </p:txBody>
      </p:sp>
      <p:sp>
        <p:nvSpPr>
          <p:cNvPr id="6" name="Isosceles Triangle 5">
            <a:extLst>
              <a:ext uri="{FF2B5EF4-FFF2-40B4-BE49-F238E27FC236}">
                <a16:creationId xmlns:a16="http://schemas.microsoft.com/office/drawing/2014/main" id="{DD2A6EF6-5E5A-4461-BE45-56C8ABDBF6C9}"/>
              </a:ext>
            </a:extLst>
          </p:cNvPr>
          <p:cNvSpPr/>
          <p:nvPr/>
        </p:nvSpPr>
        <p:spPr>
          <a:xfrm rot="5400000">
            <a:off x="15503854" y="2399808"/>
            <a:ext cx="3702583" cy="1513592"/>
          </a:xfrm>
          <a:prstGeom prst="triangle">
            <a:avLst/>
          </a:prstGeom>
          <a:solidFill>
            <a:srgbClr val="F8FBFD">
              <a:alpha val="50196"/>
            </a:srgbClr>
          </a:solidFill>
        </p:spPr>
        <p:txBody>
          <a:bodyPr anchor="ctr"/>
          <a:lstStyle/>
          <a:p>
            <a:pPr algn="ctr"/>
            <a:endParaRPr lang="en-US" sz="3200">
              <a:solidFill>
                <a:srgbClr val="094059"/>
              </a:solidFill>
              <a:latin typeface="Montserrat Medium" panose="00000600000000000000" pitchFamily="2" charset="0"/>
            </a:endParaRPr>
          </a:p>
        </p:txBody>
      </p:sp>
      <p:sp>
        <p:nvSpPr>
          <p:cNvPr id="17" name="TextBox 4">
            <a:extLst>
              <a:ext uri="{FF2B5EF4-FFF2-40B4-BE49-F238E27FC236}">
                <a16:creationId xmlns:a16="http://schemas.microsoft.com/office/drawing/2014/main" id="{E0128E71-B03B-4DAD-8C72-6FA403A95FBE}"/>
              </a:ext>
            </a:extLst>
          </p:cNvPr>
          <p:cNvSpPr txBox="1"/>
          <p:nvPr/>
        </p:nvSpPr>
        <p:spPr>
          <a:xfrm>
            <a:off x="2260915" y="382157"/>
            <a:ext cx="13766171" cy="935000"/>
          </a:xfrm>
          <a:prstGeom prst="rect">
            <a:avLst/>
          </a:prstGeom>
        </p:spPr>
        <p:txBody>
          <a:bodyPr lIns="0" tIns="0" rIns="0" bIns="0" rtlCol="0" anchor="t">
            <a:spAutoFit/>
          </a:bodyPr>
          <a:lstStyle/>
          <a:p>
            <a:pPr algn="ctr">
              <a:lnSpc>
                <a:spcPts val="7859"/>
              </a:lnSpc>
            </a:pPr>
            <a:r>
              <a:rPr lang="es-US" sz="6000" b="1" i="0" strike="noStrike" cap="none" spc="174" baseline="0" dirty="0">
                <a:solidFill>
                  <a:srgbClr val="F8FBFD"/>
                </a:solidFill>
                <a:effectLst/>
                <a:latin typeface="Montserrat Classic Bold"/>
                <a:ea typeface="Montserrat Classic Bold"/>
                <a:cs typeface="Montserrat Classic Bold"/>
              </a:rPr>
              <a:t>NUESTROS PRÓXIMOS PASOS</a:t>
            </a:r>
          </a:p>
        </p:txBody>
      </p:sp>
      <p:sp>
        <p:nvSpPr>
          <p:cNvPr id="2" name="Rectangle: Rounded Corners 1">
            <a:extLst>
              <a:ext uri="{FF2B5EF4-FFF2-40B4-BE49-F238E27FC236}">
                <a16:creationId xmlns:a16="http://schemas.microsoft.com/office/drawing/2014/main" id="{6C5A0652-86C4-4AE3-B0DB-5C035A51C10C}"/>
              </a:ext>
            </a:extLst>
          </p:cNvPr>
          <p:cNvSpPr/>
          <p:nvPr/>
        </p:nvSpPr>
        <p:spPr>
          <a:xfrm>
            <a:off x="11248134" y="-2128784"/>
            <a:ext cx="6443455" cy="2294585"/>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US" sz="3000" b="0" i="0" strike="noStrike" cap="none" spc="0" baseline="0" dirty="0">
                <a:solidFill>
                  <a:srgbClr val="FFFFFF"/>
                </a:solidFill>
                <a:effectLst/>
                <a:latin typeface="Montserrat Light"/>
                <a:ea typeface="Montserrat Light"/>
                <a:cs typeface="Montserrat Light"/>
              </a:rPr>
              <a:t>Diapositiva alternativa para ilustrar la hoja de ruta para la electrificación.</a:t>
            </a:r>
            <a:endParaRPr lang="en-US" sz="3000" dirty="0">
              <a:latin typeface="Montserrat Light" panose="00000400000000000000" pitchFamily="2" charset="0"/>
            </a:endParaRPr>
          </a:p>
          <a:p>
            <a:pPr algn="ctr"/>
            <a:endParaRPr lang="en-US" sz="3000" dirty="0">
              <a:latin typeface="Montserrat Light" panose="00000400000000000000" pitchFamily="2" charset="0"/>
            </a:endParaRPr>
          </a:p>
        </p:txBody>
      </p:sp>
    </p:spTree>
    <p:extLst>
      <p:ext uri="{BB962C8B-B14F-4D97-AF65-F5344CB8AC3E}">
        <p14:creationId xmlns:p14="http://schemas.microsoft.com/office/powerpoint/2010/main" val="166981398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1FE82EFA-B763-422D-AC26-A458F88A5B56}"/>
              </a:ext>
            </a:extLst>
          </p:cNvPr>
          <p:cNvPicPr>
            <a:picLocks noChangeAspect="1"/>
          </p:cNvPicPr>
          <p:nvPr/>
        </p:nvPicPr>
        <p:blipFill>
          <a:blip r:embed="rId2">
            <a:duotone>
              <a:prstClr val="black"/>
              <a:srgbClr val="053D57">
                <a:tint val="45000"/>
                <a:satMod val="400000"/>
              </a:srgbClr>
            </a:duotone>
            <a:extLst>
              <a:ext uri="{28A0092B-C50C-407E-A947-70E740481C1C}">
                <a14:useLocalDpi xmlns:a14="http://schemas.microsoft.com/office/drawing/2010/main" val="0"/>
              </a:ext>
            </a:extLst>
          </a:blip>
          <a:srcRect t="7812" b="7812"/>
          <a:stretch>
            <a:fillRect/>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053D57">
              <a:alpha val="89804"/>
            </a:srgbClr>
          </a:solidFill>
        </p:spPr>
        <p:txBody>
          <a:bodyPr/>
          <a:lstStyle/>
          <a:p>
            <a:endParaRPr/>
          </a:p>
        </p:txBody>
      </p:sp>
      <p:sp>
        <p:nvSpPr>
          <p:cNvPr id="4" name="TextBox 4"/>
          <p:cNvSpPr txBox="1"/>
          <p:nvPr/>
        </p:nvSpPr>
        <p:spPr>
          <a:xfrm>
            <a:off x="2260915" y="2013586"/>
            <a:ext cx="13766171" cy="935000"/>
          </a:xfrm>
          <a:prstGeom prst="rect">
            <a:avLst/>
          </a:prstGeom>
        </p:spPr>
        <p:txBody>
          <a:bodyPr lIns="0" tIns="0" rIns="0" bIns="0" rtlCol="0" anchor="t">
            <a:spAutoFit/>
          </a:bodyPr>
          <a:lstStyle/>
          <a:p>
            <a:pPr algn="ctr">
              <a:lnSpc>
                <a:spcPts val="7859"/>
              </a:lnSpc>
            </a:pPr>
            <a:r>
              <a:rPr lang="es-US" sz="6000" b="1" i="0" strike="noStrike" cap="none" spc="174" baseline="0" dirty="0">
                <a:solidFill>
                  <a:srgbClr val="F8FBFD"/>
                </a:solidFill>
                <a:effectLst/>
                <a:latin typeface="Montserrat Classic Bold"/>
                <a:ea typeface="Montserrat Classic Bold"/>
                <a:cs typeface="Montserrat Classic Bold"/>
              </a:rPr>
              <a:t>AQUÍ PARA AYUDAR</a:t>
            </a:r>
          </a:p>
        </p:txBody>
      </p:sp>
      <p:grpSp>
        <p:nvGrpSpPr>
          <p:cNvPr id="5" name="Group 5"/>
          <p:cNvGrpSpPr/>
          <p:nvPr/>
        </p:nvGrpSpPr>
        <p:grpSpPr>
          <a:xfrm>
            <a:off x="2708590" y="4078411"/>
            <a:ext cx="6146485" cy="2044527"/>
            <a:chOff x="0" y="-9525"/>
            <a:chExt cx="8195313" cy="2726035"/>
          </a:xfrm>
        </p:grpSpPr>
        <p:sp>
          <p:nvSpPr>
            <p:cNvPr id="6" name="TextBox 6"/>
            <p:cNvSpPr txBox="1"/>
            <p:nvPr/>
          </p:nvSpPr>
          <p:spPr>
            <a:xfrm>
              <a:off x="735235" y="-9525"/>
              <a:ext cx="7460077" cy="711200"/>
            </a:xfrm>
            <a:prstGeom prst="rect">
              <a:avLst/>
            </a:prstGeom>
          </p:spPr>
          <p:txBody>
            <a:bodyPr lIns="0" tIns="0" rIns="0" bIns="0" rtlCol="0" anchor="t">
              <a:spAutoFit/>
            </a:bodyPr>
            <a:lstStyle/>
            <a:p>
              <a:pPr>
                <a:lnSpc>
                  <a:spcPts val="4200"/>
                </a:lnSpc>
              </a:pPr>
              <a:r>
                <a:rPr lang="es-US" sz="3500" b="1" i="0" strike="noStrike" cap="none" spc="259" baseline="0" dirty="0">
                  <a:solidFill>
                    <a:srgbClr val="F8FBFD"/>
                  </a:solidFill>
                  <a:effectLst/>
                  <a:latin typeface="Montserrat Classic Bold"/>
                  <a:ea typeface="Montserrat Classic Bold"/>
                  <a:cs typeface="Montserrat Classic Bold"/>
                </a:rPr>
                <a:t>WRI</a:t>
              </a:r>
            </a:p>
          </p:txBody>
        </p:sp>
        <p:sp>
          <p:nvSpPr>
            <p:cNvPr id="7" name="TextBox 7"/>
            <p:cNvSpPr txBox="1"/>
            <p:nvPr/>
          </p:nvSpPr>
          <p:spPr>
            <a:xfrm>
              <a:off x="735235" y="824112"/>
              <a:ext cx="7460077" cy="1880133"/>
            </a:xfrm>
            <a:prstGeom prst="rect">
              <a:avLst/>
            </a:prstGeom>
          </p:spPr>
          <p:txBody>
            <a:bodyPr lIns="0" tIns="0" rIns="0" bIns="0" rtlCol="0" anchor="t">
              <a:spAutoFit/>
            </a:bodyPr>
            <a:lstStyle/>
            <a:p>
              <a:pPr>
                <a:lnSpc>
                  <a:spcPts val="3750"/>
                </a:lnSpc>
              </a:pPr>
              <a:r>
                <a:rPr lang="es-US" sz="2500" b="0" i="0" strike="noStrike" cap="none" spc="25" baseline="0">
                  <a:solidFill>
                    <a:srgbClr val="F8FBFD"/>
                  </a:solidFill>
                  <a:effectLst/>
                  <a:latin typeface="Montserrat Light"/>
                  <a:ea typeface="Montserrat Light"/>
                  <a:cs typeface="Montserrat Light"/>
                </a:rPr>
                <a:t>Nombre </a:t>
              </a:r>
            </a:p>
            <a:p>
              <a:pPr>
                <a:lnSpc>
                  <a:spcPts val="3750"/>
                </a:lnSpc>
              </a:pPr>
              <a:r>
                <a:rPr lang="es-US" sz="2500" b="0" i="0" strike="noStrike" cap="none" spc="25" baseline="0">
                  <a:solidFill>
                    <a:srgbClr val="F8FBFD"/>
                  </a:solidFill>
                  <a:effectLst/>
                  <a:latin typeface="Montserrat Light"/>
                  <a:ea typeface="Montserrat Light"/>
                  <a:cs typeface="Montserrat Light"/>
                </a:rPr>
                <a:t>Correo electrónico </a:t>
              </a:r>
            </a:p>
            <a:p>
              <a:pPr>
                <a:lnSpc>
                  <a:spcPts val="3750"/>
                </a:lnSpc>
              </a:pPr>
              <a:r>
                <a:rPr lang="es-US" sz="2500" b="0" i="0" strike="noStrike" cap="none" spc="25" baseline="0">
                  <a:solidFill>
                    <a:srgbClr val="F8FBFD"/>
                  </a:solidFill>
                  <a:effectLst/>
                  <a:latin typeface="Montserrat Light"/>
                  <a:ea typeface="Montserrat Light"/>
                  <a:cs typeface="Montserrat Light"/>
                </a:rPr>
                <a:t>Número de teléfono</a:t>
              </a:r>
            </a:p>
          </p:txBody>
        </p:sp>
        <p:sp>
          <p:nvSpPr>
            <p:cNvPr id="8" name="AutoShape 8"/>
            <p:cNvSpPr/>
            <p:nvPr/>
          </p:nvSpPr>
          <p:spPr>
            <a:xfrm>
              <a:off x="0" y="258755"/>
              <a:ext cx="310719" cy="180990"/>
            </a:xfrm>
            <a:prstGeom prst="rect">
              <a:avLst/>
            </a:prstGeom>
            <a:solidFill>
              <a:srgbClr val="F8FBFD"/>
            </a:solidFill>
          </p:spPr>
          <p:txBody>
            <a:bodyPr/>
            <a:lstStyle/>
            <a:p>
              <a:endParaRPr/>
            </a:p>
          </p:txBody>
        </p:sp>
      </p:grpSp>
      <p:grpSp>
        <p:nvGrpSpPr>
          <p:cNvPr id="9" name="Group 9"/>
          <p:cNvGrpSpPr/>
          <p:nvPr/>
        </p:nvGrpSpPr>
        <p:grpSpPr>
          <a:xfrm>
            <a:off x="9432925" y="4078411"/>
            <a:ext cx="6146485" cy="2044527"/>
            <a:chOff x="0" y="-9525"/>
            <a:chExt cx="8195313" cy="2726036"/>
          </a:xfrm>
        </p:grpSpPr>
        <p:sp>
          <p:nvSpPr>
            <p:cNvPr id="10" name="TextBox 10"/>
            <p:cNvSpPr txBox="1"/>
            <p:nvPr/>
          </p:nvSpPr>
          <p:spPr>
            <a:xfrm>
              <a:off x="735236" y="-9525"/>
              <a:ext cx="7460077" cy="711200"/>
            </a:xfrm>
            <a:prstGeom prst="rect">
              <a:avLst/>
            </a:prstGeom>
          </p:spPr>
          <p:txBody>
            <a:bodyPr lIns="0" tIns="0" rIns="0" bIns="0" rtlCol="0" anchor="t">
              <a:spAutoFit/>
            </a:bodyPr>
            <a:lstStyle/>
            <a:p>
              <a:pPr>
                <a:lnSpc>
                  <a:spcPts val="4200"/>
                </a:lnSpc>
              </a:pPr>
              <a:r>
                <a:rPr lang="es-US" sz="3500" b="1" i="0" strike="noStrike" cap="none" spc="259" baseline="0" dirty="0">
                  <a:solidFill>
                    <a:srgbClr val="F8FBFD"/>
                  </a:solidFill>
                  <a:effectLst/>
                  <a:latin typeface="Montserrat Classic Bold"/>
                  <a:ea typeface="Montserrat Classic Bold"/>
                  <a:cs typeface="Montserrat Classic Bold"/>
                </a:rPr>
                <a:t>VEIC</a:t>
              </a:r>
            </a:p>
          </p:txBody>
        </p:sp>
        <p:sp>
          <p:nvSpPr>
            <p:cNvPr id="11" name="TextBox 11"/>
            <p:cNvSpPr txBox="1"/>
            <p:nvPr/>
          </p:nvSpPr>
          <p:spPr>
            <a:xfrm>
              <a:off x="735236" y="824111"/>
              <a:ext cx="7460077" cy="1880134"/>
            </a:xfrm>
            <a:prstGeom prst="rect">
              <a:avLst/>
            </a:prstGeom>
          </p:spPr>
          <p:txBody>
            <a:bodyPr lIns="0" tIns="0" rIns="0" bIns="0" rtlCol="0" anchor="t">
              <a:spAutoFit/>
            </a:bodyPr>
            <a:lstStyle/>
            <a:p>
              <a:pPr>
                <a:lnSpc>
                  <a:spcPts val="3750"/>
                </a:lnSpc>
              </a:pPr>
              <a:r>
                <a:rPr lang="es-US" sz="2500" b="0" i="0" strike="noStrike" cap="none" spc="25" baseline="0">
                  <a:solidFill>
                    <a:srgbClr val="F8FBFD"/>
                  </a:solidFill>
                  <a:effectLst/>
                  <a:latin typeface="Montserrat Light"/>
                  <a:ea typeface="Montserrat Light"/>
                  <a:cs typeface="Montserrat Light"/>
                </a:rPr>
                <a:t>Nombre </a:t>
              </a:r>
            </a:p>
            <a:p>
              <a:pPr>
                <a:lnSpc>
                  <a:spcPts val="3750"/>
                </a:lnSpc>
              </a:pPr>
              <a:r>
                <a:rPr lang="es-US" sz="2500" b="0" i="0" strike="noStrike" cap="none" spc="25" baseline="0">
                  <a:solidFill>
                    <a:srgbClr val="F8FBFD"/>
                  </a:solidFill>
                  <a:effectLst/>
                  <a:latin typeface="Montserrat Light"/>
                  <a:ea typeface="Montserrat Light"/>
                  <a:cs typeface="Montserrat Light"/>
                </a:rPr>
                <a:t>Correo electrónico </a:t>
              </a:r>
            </a:p>
            <a:p>
              <a:pPr>
                <a:lnSpc>
                  <a:spcPts val="3750"/>
                </a:lnSpc>
              </a:pPr>
              <a:r>
                <a:rPr lang="es-US" sz="2500" b="0" i="0" strike="noStrike" cap="none" spc="25" baseline="0">
                  <a:solidFill>
                    <a:srgbClr val="F8FBFD"/>
                  </a:solidFill>
                  <a:effectLst/>
                  <a:latin typeface="Montserrat Light"/>
                  <a:ea typeface="Montserrat Light"/>
                  <a:cs typeface="Montserrat Light"/>
                </a:rPr>
                <a:t>Número de teléfono</a:t>
              </a:r>
            </a:p>
          </p:txBody>
        </p:sp>
        <p:sp>
          <p:nvSpPr>
            <p:cNvPr id="12" name="AutoShape 12"/>
            <p:cNvSpPr/>
            <p:nvPr/>
          </p:nvSpPr>
          <p:spPr>
            <a:xfrm>
              <a:off x="0" y="258755"/>
              <a:ext cx="310719" cy="180990"/>
            </a:xfrm>
            <a:prstGeom prst="rect">
              <a:avLst/>
            </a:prstGeom>
            <a:solidFill>
              <a:srgbClr val="F8FBFD"/>
            </a:solidFill>
          </p:spPr>
          <p:txBody>
            <a:bodyPr/>
            <a:lstStyle/>
            <a:p>
              <a:endParaRPr/>
            </a:p>
          </p:txBody>
        </p:sp>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The back of a school bus&#10;&#10;Description automatically generated with medium confidence">
            <a:extLst>
              <a:ext uri="{FF2B5EF4-FFF2-40B4-BE49-F238E27FC236}">
                <a16:creationId xmlns:a16="http://schemas.microsoft.com/office/drawing/2014/main" id="{4AF4B5A6-B10D-4D88-9397-8A1D50912094}"/>
              </a:ext>
            </a:extLst>
          </p:cNvPr>
          <p:cNvPicPr>
            <a:picLocks noChangeAspect="1"/>
          </p:cNvPicPr>
          <p:nvPr/>
        </p:nvPicPr>
        <p:blipFill>
          <a:blip r:embed="rId3">
            <a:duotone>
              <a:prstClr val="black"/>
              <a:srgbClr val="094059">
                <a:tint val="45000"/>
                <a:satMod val="400000"/>
              </a:srgbClr>
            </a:duotone>
            <a:extLst>
              <a:ext uri="{28A0092B-C50C-407E-A947-70E740481C1C}">
                <a14:useLocalDpi xmlns:a14="http://schemas.microsoft.com/office/drawing/2010/main" val="0"/>
              </a:ext>
            </a:extLst>
          </a:blip>
          <a:srcRect l="21018" r="12610"/>
          <a:stretch>
            <a:fillRect/>
          </a:stretch>
        </p:blipFill>
        <p:spPr>
          <a:xfrm>
            <a:off x="0" y="-34090"/>
            <a:ext cx="18288000" cy="10321089"/>
          </a:xfrm>
          <a:prstGeom prst="rect">
            <a:avLst/>
          </a:prstGeom>
        </p:spPr>
      </p:pic>
      <p:grpSp>
        <p:nvGrpSpPr>
          <p:cNvPr id="7" name="Group 7"/>
          <p:cNvGrpSpPr/>
          <p:nvPr/>
        </p:nvGrpSpPr>
        <p:grpSpPr>
          <a:xfrm>
            <a:off x="3437521" y="3826041"/>
            <a:ext cx="11412958" cy="2634919"/>
            <a:chOff x="0" y="0"/>
            <a:chExt cx="15217277" cy="3513225"/>
          </a:xfrm>
        </p:grpSpPr>
        <p:sp>
          <p:nvSpPr>
            <p:cNvPr id="8" name="AutoShape 8"/>
            <p:cNvSpPr/>
            <p:nvPr/>
          </p:nvSpPr>
          <p:spPr>
            <a:xfrm>
              <a:off x="0" y="0"/>
              <a:ext cx="15217277" cy="3513225"/>
            </a:xfrm>
            <a:prstGeom prst="rect">
              <a:avLst/>
            </a:prstGeom>
            <a:solidFill>
              <a:srgbClr val="F8FBFD">
                <a:alpha val="89804"/>
              </a:srgbClr>
            </a:solidFill>
          </p:spPr>
          <p:txBody>
            <a:bodyPr/>
            <a:lstStyle/>
            <a:p>
              <a:endParaRPr/>
            </a:p>
          </p:txBody>
        </p:sp>
        <p:sp>
          <p:nvSpPr>
            <p:cNvPr id="9" name="TextBox 9"/>
            <p:cNvSpPr txBox="1"/>
            <p:nvPr/>
          </p:nvSpPr>
          <p:spPr>
            <a:xfrm>
              <a:off x="960098" y="1531909"/>
              <a:ext cx="13297081" cy="711200"/>
            </a:xfrm>
            <a:prstGeom prst="rect">
              <a:avLst/>
            </a:prstGeom>
          </p:spPr>
          <p:txBody>
            <a:bodyPr lIns="0" tIns="0" rIns="0" bIns="0" rtlCol="0" anchor="t">
              <a:spAutoFit/>
            </a:bodyPr>
            <a:lstStyle/>
            <a:p>
              <a:pPr algn="ctr">
                <a:lnSpc>
                  <a:spcPts val="4200"/>
                </a:lnSpc>
              </a:pPr>
              <a:r>
                <a:rPr lang="es-US" sz="3500" b="1" i="0" strike="noStrike" cap="none" spc="259" baseline="0" dirty="0">
                  <a:solidFill>
                    <a:srgbClr val="053D57"/>
                  </a:solidFill>
                  <a:effectLst/>
                  <a:latin typeface="Montserrat Classic Bold"/>
                  <a:ea typeface="Montserrat Classic Bold"/>
                  <a:cs typeface="Montserrat Classic Bold"/>
                </a:rPr>
                <a:t>GRACIAS</a:t>
              </a:r>
            </a:p>
          </p:txBody>
        </p:sp>
        <p:sp>
          <p:nvSpPr>
            <p:cNvPr id="10" name="TextBox 10"/>
            <p:cNvSpPr txBox="1"/>
            <p:nvPr/>
          </p:nvSpPr>
          <p:spPr>
            <a:xfrm>
              <a:off x="1112498" y="1892272"/>
              <a:ext cx="12992281" cy="695325"/>
            </a:xfrm>
            <a:prstGeom prst="rect">
              <a:avLst/>
            </a:prstGeom>
          </p:spPr>
          <p:txBody>
            <a:bodyPr lIns="0" tIns="0" rIns="0" bIns="0" rtlCol="0" anchor="t">
              <a:spAutoFit/>
            </a:bodyPr>
            <a:lstStyle/>
            <a:p>
              <a:pPr algn="ctr">
                <a:lnSpc>
                  <a:spcPts val="4500"/>
                </a:lnSpc>
              </a:pPr>
              <a:endParaRPr/>
            </a:p>
          </p:txBody>
        </p:sp>
      </p:gr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011982" y="-401130"/>
            <a:ext cx="9289170" cy="11089261"/>
          </a:xfrm>
          <a:prstGeom prst="rect">
            <a:avLst/>
          </a:prstGeom>
          <a:solidFill>
            <a:srgbClr val="053D57"/>
          </a:solidFill>
        </p:spPr>
        <p:txBody>
          <a:bodyPr/>
          <a:lstStyle/>
          <a:p>
            <a:endParaRPr/>
          </a:p>
        </p:txBody>
      </p:sp>
      <p:sp>
        <p:nvSpPr>
          <p:cNvPr id="3" name="TextBox 3"/>
          <p:cNvSpPr txBox="1"/>
          <p:nvPr/>
        </p:nvSpPr>
        <p:spPr>
          <a:xfrm>
            <a:off x="1028700" y="2986891"/>
            <a:ext cx="7277100" cy="4743735"/>
          </a:xfrm>
          <a:prstGeom prst="rect">
            <a:avLst/>
          </a:prstGeom>
        </p:spPr>
        <p:txBody>
          <a:bodyPr wrap="square" lIns="0" tIns="0" rIns="0" bIns="0" rtlCol="0" anchor="t">
            <a:spAutoFit/>
          </a:bodyPr>
          <a:lstStyle/>
          <a:p>
            <a:pPr>
              <a:lnSpc>
                <a:spcPts val="9450"/>
              </a:lnSpc>
            </a:pPr>
            <a:r>
              <a:rPr lang="es-US" sz="6000" b="1" i="0" strike="noStrike" cap="none" spc="67" baseline="0" dirty="0">
                <a:solidFill>
                  <a:srgbClr val="053D57"/>
                </a:solidFill>
                <a:effectLst/>
                <a:latin typeface="Montserrat Classic Bold"/>
                <a:ea typeface="Montserrat Classic Bold"/>
                <a:cs typeface="Montserrat Classic Bold"/>
              </a:rPr>
              <a:t>Plantilla de presentación de Por qué autobuses escolares eléctricos </a:t>
            </a:r>
          </a:p>
        </p:txBody>
      </p:sp>
      <p:sp>
        <p:nvSpPr>
          <p:cNvPr id="4" name="AutoShape 4"/>
          <p:cNvSpPr/>
          <p:nvPr/>
        </p:nvSpPr>
        <p:spPr>
          <a:xfrm>
            <a:off x="17259300" y="1028700"/>
            <a:ext cx="4436739" cy="173843"/>
          </a:xfrm>
          <a:prstGeom prst="rect">
            <a:avLst/>
          </a:prstGeom>
          <a:solidFill>
            <a:srgbClr val="F8FBFD"/>
          </a:solidFill>
        </p:spPr>
        <p:txBody>
          <a:bodyPr/>
          <a:lstStyle/>
          <a:p>
            <a:endParaRPr/>
          </a:p>
        </p:txBody>
      </p:sp>
      <p:sp>
        <p:nvSpPr>
          <p:cNvPr id="5" name="AutoShape 5"/>
          <p:cNvSpPr/>
          <p:nvPr/>
        </p:nvSpPr>
        <p:spPr>
          <a:xfrm>
            <a:off x="-3408039" y="9084457"/>
            <a:ext cx="4436739" cy="173843"/>
          </a:xfrm>
          <a:prstGeom prst="rect">
            <a:avLst/>
          </a:prstGeom>
          <a:solidFill>
            <a:srgbClr val="053D57"/>
          </a:solidFill>
        </p:spPr>
        <p:txBody>
          <a:bodyPr/>
          <a:lstStyle/>
          <a:p>
            <a:endParaRPr/>
          </a:p>
        </p:txBody>
      </p:sp>
      <p:sp>
        <p:nvSpPr>
          <p:cNvPr id="11" name="TextBox 11"/>
          <p:cNvSpPr txBox="1"/>
          <p:nvPr/>
        </p:nvSpPr>
        <p:spPr>
          <a:xfrm>
            <a:off x="10400760" y="2666148"/>
            <a:ext cx="7182702" cy="6771084"/>
          </a:xfrm>
          <a:prstGeom prst="rect">
            <a:avLst/>
          </a:prstGeom>
        </p:spPr>
        <p:txBody>
          <a:bodyPr wrap="square" lIns="0" tIns="0" rIns="0" bIns="0" rtlCol="0" anchor="t">
            <a:spAutoFit/>
          </a:bodyPr>
          <a:lstStyle/>
          <a:p>
            <a:pPr marL="457200" indent="-457200" algn="l" rtl="0" fontAlgn="base">
              <a:buFont typeface="+mj-lt"/>
              <a:buAutoNum type="arabicPeriod"/>
            </a:pPr>
            <a:r>
              <a:rPr lang="es-US" sz="2000" b="0" i="0" strike="noStrike" cap="none" spc="0" baseline="0" dirty="0">
                <a:solidFill>
                  <a:srgbClr val="FFFFFF"/>
                </a:solidFill>
                <a:effectLst/>
                <a:latin typeface="Montserrat Light"/>
                <a:ea typeface="Montserrat Light"/>
                <a:cs typeface="Montserrat Light"/>
              </a:rPr>
              <a:t>Identifique los objetivos de la presentación y seleccione las diapositivas relevantes en esta presentación que pueden ayudarlo a transmitir ese mensaje.</a:t>
            </a:r>
          </a:p>
          <a:p>
            <a:pPr marL="457200" indent="-457200" algn="l" rtl="0" fontAlgn="base">
              <a:buFont typeface="+mj-lt"/>
              <a:buAutoNum type="arabicPeriod"/>
            </a:pPr>
            <a:r>
              <a:rPr lang="es-US" sz="2000" b="0" i="0" strike="noStrike" cap="none" spc="0" baseline="0" dirty="0">
                <a:solidFill>
                  <a:srgbClr val="FFFFFF"/>
                </a:solidFill>
                <a:effectLst/>
                <a:latin typeface="Montserrat Light"/>
                <a:ea typeface="Montserrat Light"/>
                <a:cs typeface="Montserrat Light"/>
              </a:rPr>
              <a:t>Lea la </a:t>
            </a:r>
            <a:r>
              <a:rPr lang="es-US" sz="2000" b="1" i="0" strike="noStrike" cap="none" spc="0" baseline="0" dirty="0">
                <a:solidFill>
                  <a:srgbClr val="FFFFFF"/>
                </a:solidFill>
                <a:effectLst/>
                <a:latin typeface="Montserrat Light"/>
                <a:ea typeface="Montserrat Light"/>
                <a:cs typeface="Montserrat Light"/>
              </a:rPr>
              <a:t>leyenda de instrucciones </a:t>
            </a:r>
            <a:r>
              <a:rPr lang="es-US" sz="2000" b="0" i="0" strike="noStrike" cap="none" spc="0" baseline="0" dirty="0">
                <a:solidFill>
                  <a:srgbClr val="FFFFFF"/>
                </a:solidFill>
                <a:effectLst/>
                <a:latin typeface="Montserrat Light"/>
                <a:ea typeface="Montserrat Light"/>
                <a:cs typeface="Montserrat Light"/>
              </a:rPr>
              <a:t>en cada diapositiva, actualice el contenido de la diapositiva según sea necesario y luego elimine la leyenda.</a:t>
            </a:r>
          </a:p>
          <a:p>
            <a:pPr marL="457200" indent="-457200" algn="l" rtl="0" fontAlgn="base">
              <a:buFont typeface="+mj-lt"/>
              <a:buAutoNum type="arabicPeriod"/>
            </a:pPr>
            <a:r>
              <a:rPr lang="es-US" sz="2000" b="0" i="0" strike="noStrike" cap="none" spc="0" baseline="0" dirty="0">
                <a:solidFill>
                  <a:srgbClr val="FFFFFF"/>
                </a:solidFill>
                <a:effectLst/>
                <a:latin typeface="Montserrat Light"/>
                <a:ea typeface="Montserrat Light"/>
                <a:cs typeface="Montserrat Light"/>
              </a:rPr>
              <a:t>Ingrese al modo “</a:t>
            </a:r>
            <a:r>
              <a:rPr lang="es-US" sz="2000" b="1" i="0" strike="noStrike" cap="none" spc="0" baseline="0" dirty="0">
                <a:solidFill>
                  <a:srgbClr val="FFFFFF"/>
                </a:solidFill>
                <a:effectLst/>
                <a:latin typeface="Montserrat Light"/>
                <a:ea typeface="Montserrat Light"/>
                <a:cs typeface="Montserrat Light"/>
              </a:rPr>
              <a:t>Presentación de diapositivas</a:t>
            </a:r>
            <a:r>
              <a:rPr lang="es-US" sz="2000" b="0" i="0" strike="noStrike" cap="none" spc="0" baseline="0" dirty="0">
                <a:solidFill>
                  <a:srgbClr val="FFFFFF"/>
                </a:solidFill>
                <a:effectLst/>
                <a:latin typeface="Montserrat Light"/>
                <a:ea typeface="Montserrat Light"/>
                <a:cs typeface="Montserrat Light"/>
              </a:rPr>
              <a:t>” haciendo clic en el icono Presentación de diapositivas en la parte inferior derecha.</a:t>
            </a:r>
          </a:p>
          <a:p>
            <a:pPr marL="457200" indent="-457200" algn="l" rtl="0" fontAlgn="base">
              <a:buFont typeface="+mj-lt"/>
              <a:buAutoNum type="arabicPeriod"/>
            </a:pPr>
            <a:r>
              <a:rPr lang="es-US" sz="2000" b="0" i="0" strike="noStrike" cap="none" spc="0" baseline="0" dirty="0">
                <a:solidFill>
                  <a:srgbClr val="FFFFFF"/>
                </a:solidFill>
                <a:effectLst/>
                <a:latin typeface="Montserrat Light"/>
                <a:ea typeface="Montserrat Light"/>
                <a:cs typeface="Montserrat Light"/>
              </a:rPr>
              <a:t>Actualice y agregue cualquier contenido fuera de las instrucciones para ayudar a transmitir su mensaje.</a:t>
            </a:r>
          </a:p>
          <a:p>
            <a:pPr marL="457200" indent="-457200" algn="l" rtl="0" fontAlgn="base">
              <a:buFont typeface="+mj-lt"/>
              <a:buAutoNum type="arabicPeriod"/>
            </a:pPr>
            <a:r>
              <a:rPr lang="es-US" sz="2000" b="0" i="0" strike="noStrike" cap="none" spc="0" baseline="0" dirty="0">
                <a:solidFill>
                  <a:srgbClr val="FFFFFF"/>
                </a:solidFill>
                <a:effectLst/>
                <a:latin typeface="Montserrat Light"/>
                <a:ea typeface="Montserrat Light"/>
                <a:cs typeface="Montserrat Light"/>
              </a:rPr>
              <a:t>Revise las notas del orador en cada diapositiva para ver los temas de conversación o información adicional.</a:t>
            </a:r>
          </a:p>
          <a:p>
            <a:pPr marL="457200" indent="-457200" algn="l" rtl="0" fontAlgn="base">
              <a:buFont typeface="+mj-lt"/>
              <a:buAutoNum type="arabicPeriod"/>
            </a:pPr>
            <a:r>
              <a:rPr lang="es-US" sz="2000" b="0" i="0" strike="noStrike" cap="none" spc="0" baseline="0" dirty="0">
                <a:solidFill>
                  <a:srgbClr val="FFFFFF"/>
                </a:solidFill>
                <a:effectLst/>
                <a:latin typeface="Montserrat Light"/>
                <a:ea typeface="Montserrat Light"/>
                <a:cs typeface="Montserrat Light"/>
              </a:rPr>
              <a:t>Coloque esta presentación en la </a:t>
            </a:r>
            <a:r>
              <a:rPr lang="es-US" sz="2000" b="1" i="0" strike="noStrike" cap="none" spc="0" baseline="0" dirty="0">
                <a:solidFill>
                  <a:srgbClr val="FFFFFF"/>
                </a:solidFill>
                <a:effectLst/>
                <a:latin typeface="Montserrat Light"/>
                <a:ea typeface="Montserrat Light"/>
                <a:cs typeface="Montserrat Light"/>
              </a:rPr>
              <a:t>plantilla estándar</a:t>
            </a:r>
            <a:r>
              <a:rPr lang="es-US" sz="2000" b="0" i="0" strike="noStrike" cap="none" spc="0" baseline="0" dirty="0">
                <a:solidFill>
                  <a:srgbClr val="FFFFFF"/>
                </a:solidFill>
                <a:effectLst/>
                <a:latin typeface="Montserrat Light"/>
                <a:ea typeface="Montserrat Light"/>
                <a:cs typeface="Montserrat Light"/>
              </a:rPr>
              <a:t>  de su escuela (si corresponde) y elimine esta diapositiva antes de iniciar la presentación .</a:t>
            </a:r>
          </a:p>
          <a:p>
            <a:pPr marL="457200" indent="-457200" fontAlgn="base">
              <a:buFontTx/>
              <a:buAutoNum type="arabicPeriod"/>
            </a:pPr>
            <a:r>
              <a:rPr lang="es-US" sz="2000" b="0" i="0" strike="noStrike" cap="none" spc="0" baseline="0" dirty="0">
                <a:solidFill>
                  <a:srgbClr val="FFFFFF"/>
                </a:solidFill>
                <a:effectLst/>
                <a:latin typeface="Montserrat Light"/>
                <a:ea typeface="Montserrat Light"/>
                <a:cs typeface="Montserrat Light"/>
              </a:rPr>
              <a:t>Si tiene </a:t>
            </a:r>
            <a:r>
              <a:rPr lang="es-US" sz="2000" b="1" i="0" strike="noStrike" cap="none" spc="0" baseline="0" dirty="0">
                <a:solidFill>
                  <a:srgbClr val="FFFFFF"/>
                </a:solidFill>
                <a:effectLst/>
                <a:latin typeface="Montserrat Light"/>
                <a:ea typeface="Montserrat Light"/>
                <a:cs typeface="Montserrat Light"/>
              </a:rPr>
              <a:t>sugerencias o comentarios</a:t>
            </a:r>
            <a:r>
              <a:rPr lang="es-US" sz="2000" b="0" i="0" strike="noStrike" cap="none" spc="0" baseline="0" dirty="0">
                <a:solidFill>
                  <a:srgbClr val="FFFFFF"/>
                </a:solidFill>
                <a:effectLst/>
                <a:latin typeface="Montserrat Light"/>
                <a:ea typeface="Montserrat Light"/>
                <a:cs typeface="Montserrat Light"/>
              </a:rPr>
              <a:t>, comuníquese con nuestro equipo en nuestro sitio web enhttps://www.wri.org/initiatives/electric-school-bus-initiative</a:t>
            </a:r>
            <a:r>
              <a:rPr lang="es-US" sz="2000" b="0" i="0" u="sng" strike="noStrike" cap="none" spc="0" baseline="0" dirty="0">
                <a:solidFill>
                  <a:srgbClr val="FFFFFF"/>
                </a:solidFill>
                <a:effectLst/>
                <a:uFill>
                  <a:solidFill>
                    <a:srgbClr val="FFFFFF"/>
                  </a:solidFill>
                </a:uFill>
                <a:latin typeface="Montserrat Light"/>
                <a:ea typeface="Montserrat Light"/>
                <a:cs typeface="Montserrat Light"/>
              </a:rPr>
              <a:t> </a:t>
            </a:r>
            <a:endParaRPr lang="en-US" sz="2000" b="0" i="0" dirty="0">
              <a:solidFill>
                <a:schemeClr val="bg1"/>
              </a:solidFill>
              <a:effectLst/>
              <a:latin typeface="Montserrat Light" panose="00000400000000000000" pitchFamily="2" charset="0"/>
            </a:endParaRPr>
          </a:p>
        </p:txBody>
      </p:sp>
      <p:sp>
        <p:nvSpPr>
          <p:cNvPr id="12" name="TextBox 12"/>
          <p:cNvSpPr txBox="1"/>
          <p:nvPr/>
        </p:nvSpPr>
        <p:spPr>
          <a:xfrm>
            <a:off x="10358348" y="1682920"/>
            <a:ext cx="6433258" cy="562604"/>
          </a:xfrm>
          <a:prstGeom prst="rect">
            <a:avLst/>
          </a:prstGeom>
        </p:spPr>
        <p:txBody>
          <a:bodyPr lIns="0" tIns="0" rIns="0" bIns="0" rtlCol="0" anchor="t">
            <a:spAutoFit/>
          </a:bodyPr>
          <a:lstStyle/>
          <a:p>
            <a:pPr>
              <a:lnSpc>
                <a:spcPts val="4590"/>
              </a:lnSpc>
            </a:pPr>
            <a:r>
              <a:rPr lang="es-US" sz="3000" b="0" i="0" strike="noStrike" cap="none" spc="330" baseline="0">
                <a:solidFill>
                  <a:srgbClr val="F8FBFD"/>
                </a:solidFill>
                <a:effectLst/>
                <a:latin typeface="Montserrat Classic"/>
                <a:ea typeface="Montserrat Classic"/>
                <a:cs typeface="Montserrat Classic"/>
              </a:rPr>
              <a:t>¿CÓMO USAR ESTO?</a:t>
            </a:r>
          </a:p>
        </p:txBody>
      </p:sp>
      <p:sp>
        <p:nvSpPr>
          <p:cNvPr id="10" name="Rectangle: Rounded Corners 9">
            <a:extLst>
              <a:ext uri="{FF2B5EF4-FFF2-40B4-BE49-F238E27FC236}">
                <a16:creationId xmlns:a16="http://schemas.microsoft.com/office/drawing/2014/main" id="{B4BBDD26-AF1D-4AD8-BE8D-1BB82ACB41A7}"/>
              </a:ext>
            </a:extLst>
          </p:cNvPr>
          <p:cNvSpPr/>
          <p:nvPr/>
        </p:nvSpPr>
        <p:spPr>
          <a:xfrm>
            <a:off x="11253995" y="-2826"/>
            <a:ext cx="6443455" cy="1664297"/>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3000" b="0" i="0" strike="noStrike" cap="none" spc="0" baseline="0" dirty="0">
                <a:solidFill>
                  <a:srgbClr val="FFFFFF"/>
                </a:solidFill>
                <a:effectLst/>
                <a:latin typeface="Montserrat Light"/>
                <a:ea typeface="Montserrat Light"/>
                <a:cs typeface="Montserrat Light"/>
              </a:rPr>
              <a:t>Elimine esta diapositiva antes de iniciar la presentación . </a:t>
            </a:r>
          </a:p>
        </p:txBody>
      </p:sp>
    </p:spTree>
    <p:extLst>
      <p:ext uri="{BB962C8B-B14F-4D97-AF65-F5344CB8AC3E}">
        <p14:creationId xmlns:p14="http://schemas.microsoft.com/office/powerpoint/2010/main" val="300026894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The back of a school bus&#10;&#10;Description automatically generated with medium confidence">
            <a:extLst>
              <a:ext uri="{FF2B5EF4-FFF2-40B4-BE49-F238E27FC236}">
                <a16:creationId xmlns:a16="http://schemas.microsoft.com/office/drawing/2014/main" id="{4AF4B5A6-B10D-4D88-9397-8A1D50912094}"/>
              </a:ext>
            </a:extLst>
          </p:cNvPr>
          <p:cNvPicPr>
            <a:picLocks noChangeAspect="1"/>
          </p:cNvPicPr>
          <p:nvPr/>
        </p:nvPicPr>
        <p:blipFill>
          <a:blip r:embed="rId3">
            <a:duotone>
              <a:prstClr val="black"/>
              <a:srgbClr val="094059">
                <a:tint val="45000"/>
                <a:satMod val="400000"/>
              </a:srgbClr>
            </a:duotone>
            <a:extLst>
              <a:ext uri="{28A0092B-C50C-407E-A947-70E740481C1C}">
                <a14:useLocalDpi xmlns:a14="http://schemas.microsoft.com/office/drawing/2010/main" val="0"/>
              </a:ext>
            </a:extLst>
          </a:blip>
          <a:srcRect l="21018" r="12610"/>
          <a:stretch>
            <a:fillRect/>
          </a:stretch>
        </p:blipFill>
        <p:spPr>
          <a:xfrm>
            <a:off x="0" y="-34090"/>
            <a:ext cx="18288000" cy="10321089"/>
          </a:xfrm>
          <a:prstGeom prst="rect">
            <a:avLst/>
          </a:prstGeom>
        </p:spPr>
      </p:pic>
      <p:grpSp>
        <p:nvGrpSpPr>
          <p:cNvPr id="7" name="Group 7"/>
          <p:cNvGrpSpPr/>
          <p:nvPr/>
        </p:nvGrpSpPr>
        <p:grpSpPr>
          <a:xfrm>
            <a:off x="3437521" y="3826041"/>
            <a:ext cx="11412958" cy="2634919"/>
            <a:chOff x="0" y="0"/>
            <a:chExt cx="15217277" cy="3513225"/>
          </a:xfrm>
        </p:grpSpPr>
        <p:sp>
          <p:nvSpPr>
            <p:cNvPr id="8" name="AutoShape 8"/>
            <p:cNvSpPr/>
            <p:nvPr/>
          </p:nvSpPr>
          <p:spPr>
            <a:xfrm>
              <a:off x="0" y="0"/>
              <a:ext cx="15217277" cy="3513225"/>
            </a:xfrm>
            <a:prstGeom prst="rect">
              <a:avLst/>
            </a:prstGeom>
            <a:solidFill>
              <a:srgbClr val="F8FBFD">
                <a:alpha val="89804"/>
              </a:srgbClr>
            </a:solidFill>
          </p:spPr>
          <p:txBody>
            <a:bodyPr/>
            <a:lstStyle/>
            <a:p>
              <a:endParaRPr/>
            </a:p>
          </p:txBody>
        </p:sp>
        <p:sp>
          <p:nvSpPr>
            <p:cNvPr id="9" name="TextBox 9"/>
            <p:cNvSpPr txBox="1"/>
            <p:nvPr/>
          </p:nvSpPr>
          <p:spPr>
            <a:xfrm>
              <a:off x="234881" y="1533199"/>
              <a:ext cx="14747512" cy="718145"/>
            </a:xfrm>
            <a:prstGeom prst="rect">
              <a:avLst/>
            </a:prstGeom>
          </p:spPr>
          <p:txBody>
            <a:bodyPr wrap="square" lIns="0" tIns="0" rIns="0" bIns="0" rtlCol="0" anchor="t">
              <a:spAutoFit/>
            </a:bodyPr>
            <a:lstStyle/>
            <a:p>
              <a:pPr algn="ctr">
                <a:lnSpc>
                  <a:spcPts val="4200"/>
                </a:lnSpc>
              </a:pPr>
              <a:r>
                <a:rPr lang="es-US" sz="3500" b="1" i="0" strike="noStrike" cap="none" spc="259" baseline="0" dirty="0">
                  <a:solidFill>
                    <a:srgbClr val="053D57"/>
                  </a:solidFill>
                  <a:effectLst/>
                  <a:latin typeface="Montserrat Classic Bold"/>
                  <a:ea typeface="Montserrat Classic Bold"/>
                  <a:cs typeface="Montserrat Classic Bold"/>
                </a:rPr>
                <a:t>EL ALTO COSTO DE LOS AUTOBUSES DIÉSEL</a:t>
              </a:r>
            </a:p>
          </p:txBody>
        </p:sp>
        <p:sp>
          <p:nvSpPr>
            <p:cNvPr id="10" name="TextBox 10"/>
            <p:cNvSpPr txBox="1"/>
            <p:nvPr/>
          </p:nvSpPr>
          <p:spPr>
            <a:xfrm>
              <a:off x="1112498" y="1892272"/>
              <a:ext cx="12992281" cy="695325"/>
            </a:xfrm>
            <a:prstGeom prst="rect">
              <a:avLst/>
            </a:prstGeom>
          </p:spPr>
          <p:txBody>
            <a:bodyPr lIns="0" tIns="0" rIns="0" bIns="0" rtlCol="0" anchor="t">
              <a:spAutoFit/>
            </a:bodyPr>
            <a:lstStyle/>
            <a:p>
              <a:pPr algn="ctr">
                <a:lnSpc>
                  <a:spcPts val="4500"/>
                </a:lnSpc>
              </a:pPr>
              <a:endParaRPr/>
            </a:p>
          </p:txBody>
        </p:sp>
      </p:grpSp>
    </p:spTree>
    <p:extLst>
      <p:ext uri="{BB962C8B-B14F-4D97-AF65-F5344CB8AC3E}">
        <p14:creationId xmlns:p14="http://schemas.microsoft.com/office/powerpoint/2010/main" val="17457901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duotone>
              <a:prstClr val="black"/>
              <a:srgbClr val="053D57">
                <a:tint val="45000"/>
                <a:satMod val="400000"/>
              </a:srgbClr>
            </a:duotone>
            <a:extLst>
              <a:ext uri="{28A0092B-C50C-407E-A947-70E740481C1C}">
                <a14:useLocalDpi xmlns:a14="http://schemas.microsoft.com/office/drawing/2010/main" val="0"/>
              </a:ext>
            </a:extLst>
          </a:blip>
          <a:srcRect t="7812" b="7812"/>
          <a:stretch>
            <a:fillRect/>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F8FBFD">
              <a:alpha val="89804"/>
            </a:srgbClr>
          </a:solidFill>
        </p:spPr>
        <p:txBody>
          <a:bodyPr/>
          <a:lstStyle/>
          <a:p>
            <a:endParaRPr/>
          </a:p>
        </p:txBody>
      </p:sp>
      <p:sp>
        <p:nvSpPr>
          <p:cNvPr id="5" name="TextBox 5"/>
          <p:cNvSpPr txBox="1"/>
          <p:nvPr/>
        </p:nvSpPr>
        <p:spPr>
          <a:xfrm>
            <a:off x="9620250" y="3230160"/>
            <a:ext cx="6838950" cy="1030539"/>
          </a:xfrm>
          <a:prstGeom prst="rect">
            <a:avLst/>
          </a:prstGeom>
        </p:spPr>
        <p:txBody>
          <a:bodyPr wrap="square" lIns="0" tIns="0" rIns="0" bIns="0" rtlCol="0" anchor="t">
            <a:spAutoFit/>
          </a:bodyPr>
          <a:lstStyle/>
          <a:p>
            <a:pPr algn="ctr">
              <a:lnSpc>
                <a:spcPts val="9450"/>
              </a:lnSpc>
            </a:pPr>
            <a:r>
              <a:rPr lang="es-US" sz="4000" b="1" i="0" strike="noStrike" cap="none" spc="67" baseline="0" dirty="0">
                <a:solidFill>
                  <a:srgbClr val="053D57"/>
                </a:solidFill>
                <a:effectLst/>
                <a:latin typeface="Montserrat Classic Bold"/>
                <a:ea typeface="Montserrat Classic Bold"/>
                <a:cs typeface="Montserrat Classic Bold"/>
              </a:rPr>
              <a:t>10 veces más contaminación</a:t>
            </a:r>
          </a:p>
        </p:txBody>
      </p:sp>
      <p:sp>
        <p:nvSpPr>
          <p:cNvPr id="6" name="TextBox 6"/>
          <p:cNvSpPr txBox="1"/>
          <p:nvPr/>
        </p:nvSpPr>
        <p:spPr>
          <a:xfrm>
            <a:off x="9625348" y="4747969"/>
            <a:ext cx="6833851" cy="2271840"/>
          </a:xfrm>
          <a:prstGeom prst="rect">
            <a:avLst/>
          </a:prstGeom>
        </p:spPr>
        <p:txBody>
          <a:bodyPr wrap="square" lIns="0" tIns="0" rIns="0" bIns="0" rtlCol="0" anchor="t">
            <a:spAutoFit/>
          </a:bodyPr>
          <a:lstStyle/>
          <a:p>
            <a:pPr algn="ctr">
              <a:lnSpc>
                <a:spcPts val="4590"/>
              </a:lnSpc>
            </a:pPr>
            <a:r>
              <a:rPr lang="es-US" sz="2400" b="0" i="0" strike="noStrike" cap="none" spc="330" baseline="0" dirty="0">
                <a:solidFill>
                  <a:srgbClr val="053D57"/>
                </a:solidFill>
                <a:effectLst/>
                <a:latin typeface="Montserrat Classic"/>
                <a:ea typeface="Montserrat Classic"/>
                <a:cs typeface="Montserrat Classic"/>
              </a:rPr>
              <a:t>Los niveles de contaminación dentro de los autobuses diésel más antiguos pueden exceder las áreas circundantes de 5 a 10 veces. </a:t>
            </a:r>
          </a:p>
        </p:txBody>
      </p:sp>
      <p:sp>
        <p:nvSpPr>
          <p:cNvPr id="9" name="TextBox 9"/>
          <p:cNvSpPr txBox="1"/>
          <p:nvPr/>
        </p:nvSpPr>
        <p:spPr>
          <a:xfrm>
            <a:off x="2224295" y="3230160"/>
            <a:ext cx="6443455" cy="1030475"/>
          </a:xfrm>
          <a:prstGeom prst="rect">
            <a:avLst/>
          </a:prstGeom>
        </p:spPr>
        <p:txBody>
          <a:bodyPr lIns="0" tIns="0" rIns="0" bIns="0" rtlCol="0" anchor="t">
            <a:spAutoFit/>
          </a:bodyPr>
          <a:lstStyle/>
          <a:p>
            <a:pPr algn="ctr">
              <a:lnSpc>
                <a:spcPts val="9450"/>
              </a:lnSpc>
            </a:pPr>
            <a:r>
              <a:rPr lang="es-US" sz="4000" b="1" i="0" strike="noStrike" cap="none" spc="67" baseline="0" dirty="0">
                <a:solidFill>
                  <a:srgbClr val="053D57"/>
                </a:solidFill>
                <a:effectLst/>
                <a:latin typeface="Montserrat Classic Bold"/>
                <a:ea typeface="Montserrat Classic Bold"/>
                <a:cs typeface="Montserrat Classic Bold"/>
              </a:rPr>
              <a:t>20 minutos o más</a:t>
            </a:r>
          </a:p>
        </p:txBody>
      </p:sp>
      <p:sp>
        <p:nvSpPr>
          <p:cNvPr id="10" name="TextBox 10"/>
          <p:cNvSpPr txBox="1"/>
          <p:nvPr/>
        </p:nvSpPr>
        <p:spPr>
          <a:xfrm>
            <a:off x="2234492" y="4749084"/>
            <a:ext cx="6433258" cy="1713681"/>
          </a:xfrm>
          <a:prstGeom prst="rect">
            <a:avLst/>
          </a:prstGeom>
        </p:spPr>
        <p:txBody>
          <a:bodyPr lIns="0" tIns="0" rIns="0" bIns="0" rtlCol="0" anchor="t">
            <a:spAutoFit/>
          </a:bodyPr>
          <a:lstStyle/>
          <a:p>
            <a:pPr algn="ctr">
              <a:lnSpc>
                <a:spcPts val="4590"/>
              </a:lnSpc>
            </a:pPr>
            <a:r>
              <a:rPr lang="es-US" sz="2400" b="0" i="0" strike="noStrike" cap="none" spc="330" baseline="0" dirty="0">
                <a:solidFill>
                  <a:srgbClr val="053D57"/>
                </a:solidFill>
                <a:effectLst/>
                <a:latin typeface="Montserrat Classic"/>
                <a:ea typeface="Montserrat Classic"/>
                <a:cs typeface="Montserrat Classic"/>
              </a:rPr>
              <a:t>Los niños pasan entre 20 minutos </a:t>
            </a:r>
          </a:p>
          <a:p>
            <a:pPr algn="ctr">
              <a:lnSpc>
                <a:spcPts val="4590"/>
              </a:lnSpc>
            </a:pPr>
            <a:r>
              <a:rPr lang="es-US" sz="2400" b="0" i="0" strike="noStrike" cap="none" spc="330" baseline="0" dirty="0">
                <a:solidFill>
                  <a:srgbClr val="053D57"/>
                </a:solidFill>
                <a:effectLst/>
                <a:latin typeface="Montserrat Classic"/>
                <a:ea typeface="Montserrat Classic"/>
                <a:cs typeface="Montserrat Classic"/>
              </a:rPr>
              <a:t>a varias horas al día en autobuses escolares.</a:t>
            </a:r>
          </a:p>
        </p:txBody>
      </p:sp>
      <p:sp>
        <p:nvSpPr>
          <p:cNvPr id="13" name="TextBox 9">
            <a:extLst>
              <a:ext uri="{FF2B5EF4-FFF2-40B4-BE49-F238E27FC236}">
                <a16:creationId xmlns:a16="http://schemas.microsoft.com/office/drawing/2014/main" id="{79AC8DCF-5385-46AA-9E3D-B8C3600DB593}"/>
              </a:ext>
            </a:extLst>
          </p:cNvPr>
          <p:cNvSpPr txBox="1"/>
          <p:nvPr/>
        </p:nvSpPr>
        <p:spPr>
          <a:xfrm>
            <a:off x="1028700" y="1714053"/>
            <a:ext cx="15659100" cy="2324538"/>
          </a:xfrm>
          <a:prstGeom prst="rect">
            <a:avLst/>
          </a:prstGeom>
        </p:spPr>
        <p:txBody>
          <a:bodyPr wrap="square" lIns="0" tIns="0" rIns="0" bIns="0" rtlCol="0" anchor="t">
            <a:spAutoFit/>
          </a:bodyPr>
          <a:lstStyle/>
          <a:p>
            <a:pPr algn="ctr">
              <a:lnSpc>
                <a:spcPts val="9450"/>
              </a:lnSpc>
            </a:pPr>
            <a:r>
              <a:rPr lang="es-US" sz="4800" b="1" i="0" strike="noStrike" cap="none" spc="259" baseline="0" dirty="0">
                <a:solidFill>
                  <a:srgbClr val="053D57"/>
                </a:solidFill>
                <a:effectLst/>
                <a:latin typeface="Montserrat Classic Bold"/>
                <a:ea typeface="Montserrat Classic Bold"/>
                <a:cs typeface="Montserrat Classic Bold"/>
              </a:rPr>
              <a:t>EL ALTO COSTO DE LOS AUTOBUSES DIÉSEL</a:t>
            </a:r>
          </a:p>
          <a:p>
            <a:pPr algn="ctr">
              <a:lnSpc>
                <a:spcPts val="9450"/>
              </a:lnSpc>
            </a:pPr>
            <a:endParaRPr lang="en-US" sz="4800" spc="67" dirty="0">
              <a:solidFill>
                <a:srgbClr val="053D57"/>
              </a:solidFill>
              <a:latin typeface="Montserrat Classic Bold"/>
            </a:endParaRPr>
          </a:p>
        </p:txBody>
      </p:sp>
      <p:sp>
        <p:nvSpPr>
          <p:cNvPr id="15" name="TextBox 14">
            <a:extLst>
              <a:ext uri="{FF2B5EF4-FFF2-40B4-BE49-F238E27FC236}">
                <a16:creationId xmlns:a16="http://schemas.microsoft.com/office/drawing/2014/main" id="{358352A6-AE30-4F71-A3FA-CA8530965C81}"/>
              </a:ext>
            </a:extLst>
          </p:cNvPr>
          <p:cNvSpPr txBox="1"/>
          <p:nvPr/>
        </p:nvSpPr>
        <p:spPr>
          <a:xfrm>
            <a:off x="10161379" y="7328957"/>
            <a:ext cx="5958607" cy="400110"/>
          </a:xfrm>
          <a:prstGeom prst="rect">
            <a:avLst/>
          </a:prstGeom>
          <a:noFill/>
        </p:spPr>
        <p:txBody>
          <a:bodyPr wrap="square">
            <a:spAutoFit/>
          </a:bodyPr>
          <a:lstStyle/>
          <a:p>
            <a:pPr marL="0" marR="0" algn="ctr">
              <a:spcBef>
                <a:spcPct val="0"/>
              </a:spcBef>
              <a:spcAft>
                <a:spcPct val="0"/>
              </a:spcAft>
            </a:pPr>
            <a:r>
              <a:rPr lang="es-US" sz="2000" b="0" i="1" strike="noStrike" cap="none" spc="330" baseline="0" dirty="0">
                <a:solidFill>
                  <a:srgbClr val="053D57"/>
                </a:solidFill>
                <a:effectLst/>
                <a:latin typeface="Montserrat Classic"/>
                <a:ea typeface="Montserrat Classic"/>
                <a:cs typeface="Montserrat Classic"/>
              </a:rPr>
              <a:t>Environment &amp; Human Health, Inc. </a:t>
            </a:r>
          </a:p>
        </p:txBody>
      </p:sp>
      <p:sp>
        <p:nvSpPr>
          <p:cNvPr id="12" name="Rectangle: Rounded Corners 11">
            <a:extLst>
              <a:ext uri="{FF2B5EF4-FFF2-40B4-BE49-F238E27FC236}">
                <a16:creationId xmlns:a16="http://schemas.microsoft.com/office/drawing/2014/main" id="{6D10C913-BECF-4336-BAA7-F3CB7F38A944}"/>
              </a:ext>
            </a:extLst>
          </p:cNvPr>
          <p:cNvSpPr/>
          <p:nvPr/>
        </p:nvSpPr>
        <p:spPr>
          <a:xfrm>
            <a:off x="11330195" y="321024"/>
            <a:ext cx="6443455" cy="1424649"/>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3000" b="0" i="0" strike="noStrike" cap="none" spc="0" baseline="0">
                <a:solidFill>
                  <a:srgbClr val="FFFFFF"/>
                </a:solidFill>
                <a:effectLst/>
                <a:latin typeface="Montserrat Light"/>
                <a:ea typeface="Montserrat Light"/>
                <a:cs typeface="Montserrat Light"/>
              </a:rPr>
              <a:t>Ajuste el tiempo que pasa en un autobús al número correcto para su comunidad. </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CF2A2938-78C6-4E5D-8E3D-5A3516263783}"/>
              </a:ext>
            </a:extLst>
          </p:cNvPr>
          <p:cNvPicPr>
            <a:picLocks noChangeAspect="1"/>
          </p:cNvPicPr>
          <p:nvPr>
            <p:custDataLst>
              <p:tags r:id="rId1"/>
            </p:custDataLst>
          </p:nvPr>
        </p:nvPicPr>
        <p:blipFill>
          <a:blip r:embed="rId4">
            <a:duotone>
              <a:prstClr val="black"/>
              <a:srgbClr val="053D57">
                <a:tint val="45000"/>
                <a:satMod val="400000"/>
              </a:srgbClr>
            </a:duotone>
            <a:extLst>
              <a:ext uri="{28A0092B-C50C-407E-A947-70E740481C1C}">
                <a14:useLocalDpi xmlns:a14="http://schemas.microsoft.com/office/drawing/2010/main" val="0"/>
              </a:ext>
            </a:extLst>
          </a:blip>
          <a:srcRect l="-137" t="24911" r="137" b="89"/>
          <a:stretch>
            <a:fillRect/>
          </a:stretch>
        </p:blipFill>
        <p:spPr>
          <a:xfrm>
            <a:off x="0" y="0"/>
            <a:ext cx="18288002" cy="10287000"/>
          </a:xfrm>
          <a:prstGeom prst="rect">
            <a:avLst/>
          </a:prstGeom>
        </p:spPr>
      </p:pic>
      <p:sp>
        <p:nvSpPr>
          <p:cNvPr id="3" name="TextBox 3"/>
          <p:cNvSpPr txBox="1"/>
          <p:nvPr/>
        </p:nvSpPr>
        <p:spPr>
          <a:xfrm>
            <a:off x="1028700" y="1118235"/>
            <a:ext cx="16280771" cy="2354104"/>
          </a:xfrm>
          <a:prstGeom prst="rect">
            <a:avLst/>
          </a:prstGeom>
        </p:spPr>
        <p:txBody>
          <a:bodyPr lIns="0" tIns="0" rIns="0" bIns="0" rtlCol="0" anchor="t">
            <a:spAutoFit/>
          </a:bodyPr>
          <a:lstStyle/>
          <a:p>
            <a:pPr algn="ctr">
              <a:lnSpc>
                <a:spcPts val="9450"/>
              </a:lnSpc>
            </a:pPr>
            <a:r>
              <a:rPr lang="es-US" sz="6000" b="0" i="0" strike="noStrike" cap="none" spc="67" baseline="0">
                <a:solidFill>
                  <a:srgbClr val="FFFFFF"/>
                </a:solidFill>
                <a:effectLst/>
                <a:latin typeface="Montserrat Classic Bold"/>
                <a:ea typeface="Montserrat Classic Bold"/>
                <a:cs typeface="Montserrat Classic Bold"/>
              </a:rPr>
              <a:t>EL ALTO COSTO DE LOS AUTOBUSES DIÉSEL</a:t>
            </a:r>
          </a:p>
        </p:txBody>
      </p:sp>
      <p:sp>
        <p:nvSpPr>
          <p:cNvPr id="4" name="AutoShape 4"/>
          <p:cNvSpPr/>
          <p:nvPr/>
        </p:nvSpPr>
        <p:spPr>
          <a:xfrm>
            <a:off x="-266700" y="3276600"/>
            <a:ext cx="18821400" cy="7467600"/>
          </a:xfrm>
          <a:prstGeom prst="rect">
            <a:avLst/>
          </a:prstGeom>
          <a:solidFill>
            <a:srgbClr val="053D57">
              <a:alpha val="89804"/>
            </a:srgbClr>
          </a:solidFill>
        </p:spPr>
        <p:txBody>
          <a:bodyPr/>
          <a:lstStyle/>
          <a:p>
            <a:endParaRPr/>
          </a:p>
        </p:txBody>
      </p:sp>
      <p:sp>
        <p:nvSpPr>
          <p:cNvPr id="11" name="TextBox 11"/>
          <p:cNvSpPr txBox="1"/>
          <p:nvPr/>
        </p:nvSpPr>
        <p:spPr>
          <a:xfrm>
            <a:off x="5184421" y="4506278"/>
            <a:ext cx="3690058" cy="517065"/>
          </a:xfrm>
          <a:prstGeom prst="rect">
            <a:avLst/>
          </a:prstGeom>
        </p:spPr>
        <p:txBody>
          <a:bodyPr lIns="0" tIns="0" rIns="0" bIns="0" rtlCol="0" anchor="t">
            <a:spAutoFit/>
          </a:bodyPr>
          <a:lstStyle/>
          <a:p>
            <a:pPr algn="ctr">
              <a:lnSpc>
                <a:spcPts val="4590"/>
              </a:lnSpc>
            </a:pPr>
            <a:endParaRPr lang="en-US" sz="3000" spc="330">
              <a:solidFill>
                <a:srgbClr val="053D57"/>
              </a:solidFill>
              <a:latin typeface="Montserrat Classic"/>
            </a:endParaRPr>
          </a:p>
        </p:txBody>
      </p:sp>
      <p:sp>
        <p:nvSpPr>
          <p:cNvPr id="10" name="AutoShape 5">
            <a:extLst>
              <a:ext uri="{FF2B5EF4-FFF2-40B4-BE49-F238E27FC236}">
                <a16:creationId xmlns:a16="http://schemas.microsoft.com/office/drawing/2014/main" id="{893914F3-100B-4F95-B1E2-0CB4FF5A5E27}"/>
              </a:ext>
            </a:extLst>
          </p:cNvPr>
          <p:cNvSpPr/>
          <p:nvPr/>
        </p:nvSpPr>
        <p:spPr>
          <a:xfrm>
            <a:off x="3769079" y="6800850"/>
            <a:ext cx="10210800" cy="1423035"/>
          </a:xfrm>
          <a:prstGeom prst="rect">
            <a:avLst/>
          </a:prstGeom>
          <a:noFill/>
        </p:spPr>
        <p:txBody>
          <a:bodyPr lIns="365760" rIns="365760" anchor="ctr"/>
          <a:lstStyle/>
          <a:p>
            <a:pPr marR="0" lvl="0" algn="ctr">
              <a:lnSpc>
                <a:spcPct val="110000"/>
              </a:lnSpc>
              <a:spcBef>
                <a:spcPct val="0"/>
              </a:spcBef>
              <a:spcAft>
                <a:spcPct val="0"/>
              </a:spcAft>
            </a:pPr>
            <a:r>
              <a:rPr lang="es-US" sz="2400" b="0" i="0" strike="noStrike" cap="none" spc="330" baseline="0">
                <a:solidFill>
                  <a:srgbClr val="053D57"/>
                </a:solidFill>
                <a:effectLst/>
                <a:latin typeface="Montserrat Classic Bold"/>
                <a:ea typeface="Montserrat Classic Bold"/>
                <a:cs typeface="Montserrat Classic Bold"/>
              </a:rPr>
              <a:t>NOx		CO		PM		VOC</a:t>
            </a:r>
          </a:p>
        </p:txBody>
      </p:sp>
      <p:grpSp>
        <p:nvGrpSpPr>
          <p:cNvPr id="5" name="Group 4">
            <a:extLst>
              <a:ext uri="{FF2B5EF4-FFF2-40B4-BE49-F238E27FC236}">
                <a16:creationId xmlns:a16="http://schemas.microsoft.com/office/drawing/2014/main" id="{2F96A3C6-3304-4830-BAC6-3E8E31A5C83D}"/>
              </a:ext>
            </a:extLst>
          </p:cNvPr>
          <p:cNvGrpSpPr/>
          <p:nvPr/>
        </p:nvGrpSpPr>
        <p:grpSpPr>
          <a:xfrm>
            <a:off x="7102829" y="4267200"/>
            <a:ext cx="4076700" cy="5067300"/>
            <a:chOff x="7102829" y="4267200"/>
            <a:chExt cx="4076700" cy="5067300"/>
          </a:xfrm>
        </p:grpSpPr>
        <p:sp>
          <p:nvSpPr>
            <p:cNvPr id="9" name="AutoShape 9">
              <a:extLst>
                <a:ext uri="{FF2B5EF4-FFF2-40B4-BE49-F238E27FC236}">
                  <a16:creationId xmlns:a16="http://schemas.microsoft.com/office/drawing/2014/main" id="{2BA9308D-81C0-4B2C-B228-F727465188CB}"/>
                </a:ext>
              </a:extLst>
            </p:cNvPr>
            <p:cNvSpPr/>
            <p:nvPr/>
          </p:nvSpPr>
          <p:spPr>
            <a:xfrm>
              <a:off x="7102829" y="4267200"/>
              <a:ext cx="4076700" cy="5067300"/>
            </a:xfrm>
            <a:prstGeom prst="rect">
              <a:avLst/>
            </a:prstGeom>
            <a:solidFill>
              <a:srgbClr val="F8FBFD"/>
            </a:solidFill>
          </p:spPr>
          <p:txBody>
            <a:bodyPr lIns="365760" tIns="45720" rIns="365760" bIns="45720" anchor="ctr"/>
            <a:lstStyle/>
            <a:p>
              <a:r>
                <a:rPr lang="es-US" sz="2400" b="0" i="0" strike="noStrike" cap="none" spc="330" baseline="0" dirty="0">
                  <a:solidFill>
                    <a:srgbClr val="053D57"/>
                  </a:solidFill>
                  <a:effectLst/>
                  <a:latin typeface="Montserrat Classic"/>
                  <a:ea typeface="Montserrat Classic"/>
                  <a:cs typeface="Montserrat Classic"/>
                </a:rPr>
                <a:t>El humo de diésel está clasificado como carcinógeno.</a:t>
              </a:r>
            </a:p>
          </p:txBody>
        </p:sp>
        <p:sp>
          <p:nvSpPr>
            <p:cNvPr id="14" name="TextBox 13">
              <a:extLst>
                <a:ext uri="{FF2B5EF4-FFF2-40B4-BE49-F238E27FC236}">
                  <a16:creationId xmlns:a16="http://schemas.microsoft.com/office/drawing/2014/main" id="{537B5679-666D-43F8-8A84-A05A545036FE}"/>
                </a:ext>
              </a:extLst>
            </p:cNvPr>
            <p:cNvSpPr txBox="1"/>
            <p:nvPr/>
          </p:nvSpPr>
          <p:spPr>
            <a:xfrm>
              <a:off x="7291649" y="8609915"/>
              <a:ext cx="3699060" cy="335280"/>
            </a:xfrm>
            <a:prstGeom prst="rect">
              <a:avLst/>
            </a:prstGeom>
            <a:noFill/>
          </p:spPr>
          <p:txBody>
            <a:bodyPr wrap="square" lIns="91440" tIns="45720" rIns="91440" bIns="45720" anchor="t">
              <a:spAutoFit/>
            </a:bodyPr>
            <a:lstStyle/>
            <a:p>
              <a:r>
                <a:rPr lang="es-US" sz="1600" b="0" i="1" strike="noStrike" cap="none" spc="330" baseline="0">
                  <a:solidFill>
                    <a:srgbClr val="053D57"/>
                  </a:solidFill>
                  <a:effectLst/>
                  <a:latin typeface="Montserrat Classic"/>
                  <a:ea typeface="Montserrat Classic"/>
                  <a:cs typeface="Montserrat Classic"/>
                </a:rPr>
                <a:t>EPA</a:t>
              </a:r>
            </a:p>
          </p:txBody>
        </p:sp>
      </p:grpSp>
      <p:grpSp>
        <p:nvGrpSpPr>
          <p:cNvPr id="2" name="Group 1">
            <a:extLst>
              <a:ext uri="{FF2B5EF4-FFF2-40B4-BE49-F238E27FC236}">
                <a16:creationId xmlns:a16="http://schemas.microsoft.com/office/drawing/2014/main" id="{B27FB338-4628-4A3C-A29C-9229E44B2659}"/>
              </a:ext>
            </a:extLst>
          </p:cNvPr>
          <p:cNvGrpSpPr/>
          <p:nvPr/>
        </p:nvGrpSpPr>
        <p:grpSpPr>
          <a:xfrm>
            <a:off x="12306300" y="4267200"/>
            <a:ext cx="4076700" cy="5068609"/>
            <a:chOff x="12306300" y="4267200"/>
            <a:chExt cx="4076700" cy="5068609"/>
          </a:xfrm>
        </p:grpSpPr>
        <p:sp>
          <p:nvSpPr>
            <p:cNvPr id="12" name="AutoShape 13">
              <a:extLst>
                <a:ext uri="{FF2B5EF4-FFF2-40B4-BE49-F238E27FC236}">
                  <a16:creationId xmlns:a16="http://schemas.microsoft.com/office/drawing/2014/main" id="{6C8C6481-1859-49AC-8B91-0188C2F2CA06}"/>
                </a:ext>
              </a:extLst>
            </p:cNvPr>
            <p:cNvSpPr/>
            <p:nvPr/>
          </p:nvSpPr>
          <p:spPr>
            <a:xfrm>
              <a:off x="12306300" y="4267200"/>
              <a:ext cx="4076700" cy="5067300"/>
            </a:xfrm>
            <a:prstGeom prst="rect">
              <a:avLst/>
            </a:prstGeom>
            <a:solidFill>
              <a:srgbClr val="F8FBFD"/>
            </a:solidFill>
          </p:spPr>
          <p:txBody>
            <a:bodyPr lIns="365760" tIns="45720" rIns="365760" bIns="45720" anchor="ctr"/>
            <a:lstStyle/>
            <a:p>
              <a:r>
                <a:rPr lang="es-US" sz="2400" b="0" i="0" strike="noStrike" cap="none" spc="330" baseline="0">
                  <a:solidFill>
                    <a:srgbClr val="053D57"/>
                  </a:solidFill>
                  <a:effectLst/>
                  <a:latin typeface="Montserrat Classic"/>
                  <a:ea typeface="Montserrat Classic"/>
                  <a:cs typeface="Montserrat Classic"/>
                </a:rPr>
                <a:t>Se ha demostrado que la exposición a las emisiones de diésel afecta negativamente la salud cognitiva y respiratoria de los niños.</a:t>
              </a:r>
            </a:p>
          </p:txBody>
        </p:sp>
        <p:sp>
          <p:nvSpPr>
            <p:cNvPr id="15" name="TextBox 14">
              <a:extLst>
                <a:ext uri="{FF2B5EF4-FFF2-40B4-BE49-F238E27FC236}">
                  <a16:creationId xmlns:a16="http://schemas.microsoft.com/office/drawing/2014/main" id="{BEA0F054-3097-4F08-AF26-FE90C72D553C}"/>
                </a:ext>
              </a:extLst>
            </p:cNvPr>
            <p:cNvSpPr txBox="1"/>
            <p:nvPr/>
          </p:nvSpPr>
          <p:spPr>
            <a:xfrm>
              <a:off x="12489480" y="8504812"/>
              <a:ext cx="3699060" cy="822960"/>
            </a:xfrm>
            <a:prstGeom prst="rect">
              <a:avLst/>
            </a:prstGeom>
            <a:noFill/>
          </p:spPr>
          <p:txBody>
            <a:bodyPr wrap="square">
              <a:spAutoFit/>
            </a:bodyPr>
            <a:lstStyle/>
            <a:p>
              <a:r>
                <a:rPr lang="es-US" sz="1600" b="0" i="1" strike="noStrike" cap="none" spc="330" baseline="0">
                  <a:solidFill>
                    <a:srgbClr val="053D57"/>
                  </a:solidFill>
                  <a:effectLst/>
                  <a:latin typeface="Montserrat Classic"/>
                  <a:ea typeface="Montserrat Classic"/>
                  <a:cs typeface="Montserrat Classic"/>
                </a:rPr>
                <a:t>Agencia Internacional para la Investigación del Cáncer</a:t>
              </a:r>
            </a:p>
          </p:txBody>
        </p:sp>
      </p:grpSp>
      <p:grpSp>
        <p:nvGrpSpPr>
          <p:cNvPr id="20" name="Group 19">
            <a:extLst>
              <a:ext uri="{FF2B5EF4-FFF2-40B4-BE49-F238E27FC236}">
                <a16:creationId xmlns:a16="http://schemas.microsoft.com/office/drawing/2014/main" id="{C4684DE3-7621-4C1C-960F-6A57CAA2E502}"/>
              </a:ext>
            </a:extLst>
          </p:cNvPr>
          <p:cNvGrpSpPr/>
          <p:nvPr/>
        </p:nvGrpSpPr>
        <p:grpSpPr>
          <a:xfrm>
            <a:off x="12297723" y="4267200"/>
            <a:ext cx="4076700" cy="5067300"/>
            <a:chOff x="7102829" y="4267200"/>
            <a:chExt cx="4076700" cy="5067300"/>
          </a:xfrm>
        </p:grpSpPr>
        <p:sp>
          <p:nvSpPr>
            <p:cNvPr id="21" name="AutoShape 9">
              <a:extLst>
                <a:ext uri="{FF2B5EF4-FFF2-40B4-BE49-F238E27FC236}">
                  <a16:creationId xmlns:a16="http://schemas.microsoft.com/office/drawing/2014/main" id="{5D79034A-FD7C-4AFF-BCE9-190C54109859}"/>
                </a:ext>
              </a:extLst>
            </p:cNvPr>
            <p:cNvSpPr/>
            <p:nvPr/>
          </p:nvSpPr>
          <p:spPr>
            <a:xfrm>
              <a:off x="7102829" y="4267200"/>
              <a:ext cx="4076700" cy="5067300"/>
            </a:xfrm>
            <a:prstGeom prst="rect">
              <a:avLst/>
            </a:prstGeom>
            <a:solidFill>
              <a:srgbClr val="F8FBFD"/>
            </a:solidFill>
          </p:spPr>
          <p:txBody>
            <a:bodyPr lIns="365760" tIns="45720" rIns="365760" bIns="45720" anchor="ctr"/>
            <a:lstStyle/>
            <a:p>
              <a:r>
                <a:rPr lang="es-US" sz="2400" b="0" i="0" strike="noStrike" cap="none" spc="330" baseline="0" dirty="0">
                  <a:solidFill>
                    <a:srgbClr val="053D57"/>
                  </a:solidFill>
                  <a:effectLst/>
                  <a:latin typeface="Montserrat Classic"/>
                  <a:ea typeface="Montserrat Classic"/>
                  <a:cs typeface="Montserrat Classic"/>
                </a:rPr>
                <a:t>Los niños son más susceptibles </a:t>
              </a:r>
            </a:p>
            <a:p>
              <a:r>
                <a:rPr lang="es-US" sz="2400" b="0" i="0" strike="noStrike" cap="none" spc="330" baseline="0" dirty="0">
                  <a:solidFill>
                    <a:srgbClr val="053D57"/>
                  </a:solidFill>
                  <a:effectLst/>
                  <a:latin typeface="Montserrat Classic"/>
                  <a:ea typeface="Montserrat Classic"/>
                  <a:cs typeface="Montserrat Classic"/>
                </a:rPr>
                <a:t>a los efectos  dañinos </a:t>
              </a:r>
            </a:p>
            <a:p>
              <a:r>
                <a:rPr lang="es-US" sz="2400" b="0" i="0" strike="noStrike" cap="none" spc="330" baseline="0" dirty="0">
                  <a:solidFill>
                    <a:srgbClr val="053D57"/>
                  </a:solidFill>
                  <a:effectLst/>
                  <a:latin typeface="Montserrat Classic"/>
                  <a:ea typeface="Montserrat Classic"/>
                  <a:cs typeface="Montserrat Classic"/>
                </a:rPr>
                <a:t>de las emisiones de diésel.</a:t>
              </a:r>
              <a:endParaRPr lang="en-US" sz="2400" spc="330" dirty="0">
                <a:solidFill>
                  <a:srgbClr val="053D57"/>
                </a:solidFill>
                <a:latin typeface="Montserrat Classic"/>
              </a:endParaRPr>
            </a:p>
          </p:txBody>
        </p:sp>
        <p:sp>
          <p:nvSpPr>
            <p:cNvPr id="22" name="TextBox 21">
              <a:extLst>
                <a:ext uri="{FF2B5EF4-FFF2-40B4-BE49-F238E27FC236}">
                  <a16:creationId xmlns:a16="http://schemas.microsoft.com/office/drawing/2014/main" id="{A24B5674-48FA-47D4-82DF-86D23EA8B840}"/>
                </a:ext>
              </a:extLst>
            </p:cNvPr>
            <p:cNvSpPr txBox="1"/>
            <p:nvPr/>
          </p:nvSpPr>
          <p:spPr>
            <a:xfrm>
              <a:off x="7291650" y="8609915"/>
              <a:ext cx="3699060" cy="579120"/>
            </a:xfrm>
            <a:prstGeom prst="rect">
              <a:avLst/>
            </a:prstGeom>
            <a:noFill/>
          </p:spPr>
          <p:txBody>
            <a:bodyPr wrap="square" lIns="91440" tIns="45720" rIns="91440" bIns="45720" anchor="t">
              <a:spAutoFit/>
            </a:bodyPr>
            <a:lstStyle/>
            <a:p>
              <a:r>
                <a:rPr lang="es-US" sz="1600" b="0" i="1" strike="noStrike" cap="none" spc="330" baseline="0">
                  <a:solidFill>
                    <a:srgbClr val="053D57"/>
                  </a:solidFill>
                  <a:effectLst/>
                  <a:latin typeface="Montserrat Classic"/>
                  <a:ea typeface="Montserrat Classic"/>
                  <a:cs typeface="Montserrat Classic"/>
                </a:rPr>
                <a:t>Revisión de la economía de la educación</a:t>
              </a:r>
              <a:endParaRPr lang="en-US" sz="1600" i="1" spc="330">
                <a:solidFill>
                  <a:srgbClr val="053D57"/>
                </a:solidFill>
                <a:latin typeface="Montserrat Classic"/>
              </a:endParaRPr>
            </a:p>
          </p:txBody>
        </p:sp>
      </p:grpSp>
      <p:grpSp>
        <p:nvGrpSpPr>
          <p:cNvPr id="17" name="Group 16">
            <a:extLst>
              <a:ext uri="{FF2B5EF4-FFF2-40B4-BE49-F238E27FC236}">
                <a16:creationId xmlns:a16="http://schemas.microsoft.com/office/drawing/2014/main" id="{138EC491-5A7F-4DE4-82E1-74BC129F5DB3}"/>
              </a:ext>
            </a:extLst>
          </p:cNvPr>
          <p:cNvGrpSpPr/>
          <p:nvPr/>
        </p:nvGrpSpPr>
        <p:grpSpPr>
          <a:xfrm>
            <a:off x="1905000" y="4267200"/>
            <a:ext cx="4076700" cy="5067300"/>
            <a:chOff x="12306073" y="4846685"/>
            <a:chExt cx="4076700" cy="5067300"/>
          </a:xfrm>
        </p:grpSpPr>
        <p:sp>
          <p:nvSpPr>
            <p:cNvPr id="18" name="AutoShape 13">
              <a:extLst>
                <a:ext uri="{FF2B5EF4-FFF2-40B4-BE49-F238E27FC236}">
                  <a16:creationId xmlns:a16="http://schemas.microsoft.com/office/drawing/2014/main" id="{03A7F30F-B2A9-4BE9-B63D-D6AF8C940BCD}"/>
                </a:ext>
              </a:extLst>
            </p:cNvPr>
            <p:cNvSpPr/>
            <p:nvPr/>
          </p:nvSpPr>
          <p:spPr>
            <a:xfrm>
              <a:off x="12306073" y="4846685"/>
              <a:ext cx="4076700" cy="5067300"/>
            </a:xfrm>
            <a:prstGeom prst="rect">
              <a:avLst/>
            </a:prstGeom>
            <a:solidFill>
              <a:srgbClr val="F8FBFD"/>
            </a:solidFill>
          </p:spPr>
          <p:txBody>
            <a:bodyPr lIns="365760" tIns="45720" rIns="365760" bIns="45720" anchor="ctr"/>
            <a:lstStyle/>
            <a:p>
              <a:r>
                <a:rPr lang="es-US" sz="2400" b="0" i="0" strike="noStrike" cap="none" spc="330" baseline="0" dirty="0">
                  <a:solidFill>
                    <a:srgbClr val="053D57"/>
                  </a:solidFill>
                  <a:effectLst/>
                  <a:latin typeface="Montserrat Classic"/>
                  <a:ea typeface="Montserrat Classic"/>
                  <a:cs typeface="Montserrat Classic"/>
                </a:rPr>
                <a:t>Se ha demostrado que la exposición a emisiones de diésel afecta negativamente la salud cognitiva y respiratoria de los niños.</a:t>
              </a:r>
            </a:p>
            <a:p>
              <a:endParaRPr lang="es-US" sz="2400" b="0" i="0" strike="noStrike" cap="none" spc="330" baseline="0" dirty="0">
                <a:solidFill>
                  <a:srgbClr val="053D57"/>
                </a:solidFill>
                <a:effectLst/>
                <a:latin typeface="Montserrat Classic"/>
                <a:ea typeface="Montserrat Classic"/>
                <a:cs typeface="Montserrat Classic"/>
              </a:endParaRPr>
            </a:p>
          </p:txBody>
        </p:sp>
        <p:sp>
          <p:nvSpPr>
            <p:cNvPr id="19" name="TextBox 18">
              <a:extLst>
                <a:ext uri="{FF2B5EF4-FFF2-40B4-BE49-F238E27FC236}">
                  <a16:creationId xmlns:a16="http://schemas.microsoft.com/office/drawing/2014/main" id="{EA59F2B6-9F72-4D5D-9A7A-AA9CB5169B73}"/>
                </a:ext>
              </a:extLst>
            </p:cNvPr>
            <p:cNvSpPr txBox="1"/>
            <p:nvPr/>
          </p:nvSpPr>
          <p:spPr>
            <a:xfrm>
              <a:off x="12489479" y="8962974"/>
              <a:ext cx="3699060" cy="822960"/>
            </a:xfrm>
            <a:prstGeom prst="rect">
              <a:avLst/>
            </a:prstGeom>
            <a:noFill/>
          </p:spPr>
          <p:txBody>
            <a:bodyPr wrap="square">
              <a:spAutoFit/>
            </a:bodyPr>
            <a:lstStyle/>
            <a:p>
              <a:r>
                <a:rPr lang="es-US" sz="1600" b="0" i="1" strike="noStrike" cap="none" spc="330" baseline="0">
                  <a:solidFill>
                    <a:srgbClr val="053D57"/>
                  </a:solidFill>
                  <a:effectLst/>
                  <a:latin typeface="Montserrat Classic"/>
                  <a:ea typeface="Montserrat Classic"/>
                  <a:cs typeface="Montserrat Classic"/>
                </a:rPr>
                <a:t>Agencia Internacional para la Investigación del Cáncer</a:t>
              </a:r>
            </a:p>
          </p:txBody>
        </p:sp>
      </p:grpSp>
    </p:spTree>
    <p:extLst>
      <p:ext uri="{BB962C8B-B14F-4D97-AF65-F5344CB8AC3E}">
        <p14:creationId xmlns:p14="http://schemas.microsoft.com/office/powerpoint/2010/main" val="34838840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duotone>
              <a:prstClr val="black"/>
              <a:srgbClr val="053D57">
                <a:tint val="45000"/>
                <a:satMod val="400000"/>
              </a:srgbClr>
            </a:duotone>
            <a:extLst>
              <a:ext uri="{28A0092B-C50C-407E-A947-70E740481C1C}">
                <a14:useLocalDpi xmlns:a14="http://schemas.microsoft.com/office/drawing/2010/main" val="0"/>
              </a:ext>
            </a:extLst>
          </a:blip>
          <a:srcRect t="7812" b="7812"/>
          <a:stretch>
            <a:fillRect/>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F8FBFD">
              <a:alpha val="89804"/>
            </a:srgbClr>
          </a:solidFill>
        </p:spPr>
        <p:txBody>
          <a:bodyPr/>
          <a:lstStyle/>
          <a:p>
            <a:endParaRPr/>
          </a:p>
        </p:txBody>
      </p:sp>
      <p:sp>
        <p:nvSpPr>
          <p:cNvPr id="5" name="TextBox 5"/>
          <p:cNvSpPr txBox="1"/>
          <p:nvPr/>
        </p:nvSpPr>
        <p:spPr>
          <a:xfrm>
            <a:off x="9394724" y="3230161"/>
            <a:ext cx="6668982" cy="1030539"/>
          </a:xfrm>
          <a:prstGeom prst="rect">
            <a:avLst/>
          </a:prstGeom>
        </p:spPr>
        <p:txBody>
          <a:bodyPr wrap="square" lIns="0" tIns="0" rIns="0" bIns="0" rtlCol="0" anchor="t">
            <a:spAutoFit/>
          </a:bodyPr>
          <a:lstStyle/>
          <a:p>
            <a:pPr algn="ctr">
              <a:lnSpc>
                <a:spcPts val="9450"/>
              </a:lnSpc>
            </a:pPr>
            <a:r>
              <a:rPr lang="es-US" sz="4000" b="1" i="0" strike="noStrike" cap="none" spc="67" baseline="0" dirty="0">
                <a:solidFill>
                  <a:srgbClr val="053D57"/>
                </a:solidFill>
                <a:effectLst/>
                <a:latin typeface="Montserrat Classic Bold"/>
                <a:ea typeface="Montserrat Classic Bold"/>
                <a:cs typeface="Montserrat Classic Bold"/>
              </a:rPr>
              <a:t>XX autobuses más antiguos</a:t>
            </a:r>
          </a:p>
        </p:txBody>
      </p:sp>
      <p:sp>
        <p:nvSpPr>
          <p:cNvPr id="6" name="TextBox 6"/>
          <p:cNvSpPr txBox="1"/>
          <p:nvPr/>
        </p:nvSpPr>
        <p:spPr>
          <a:xfrm>
            <a:off x="9625348" y="4747969"/>
            <a:ext cx="7062452" cy="4041556"/>
          </a:xfrm>
          <a:prstGeom prst="rect">
            <a:avLst/>
          </a:prstGeom>
        </p:spPr>
        <p:txBody>
          <a:bodyPr wrap="square" lIns="0" tIns="0" rIns="0" bIns="0" rtlCol="0" anchor="t">
            <a:spAutoFit/>
          </a:bodyPr>
          <a:lstStyle/>
          <a:p>
            <a:pPr algn="ctr">
              <a:lnSpc>
                <a:spcPts val="4590"/>
              </a:lnSpc>
            </a:pPr>
            <a:r>
              <a:rPr lang="es-US" sz="2400" b="0" i="0" strike="noStrike" cap="none" spc="330" baseline="0" dirty="0">
                <a:solidFill>
                  <a:srgbClr val="053D57"/>
                </a:solidFill>
                <a:effectLst/>
                <a:latin typeface="Montserrat Classic"/>
                <a:ea typeface="Montserrat Classic"/>
                <a:cs typeface="Montserrat Classic"/>
              </a:rPr>
              <a:t>Tenemos xx autobuses que tienen más de diez años de antigüedad y que probablemente deban reemplazarse en los próximos cinco años. Los autobuses diésel antiguos son costosos de mantener y tienen mayores niveles de contaminación.</a:t>
            </a:r>
          </a:p>
        </p:txBody>
      </p:sp>
      <p:sp>
        <p:nvSpPr>
          <p:cNvPr id="9" name="TextBox 9"/>
          <p:cNvSpPr txBox="1"/>
          <p:nvPr/>
        </p:nvSpPr>
        <p:spPr>
          <a:xfrm>
            <a:off x="1998769" y="3230160"/>
            <a:ext cx="6668982" cy="1030539"/>
          </a:xfrm>
          <a:prstGeom prst="rect">
            <a:avLst/>
          </a:prstGeom>
        </p:spPr>
        <p:txBody>
          <a:bodyPr wrap="square" lIns="0" tIns="0" rIns="0" bIns="0" rtlCol="0" anchor="t">
            <a:spAutoFit/>
          </a:bodyPr>
          <a:lstStyle/>
          <a:p>
            <a:pPr algn="ctr">
              <a:lnSpc>
                <a:spcPts val="9450"/>
              </a:lnSpc>
            </a:pPr>
            <a:r>
              <a:rPr lang="es-US" sz="4000" b="1" i="0" strike="noStrike" cap="none" spc="67" baseline="0" dirty="0">
                <a:solidFill>
                  <a:srgbClr val="053D57"/>
                </a:solidFill>
                <a:effectLst/>
                <a:latin typeface="Montserrat Classic Bold"/>
                <a:ea typeface="Montserrat Classic Bold"/>
                <a:cs typeface="Montserrat Classic Bold"/>
              </a:rPr>
              <a:t>$XXX en combustible al año</a:t>
            </a:r>
          </a:p>
        </p:txBody>
      </p:sp>
      <p:sp>
        <p:nvSpPr>
          <p:cNvPr id="10" name="TextBox 10"/>
          <p:cNvSpPr txBox="1"/>
          <p:nvPr/>
        </p:nvSpPr>
        <p:spPr>
          <a:xfrm>
            <a:off x="2229394" y="4747969"/>
            <a:ext cx="6433258" cy="2296611"/>
          </a:xfrm>
          <a:prstGeom prst="rect">
            <a:avLst/>
          </a:prstGeom>
        </p:spPr>
        <p:txBody>
          <a:bodyPr lIns="0" tIns="0" rIns="0" bIns="0" rtlCol="0" anchor="t">
            <a:spAutoFit/>
          </a:bodyPr>
          <a:lstStyle/>
          <a:p>
            <a:pPr algn="ctr">
              <a:lnSpc>
                <a:spcPts val="4590"/>
              </a:lnSpc>
            </a:pPr>
            <a:r>
              <a:rPr lang="es-US" sz="2400" b="0" i="0" strike="noStrike" cap="none" spc="330" baseline="0">
                <a:solidFill>
                  <a:srgbClr val="053D57"/>
                </a:solidFill>
                <a:effectLst/>
                <a:latin typeface="Montserrat Classic"/>
                <a:ea typeface="Montserrat Classic"/>
                <a:cs typeface="Montserrat Classic"/>
              </a:rPr>
              <a:t>Gastamos $xxx cada año para ponerle combustible a nuestros autobuses. </a:t>
            </a:r>
          </a:p>
          <a:p>
            <a:pPr algn="ctr">
              <a:lnSpc>
                <a:spcPts val="4590"/>
              </a:lnSpc>
            </a:pPr>
            <a:endParaRPr lang="en-US" sz="2400" spc="330">
              <a:solidFill>
                <a:srgbClr val="053D57"/>
              </a:solidFill>
              <a:latin typeface="Montserrat Classic"/>
            </a:endParaRPr>
          </a:p>
        </p:txBody>
      </p:sp>
      <p:sp>
        <p:nvSpPr>
          <p:cNvPr id="13" name="TextBox 9">
            <a:extLst>
              <a:ext uri="{FF2B5EF4-FFF2-40B4-BE49-F238E27FC236}">
                <a16:creationId xmlns:a16="http://schemas.microsoft.com/office/drawing/2014/main" id="{79AC8DCF-5385-46AA-9E3D-B8C3600DB593}"/>
              </a:ext>
            </a:extLst>
          </p:cNvPr>
          <p:cNvSpPr txBox="1"/>
          <p:nvPr/>
        </p:nvSpPr>
        <p:spPr>
          <a:xfrm>
            <a:off x="1680827" y="1159102"/>
            <a:ext cx="13963650" cy="1218282"/>
          </a:xfrm>
          <a:prstGeom prst="rect">
            <a:avLst/>
          </a:prstGeom>
        </p:spPr>
        <p:txBody>
          <a:bodyPr wrap="square" lIns="0" tIns="0" rIns="0" bIns="0" rtlCol="0" anchor="t">
            <a:spAutoFit/>
          </a:bodyPr>
          <a:lstStyle/>
          <a:p>
            <a:pPr algn="ctr">
              <a:lnSpc>
                <a:spcPts val="9450"/>
              </a:lnSpc>
            </a:pPr>
            <a:r>
              <a:rPr lang="es-US" sz="4800" b="1" i="0" strike="noStrike" cap="none" spc="67" baseline="0" dirty="0">
                <a:solidFill>
                  <a:srgbClr val="053D57"/>
                </a:solidFill>
                <a:effectLst/>
                <a:latin typeface="Montserrat Classic Bold"/>
                <a:ea typeface="Montserrat Classic Bold"/>
                <a:cs typeface="Montserrat Classic Bold"/>
              </a:rPr>
              <a:t>EL ALTO COSTO DE LOS AUTOBUSES DIÉSEL</a:t>
            </a:r>
          </a:p>
        </p:txBody>
      </p:sp>
      <p:sp>
        <p:nvSpPr>
          <p:cNvPr id="15" name="Rectangle: Rounded Corners 14">
            <a:extLst>
              <a:ext uri="{FF2B5EF4-FFF2-40B4-BE49-F238E27FC236}">
                <a16:creationId xmlns:a16="http://schemas.microsoft.com/office/drawing/2014/main" id="{3E7D0CF9-E300-4A2A-8806-74D062EB0C4B}"/>
              </a:ext>
            </a:extLst>
          </p:cNvPr>
          <p:cNvSpPr/>
          <p:nvPr/>
        </p:nvSpPr>
        <p:spPr>
          <a:xfrm>
            <a:off x="14696571" y="-721102"/>
            <a:ext cx="6163097" cy="4229206"/>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US" sz="2400" b="0" i="0" strike="noStrike" cap="none" spc="0" baseline="0" dirty="0">
                <a:solidFill>
                  <a:srgbClr val="FFFFFF"/>
                </a:solidFill>
                <a:effectLst/>
                <a:latin typeface="Montserrat Light"/>
                <a:ea typeface="Montserrat Light"/>
                <a:cs typeface="Montserrat Light"/>
              </a:rPr>
              <a:t>Ajuste los costos de combustible y la cantidad de autobuses más antiguos para reflejar los números precisos para su escuela/distrito. </a:t>
            </a:r>
          </a:p>
          <a:p>
            <a:pPr algn="ctr"/>
            <a:endParaRPr lang="en-US" sz="2400" dirty="0">
              <a:latin typeface="Montserrat Light" panose="00000400000000000000" pitchFamily="2" charset="0"/>
            </a:endParaRPr>
          </a:p>
          <a:p>
            <a:pPr algn="ctr"/>
            <a:r>
              <a:rPr lang="es-US" sz="2400" b="0" i="0" strike="noStrike" cap="none" spc="0" baseline="0" dirty="0">
                <a:solidFill>
                  <a:srgbClr val="FFFFFF"/>
                </a:solidFill>
                <a:effectLst/>
                <a:latin typeface="Montserrat Light"/>
                <a:ea typeface="Montserrat Light"/>
                <a:cs typeface="Montserrat Light"/>
              </a:rPr>
              <a:t>Para calcular los costos de combustible, puede usar $7,000 como el costo promedio anual de combustible para cada autobús diésel por año. </a:t>
            </a:r>
            <a:endParaRPr lang="en-US" sz="2400" dirty="0">
              <a:latin typeface="Montserrat Light" panose="00000400000000000000" pitchFamily="2" charset="0"/>
            </a:endParaRPr>
          </a:p>
        </p:txBody>
      </p:sp>
    </p:spTree>
    <p:extLst>
      <p:ext uri="{BB962C8B-B14F-4D97-AF65-F5344CB8AC3E}">
        <p14:creationId xmlns:p14="http://schemas.microsoft.com/office/powerpoint/2010/main" val="147071851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The back of a school bus&#10;&#10;Description automatically generated with medium confidence">
            <a:extLst>
              <a:ext uri="{FF2B5EF4-FFF2-40B4-BE49-F238E27FC236}">
                <a16:creationId xmlns:a16="http://schemas.microsoft.com/office/drawing/2014/main" id="{4AF4B5A6-B10D-4D88-9397-8A1D50912094}"/>
              </a:ext>
            </a:extLst>
          </p:cNvPr>
          <p:cNvPicPr>
            <a:picLocks noChangeAspect="1"/>
          </p:cNvPicPr>
          <p:nvPr/>
        </p:nvPicPr>
        <p:blipFill>
          <a:blip r:embed="rId3">
            <a:duotone>
              <a:prstClr val="black"/>
              <a:srgbClr val="094059">
                <a:tint val="45000"/>
                <a:satMod val="400000"/>
              </a:srgbClr>
            </a:duotone>
            <a:extLst>
              <a:ext uri="{28A0092B-C50C-407E-A947-70E740481C1C}">
                <a14:useLocalDpi xmlns:a14="http://schemas.microsoft.com/office/drawing/2010/main" val="0"/>
              </a:ext>
            </a:extLst>
          </a:blip>
          <a:srcRect l="21018" r="12610"/>
          <a:stretch>
            <a:fillRect/>
          </a:stretch>
        </p:blipFill>
        <p:spPr>
          <a:xfrm>
            <a:off x="0" y="-34090"/>
            <a:ext cx="18288000" cy="10321089"/>
          </a:xfrm>
          <a:prstGeom prst="rect">
            <a:avLst/>
          </a:prstGeom>
        </p:spPr>
      </p:pic>
      <p:grpSp>
        <p:nvGrpSpPr>
          <p:cNvPr id="7" name="Group 7"/>
          <p:cNvGrpSpPr/>
          <p:nvPr/>
        </p:nvGrpSpPr>
        <p:grpSpPr>
          <a:xfrm>
            <a:off x="3437521" y="3826041"/>
            <a:ext cx="11412958" cy="2634919"/>
            <a:chOff x="0" y="0"/>
            <a:chExt cx="15217277" cy="3513225"/>
          </a:xfrm>
        </p:grpSpPr>
        <p:sp>
          <p:nvSpPr>
            <p:cNvPr id="8" name="AutoShape 8"/>
            <p:cNvSpPr/>
            <p:nvPr/>
          </p:nvSpPr>
          <p:spPr>
            <a:xfrm>
              <a:off x="0" y="0"/>
              <a:ext cx="15217277" cy="3513225"/>
            </a:xfrm>
            <a:prstGeom prst="rect">
              <a:avLst/>
            </a:prstGeom>
            <a:solidFill>
              <a:srgbClr val="F8FBFD">
                <a:alpha val="89804"/>
              </a:srgbClr>
            </a:solidFill>
          </p:spPr>
          <p:txBody>
            <a:bodyPr/>
            <a:lstStyle/>
            <a:p>
              <a:endParaRPr/>
            </a:p>
          </p:txBody>
        </p:sp>
        <p:sp>
          <p:nvSpPr>
            <p:cNvPr id="9" name="TextBox 9"/>
            <p:cNvSpPr txBox="1"/>
            <p:nvPr/>
          </p:nvSpPr>
          <p:spPr>
            <a:xfrm>
              <a:off x="960097" y="1045412"/>
              <a:ext cx="13297081" cy="1422400"/>
            </a:xfrm>
            <a:prstGeom prst="rect">
              <a:avLst/>
            </a:prstGeom>
          </p:spPr>
          <p:txBody>
            <a:bodyPr lIns="0" tIns="0" rIns="0" bIns="0" rtlCol="0" anchor="t">
              <a:spAutoFit/>
            </a:bodyPr>
            <a:lstStyle/>
            <a:p>
              <a:pPr algn="ctr">
                <a:lnSpc>
                  <a:spcPts val="4200"/>
                </a:lnSpc>
              </a:pPr>
              <a:r>
                <a:rPr lang="es-US" sz="3500" b="1" i="0" strike="noStrike" cap="none" spc="259" baseline="0" dirty="0">
                  <a:solidFill>
                    <a:srgbClr val="053D57"/>
                  </a:solidFill>
                  <a:effectLst/>
                  <a:latin typeface="Montserrat Classic Bold"/>
                  <a:ea typeface="Montserrat Classic Bold"/>
                  <a:cs typeface="Montserrat Classic Bold"/>
                </a:rPr>
                <a:t>POR QUÉ LAS ESCUELAS SE ESTÁN VOLVIENDO ELÉCTRICAS </a:t>
              </a:r>
            </a:p>
          </p:txBody>
        </p:sp>
        <p:sp>
          <p:nvSpPr>
            <p:cNvPr id="10" name="TextBox 10"/>
            <p:cNvSpPr txBox="1"/>
            <p:nvPr/>
          </p:nvSpPr>
          <p:spPr>
            <a:xfrm>
              <a:off x="1112498" y="1892272"/>
              <a:ext cx="12992281" cy="695325"/>
            </a:xfrm>
            <a:prstGeom prst="rect">
              <a:avLst/>
            </a:prstGeom>
          </p:spPr>
          <p:txBody>
            <a:bodyPr lIns="0" tIns="0" rIns="0" bIns="0" rtlCol="0" anchor="t">
              <a:spAutoFit/>
            </a:bodyPr>
            <a:lstStyle/>
            <a:p>
              <a:pPr algn="ctr">
                <a:lnSpc>
                  <a:spcPts val="4500"/>
                </a:lnSpc>
              </a:pPr>
              <a:endParaRPr/>
            </a:p>
          </p:txBody>
        </p:sp>
      </p:grpSp>
    </p:spTree>
    <p:extLst>
      <p:ext uri="{BB962C8B-B14F-4D97-AF65-F5344CB8AC3E}">
        <p14:creationId xmlns:p14="http://schemas.microsoft.com/office/powerpoint/2010/main" val="184150935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CF2A2938-78C6-4E5D-8E3D-5A3516263783}"/>
              </a:ext>
            </a:extLst>
          </p:cNvPr>
          <p:cNvPicPr>
            <a:picLocks noChangeAspect="1"/>
          </p:cNvPicPr>
          <p:nvPr>
            <p:custDataLst>
              <p:tags r:id="rId1"/>
            </p:custDataLst>
          </p:nvPr>
        </p:nvPicPr>
        <p:blipFill>
          <a:blip r:embed="rId4">
            <a:duotone>
              <a:prstClr val="black"/>
              <a:srgbClr val="053D57">
                <a:tint val="45000"/>
                <a:satMod val="400000"/>
              </a:srgbClr>
            </a:duotone>
            <a:extLst>
              <a:ext uri="{28A0092B-C50C-407E-A947-70E740481C1C}">
                <a14:useLocalDpi xmlns:a14="http://schemas.microsoft.com/office/drawing/2010/main" val="0"/>
              </a:ext>
            </a:extLst>
          </a:blip>
          <a:srcRect l="-137" t="24911" r="137" b="89"/>
          <a:stretch>
            <a:fillRect/>
          </a:stretch>
        </p:blipFill>
        <p:spPr>
          <a:xfrm>
            <a:off x="0" y="0"/>
            <a:ext cx="18288002" cy="10287000"/>
          </a:xfrm>
          <a:prstGeom prst="rect">
            <a:avLst/>
          </a:prstGeom>
        </p:spPr>
      </p:pic>
      <p:sp>
        <p:nvSpPr>
          <p:cNvPr id="3" name="TextBox 3"/>
          <p:cNvSpPr txBox="1"/>
          <p:nvPr/>
        </p:nvSpPr>
        <p:spPr>
          <a:xfrm>
            <a:off x="1028700" y="1118235"/>
            <a:ext cx="16280771" cy="1982889"/>
          </a:xfrm>
          <a:prstGeom prst="rect">
            <a:avLst/>
          </a:prstGeom>
        </p:spPr>
        <p:txBody>
          <a:bodyPr lIns="0" tIns="0" rIns="0" bIns="0" rtlCol="0" anchor="t">
            <a:spAutoFit/>
          </a:bodyPr>
          <a:lstStyle/>
          <a:p>
            <a:pPr algn="ctr">
              <a:lnSpc>
                <a:spcPts val="7860"/>
              </a:lnSpc>
            </a:pPr>
            <a:r>
              <a:rPr lang="es-US" sz="6000" b="1" i="0" strike="noStrike" cap="none" spc="174" baseline="0" dirty="0">
                <a:solidFill>
                  <a:srgbClr val="F8FBFD"/>
                </a:solidFill>
                <a:effectLst/>
                <a:latin typeface="Montserrat Classic Bold"/>
                <a:ea typeface="Montserrat Classic Bold"/>
                <a:cs typeface="Montserrat Classic Bold"/>
              </a:rPr>
              <a:t>POR QUÉ LAS ESCUELAS SE ESTÁN VOLVIENDO ELÉCTRICAS</a:t>
            </a:r>
          </a:p>
        </p:txBody>
      </p:sp>
      <p:sp>
        <p:nvSpPr>
          <p:cNvPr id="4" name="AutoShape 4"/>
          <p:cNvSpPr/>
          <p:nvPr/>
        </p:nvSpPr>
        <p:spPr>
          <a:xfrm>
            <a:off x="-266700" y="3276600"/>
            <a:ext cx="18821400" cy="7467600"/>
          </a:xfrm>
          <a:prstGeom prst="rect">
            <a:avLst/>
          </a:prstGeom>
          <a:solidFill>
            <a:srgbClr val="053D57">
              <a:alpha val="89804"/>
            </a:srgbClr>
          </a:solidFill>
        </p:spPr>
        <p:txBody>
          <a:bodyPr/>
          <a:lstStyle/>
          <a:p>
            <a:endParaRPr/>
          </a:p>
        </p:txBody>
      </p:sp>
      <p:sp>
        <p:nvSpPr>
          <p:cNvPr id="11" name="TextBox 11"/>
          <p:cNvSpPr txBox="1"/>
          <p:nvPr/>
        </p:nvSpPr>
        <p:spPr>
          <a:xfrm>
            <a:off x="5184421" y="4506278"/>
            <a:ext cx="3690058" cy="517065"/>
          </a:xfrm>
          <a:prstGeom prst="rect">
            <a:avLst/>
          </a:prstGeom>
        </p:spPr>
        <p:txBody>
          <a:bodyPr lIns="0" tIns="0" rIns="0" bIns="0" rtlCol="0" anchor="t">
            <a:spAutoFit/>
          </a:bodyPr>
          <a:lstStyle/>
          <a:p>
            <a:pPr algn="ctr">
              <a:lnSpc>
                <a:spcPts val="4590"/>
              </a:lnSpc>
            </a:pPr>
            <a:endParaRPr lang="en-US" sz="3000" spc="330">
              <a:solidFill>
                <a:srgbClr val="053D57"/>
              </a:solidFill>
              <a:latin typeface="Montserrat Classic"/>
            </a:endParaRPr>
          </a:p>
        </p:txBody>
      </p:sp>
      <p:grpSp>
        <p:nvGrpSpPr>
          <p:cNvPr id="12" name="Group 11">
            <a:extLst>
              <a:ext uri="{FF2B5EF4-FFF2-40B4-BE49-F238E27FC236}">
                <a16:creationId xmlns:a16="http://schemas.microsoft.com/office/drawing/2014/main" id="{3B2BE9BB-45EB-4E27-B5BF-7C3E67DCBCED}"/>
              </a:ext>
            </a:extLst>
          </p:cNvPr>
          <p:cNvGrpSpPr/>
          <p:nvPr/>
        </p:nvGrpSpPr>
        <p:grpSpPr>
          <a:xfrm>
            <a:off x="13110632" y="4687957"/>
            <a:ext cx="3467100" cy="4042799"/>
            <a:chOff x="2154765" y="4687958"/>
            <a:chExt cx="3467100" cy="4042799"/>
          </a:xfrm>
        </p:grpSpPr>
        <p:sp>
          <p:nvSpPr>
            <p:cNvPr id="14" name="AutoShape 5">
              <a:extLst>
                <a:ext uri="{FF2B5EF4-FFF2-40B4-BE49-F238E27FC236}">
                  <a16:creationId xmlns:a16="http://schemas.microsoft.com/office/drawing/2014/main" id="{92279D4B-5692-4D80-939F-987740C94C5C}"/>
                </a:ext>
              </a:extLst>
            </p:cNvPr>
            <p:cNvSpPr/>
            <p:nvPr/>
          </p:nvSpPr>
          <p:spPr>
            <a:xfrm>
              <a:off x="2154765" y="4687958"/>
              <a:ext cx="3467100" cy="4042799"/>
            </a:xfrm>
            <a:prstGeom prst="rect">
              <a:avLst/>
            </a:prstGeom>
            <a:solidFill>
              <a:srgbClr val="F8FBFD"/>
            </a:solidFill>
          </p:spPr>
          <p:txBody>
            <a:bodyPr lIns="365760" tIns="45720" rIns="365760" bIns="45720" anchor="ctr"/>
            <a:lstStyle/>
            <a:p>
              <a:pPr algn="ctr"/>
              <a:endParaRPr lang="en-US" sz="2400" spc="330">
                <a:solidFill>
                  <a:srgbClr val="053D57"/>
                </a:solidFill>
                <a:latin typeface="Montserrat Classic"/>
              </a:endParaRPr>
            </a:p>
            <a:p>
              <a:pPr algn="ctr"/>
              <a:endParaRPr lang="en-US" sz="2400" spc="330">
                <a:solidFill>
                  <a:srgbClr val="053D57"/>
                </a:solidFill>
                <a:latin typeface="Montserrat Classic"/>
              </a:endParaRPr>
            </a:p>
            <a:p>
              <a:pPr algn="ctr"/>
              <a:endParaRPr lang="en-US" sz="2400" spc="330">
                <a:solidFill>
                  <a:srgbClr val="053D57"/>
                </a:solidFill>
                <a:latin typeface="Montserrat Classic"/>
              </a:endParaRPr>
            </a:p>
            <a:p>
              <a:pPr algn="ctr"/>
              <a:r>
                <a:rPr lang="es-US" sz="1800" b="0" i="0" strike="noStrike" cap="none" spc="330" baseline="0">
                  <a:solidFill>
                    <a:srgbClr val="053D57"/>
                  </a:solidFill>
                  <a:effectLst/>
                  <a:latin typeface="Montserrat Classic"/>
                  <a:ea typeface="Montserrat Classic"/>
                  <a:cs typeface="Montserrat Classic"/>
                </a:rPr>
                <a:t>SEGURO, CONFIABLE Y SILENCIOSO</a:t>
              </a:r>
            </a:p>
            <a:p>
              <a:pPr algn="ctr"/>
              <a:endParaRPr lang="en-US" sz="2400">
                <a:latin typeface="Montserrat Classic"/>
              </a:endParaRPr>
            </a:p>
          </p:txBody>
        </p:sp>
        <p:pic>
          <p:nvPicPr>
            <p:cNvPr id="15" name="Graphic 14" descr="Seat Belt outline">
              <a:extLst>
                <a:ext uri="{FF2B5EF4-FFF2-40B4-BE49-F238E27FC236}">
                  <a16:creationId xmlns:a16="http://schemas.microsoft.com/office/drawing/2014/main" id="{087B2066-1582-4783-A4E4-A83A51B3D14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55596" y="5143501"/>
              <a:ext cx="1465439" cy="1465439"/>
            </a:xfrm>
            <a:prstGeom prst="rect">
              <a:avLst/>
            </a:prstGeom>
          </p:spPr>
        </p:pic>
      </p:grpSp>
      <p:grpSp>
        <p:nvGrpSpPr>
          <p:cNvPr id="20" name="Group 19">
            <a:extLst>
              <a:ext uri="{FF2B5EF4-FFF2-40B4-BE49-F238E27FC236}">
                <a16:creationId xmlns:a16="http://schemas.microsoft.com/office/drawing/2014/main" id="{AABDAE39-1AB0-42AC-AAE9-7F113826DDC8}"/>
              </a:ext>
            </a:extLst>
          </p:cNvPr>
          <p:cNvGrpSpPr/>
          <p:nvPr/>
        </p:nvGrpSpPr>
        <p:grpSpPr>
          <a:xfrm>
            <a:off x="1710267" y="4687956"/>
            <a:ext cx="3467100" cy="4042799"/>
            <a:chOff x="-9250892" y="4687958"/>
            <a:chExt cx="3467100" cy="4042799"/>
          </a:xfrm>
        </p:grpSpPr>
        <p:sp>
          <p:nvSpPr>
            <p:cNvPr id="21" name="AutoShape 5">
              <a:extLst>
                <a:ext uri="{FF2B5EF4-FFF2-40B4-BE49-F238E27FC236}">
                  <a16:creationId xmlns:a16="http://schemas.microsoft.com/office/drawing/2014/main" id="{14B33726-3731-4B02-93A7-BF3F0CD375DF}"/>
                </a:ext>
              </a:extLst>
            </p:cNvPr>
            <p:cNvSpPr/>
            <p:nvPr/>
          </p:nvSpPr>
          <p:spPr>
            <a:xfrm>
              <a:off x="-9250892" y="4687958"/>
              <a:ext cx="3467100" cy="4042799"/>
            </a:xfrm>
            <a:prstGeom prst="rect">
              <a:avLst/>
            </a:prstGeom>
            <a:solidFill>
              <a:srgbClr val="F8FBFD"/>
            </a:solidFill>
          </p:spPr>
          <p:txBody>
            <a:bodyPr lIns="365760" tIns="45720" rIns="365760" bIns="45720" anchor="ctr"/>
            <a:lstStyle/>
            <a:p>
              <a:pPr algn="ctr"/>
              <a:endParaRPr lang="en-US" sz="2400" spc="330">
                <a:solidFill>
                  <a:srgbClr val="053D57"/>
                </a:solidFill>
                <a:latin typeface="Montserrat Classic"/>
              </a:endParaRPr>
            </a:p>
            <a:p>
              <a:pPr algn="ctr"/>
              <a:endParaRPr lang="en-US" sz="2400" spc="330">
                <a:solidFill>
                  <a:srgbClr val="053D57"/>
                </a:solidFill>
                <a:latin typeface="Montserrat Classic"/>
              </a:endParaRPr>
            </a:p>
            <a:p>
              <a:pPr algn="ctr"/>
              <a:endParaRPr lang="en-US" sz="2400" spc="330">
                <a:solidFill>
                  <a:srgbClr val="053D57"/>
                </a:solidFill>
                <a:latin typeface="Montserrat Classic"/>
              </a:endParaRPr>
            </a:p>
            <a:p>
              <a:pPr algn="ctr"/>
              <a:endParaRPr lang="en-US" sz="2400" spc="330">
                <a:solidFill>
                  <a:srgbClr val="053D57"/>
                </a:solidFill>
                <a:latin typeface="Montserrat Classic"/>
              </a:endParaRPr>
            </a:p>
            <a:p>
              <a:pPr algn="ctr"/>
              <a:endParaRPr lang="en-US" sz="2400" spc="330">
                <a:solidFill>
                  <a:srgbClr val="053D57"/>
                </a:solidFill>
                <a:latin typeface="Montserrat Classic"/>
              </a:endParaRPr>
            </a:p>
            <a:p>
              <a:pPr algn="ctr"/>
              <a:endParaRPr lang="en-US" sz="2400" spc="330">
                <a:solidFill>
                  <a:srgbClr val="053D57"/>
                </a:solidFill>
                <a:latin typeface="Montserrat Classic"/>
              </a:endParaRPr>
            </a:p>
            <a:p>
              <a:pPr algn="ctr"/>
              <a:r>
                <a:rPr lang="es-US" sz="1800" b="0" i="0" strike="noStrike" cap="none" spc="330" baseline="0">
                  <a:solidFill>
                    <a:srgbClr val="053D57"/>
                  </a:solidFill>
                  <a:effectLst/>
                  <a:latin typeface="Montserrat Classic"/>
                  <a:ea typeface="Montserrat Classic"/>
                  <a:cs typeface="Montserrat Classic"/>
                </a:rPr>
                <a:t>MÁS SALUDABLE PARA NUESTROS ESTUDIANTES, CONDUCTORES Y LA COMUNIDAD</a:t>
              </a:r>
            </a:p>
            <a:p>
              <a:pPr algn="ctr"/>
              <a:endParaRPr lang="en-US" sz="2400">
                <a:latin typeface="Montserrat Classic"/>
              </a:endParaRPr>
            </a:p>
          </p:txBody>
        </p:sp>
        <p:pic>
          <p:nvPicPr>
            <p:cNvPr id="22" name="Graphic 21" descr="Plant With Roots outline">
              <a:extLst>
                <a:ext uri="{FF2B5EF4-FFF2-40B4-BE49-F238E27FC236}">
                  <a16:creationId xmlns:a16="http://schemas.microsoft.com/office/drawing/2014/main" id="{026A71F4-D594-4AC6-B023-A57CF1B3924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50061" y="5143501"/>
              <a:ext cx="1465439" cy="1465439"/>
            </a:xfrm>
            <a:prstGeom prst="rect">
              <a:avLst/>
            </a:prstGeom>
          </p:spPr>
        </p:pic>
      </p:grpSp>
      <p:grpSp>
        <p:nvGrpSpPr>
          <p:cNvPr id="19" name="Group 18">
            <a:extLst>
              <a:ext uri="{FF2B5EF4-FFF2-40B4-BE49-F238E27FC236}">
                <a16:creationId xmlns:a16="http://schemas.microsoft.com/office/drawing/2014/main" id="{96BC3E9E-9E44-4CED-A11A-FBF12BADBB16}"/>
              </a:ext>
            </a:extLst>
          </p:cNvPr>
          <p:cNvGrpSpPr/>
          <p:nvPr/>
        </p:nvGrpSpPr>
        <p:grpSpPr>
          <a:xfrm>
            <a:off x="7435535" y="4687955"/>
            <a:ext cx="3467100" cy="4042799"/>
            <a:chOff x="2154765" y="4687958"/>
            <a:chExt cx="3467100" cy="4042799"/>
          </a:xfrm>
        </p:grpSpPr>
        <p:sp>
          <p:nvSpPr>
            <p:cNvPr id="23" name="AutoShape 5">
              <a:extLst>
                <a:ext uri="{FF2B5EF4-FFF2-40B4-BE49-F238E27FC236}">
                  <a16:creationId xmlns:a16="http://schemas.microsoft.com/office/drawing/2014/main" id="{C6C1ED7A-4C77-4802-8204-F8B694ED0D1D}"/>
                </a:ext>
              </a:extLst>
            </p:cNvPr>
            <p:cNvSpPr/>
            <p:nvPr/>
          </p:nvSpPr>
          <p:spPr>
            <a:xfrm>
              <a:off x="2154765" y="4687958"/>
              <a:ext cx="3467100" cy="4042799"/>
            </a:xfrm>
            <a:prstGeom prst="rect">
              <a:avLst/>
            </a:prstGeom>
            <a:solidFill>
              <a:srgbClr val="F8FBFD"/>
            </a:solidFill>
          </p:spPr>
          <p:txBody>
            <a:bodyPr lIns="365760" tIns="45720" rIns="365760" bIns="45720" anchor="ctr"/>
            <a:lstStyle/>
            <a:p>
              <a:pPr algn="ctr"/>
              <a:endParaRPr lang="en-US" sz="2400" spc="330">
                <a:solidFill>
                  <a:srgbClr val="053D57"/>
                </a:solidFill>
                <a:latin typeface="Montserrat Classic"/>
              </a:endParaRPr>
            </a:p>
            <a:p>
              <a:pPr algn="ctr"/>
              <a:endParaRPr lang="en-US" sz="2400" spc="330">
                <a:solidFill>
                  <a:srgbClr val="053D57"/>
                </a:solidFill>
                <a:latin typeface="Montserrat Classic"/>
              </a:endParaRPr>
            </a:p>
            <a:p>
              <a:pPr algn="ctr"/>
              <a:endParaRPr lang="en-US" sz="2400" spc="330">
                <a:solidFill>
                  <a:srgbClr val="053D57"/>
                </a:solidFill>
                <a:latin typeface="Montserrat Classic"/>
              </a:endParaRPr>
            </a:p>
            <a:p>
              <a:pPr algn="ctr"/>
              <a:r>
                <a:rPr lang="es-US" sz="1800" b="0" i="0" strike="noStrike" cap="none" spc="330" baseline="0">
                  <a:solidFill>
                    <a:srgbClr val="053D57"/>
                  </a:solidFill>
                  <a:effectLst/>
                  <a:latin typeface="Montserrat Classic"/>
                  <a:ea typeface="Montserrat Classic"/>
                  <a:cs typeface="Montserrat Classic"/>
                </a:rPr>
                <a:t>REDUCCIÓN DE LOS COSTOS DE COMBUSTIBLE, OPERACIÓN Y MANTENIMIENTO </a:t>
              </a:r>
              <a:endParaRPr lang="en-US" spc="330">
                <a:solidFill>
                  <a:srgbClr val="053D57"/>
                </a:solidFill>
                <a:latin typeface="Montserrat Classic"/>
              </a:endParaRPr>
            </a:p>
            <a:p>
              <a:pPr algn="ctr"/>
              <a:endParaRPr lang="en-US" sz="2400">
                <a:latin typeface="Montserrat Classic"/>
              </a:endParaRPr>
            </a:p>
          </p:txBody>
        </p:sp>
        <p:pic>
          <p:nvPicPr>
            <p:cNvPr id="25" name="Graphic 24" descr="Money outline">
              <a:extLst>
                <a:ext uri="{FF2B5EF4-FFF2-40B4-BE49-F238E27FC236}">
                  <a16:creationId xmlns:a16="http://schemas.microsoft.com/office/drawing/2014/main" id="{DC6887AE-40AB-47D0-AB53-28F4FE31B28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55595" y="5023343"/>
              <a:ext cx="1465439" cy="1465439"/>
            </a:xfrm>
            <a:prstGeom prst="rect">
              <a:avLst/>
            </a:prstGeom>
          </p:spPr>
        </p:pic>
      </p:grpSp>
    </p:spTree>
    <p:extLst>
      <p:ext uri="{BB962C8B-B14F-4D97-AF65-F5344CB8AC3E}">
        <p14:creationId xmlns:p14="http://schemas.microsoft.com/office/powerpoint/2010/main" val="2635387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1.10.31"/>
  <p:tag name="AS_TITLE" val="Aspose.Slides for Java"/>
  <p:tag name="AS_VERSION" val="21.10"/>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ksherman\AppData\Local\Temp\Templafy\PowerPointVsto\Assets\c1e45647-0301-4213-bfd6-9709e5757c59.jpe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ksherman\AppData\Local\Temp\Templafy\PowerPointVsto\Assets\c1e45647-0301-4213-bfd6-9709e5757c59.jpe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ksherman\AppData\Local\Temp\Templafy\PowerPointVsto\Assets\c1e45647-0301-4213-bfd6-9709e5757c59.jpeg"/>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ksherman\AppData\Local\Temp\Templafy\PowerPointVsto\Assets\c1e45647-0301-4213-bfd6-9709e5757c59.jpeg"/>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ksherman\AppData\Local\Temp\Templafy\PowerPointVsto\Assets\c1e45647-0301-4213-bfd6-9709e5757c59.jpeg"/>
</p:tagLst>
</file>

<file path=ppt/tags/tag7.xml><?xml version="1.0" encoding="utf-8"?>
<p:tagLst xmlns:a="http://schemas.openxmlformats.org/drawingml/2006/main" xmlns:r="http://schemas.openxmlformats.org/officeDocument/2006/relationships" xmlns:p="http://schemas.openxmlformats.org/presentationml/2006/main">
  <p:tag name="CONTAINEDIMAGEPATH" val="C:\Users\ksherman\AppData\Local\Temp\Templafy\PowerPointVsto\Assets\c1e45647-0301-4213-bfd6-9709e5757c59.jpe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7B835"/>
        </a:solidFill>
        <a:ln>
          <a:solidFill>
            <a:schemeClr val="accent3">
              <a:lumMod val="75000"/>
            </a:schemeClr>
          </a:solidFill>
        </a:ln>
      </a:spPr>
      <a:bodyPr rtlCol="0" anchor="ctr"/>
      <a:lstStyle>
        <a:defPPr algn="ctr">
          <a:defRPr sz="3000" dirty="0" smtClean="0">
            <a:latin typeface="Montserrat Light" panose="00000400000000000000" pitchFamily="2"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5f981a7-23dc-40a7-a4a4-2b3b55694f88">
      <UserInfo>
        <DisplayName>Brittany Barrett</DisplayName>
        <AccountId>1070</AccountId>
        <AccountType/>
      </UserInfo>
      <UserInfo>
        <DisplayName>Katherine Roboff</DisplayName>
        <AccountId>52</AccountId>
        <AccountType/>
      </UserInfo>
      <UserInfo>
        <DisplayName>Tom Meyer</DisplayName>
        <AccountId>2879</AccountId>
        <AccountType/>
      </UserInfo>
    </SharedWithUsers>
    <_ip_UnifiedCompliancePolicyUIAction xmlns="http://schemas.microsoft.com/sharepoint/v3" xsi:nil="true"/>
    <_ip_UnifiedCompliancePolicyProperties xmlns="http://schemas.microsoft.com/sharepoint/v3" xsi:nil="true"/>
    <TaxCatchAll xmlns="75f981a7-23dc-40a7-a4a4-2b3b55694f88" xsi:nil="true"/>
    <lcf76f155ced4ddcb4097134ff3c332f xmlns="0ae751c7-c84d-4e5e-bdfa-ba58d750902c">
      <Terms xmlns="http://schemas.microsoft.com/office/infopath/2007/PartnerControls"/>
    </lcf76f155ced4ddcb4097134ff3c332f>
    <IconOverlay xmlns="http://schemas.microsoft.com/sharepoint/v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C32674071E8124E8D9BDE8D57EB69C3" ma:contentTypeVersion="19" ma:contentTypeDescription="Create a new document." ma:contentTypeScope="" ma:versionID="d4c8d30fc7d4edf8fd50c2f693d9ef73">
  <xsd:schema xmlns:xsd="http://www.w3.org/2001/XMLSchema" xmlns:xs="http://www.w3.org/2001/XMLSchema" xmlns:p="http://schemas.microsoft.com/office/2006/metadata/properties" xmlns:ns1="http://schemas.microsoft.com/sharepoint/v3" xmlns:ns2="0ae751c7-c84d-4e5e-bdfa-ba58d750902c" xmlns:ns3="75f981a7-23dc-40a7-a4a4-2b3b55694f88" xmlns:ns4="http://schemas.microsoft.com/sharepoint/v4" targetNamespace="http://schemas.microsoft.com/office/2006/metadata/properties" ma:root="true" ma:fieldsID="ffc5f768205bda5a0e839babd23282e8" ns1:_="" ns2:_="" ns3:_="" ns4:_="">
    <xsd:import namespace="http://schemas.microsoft.com/sharepoint/v3"/>
    <xsd:import namespace="0ae751c7-c84d-4e5e-bdfa-ba58d750902c"/>
    <xsd:import namespace="75f981a7-23dc-40a7-a4a4-2b3b55694f88"/>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1:_ip_UnifiedCompliancePolicyProperties" minOccurs="0"/>
                <xsd:element ref="ns1:_ip_UnifiedCompliancePolicyUIAction" minOccurs="0"/>
                <xsd:element ref="ns2:lcf76f155ced4ddcb4097134ff3c332f" minOccurs="0"/>
                <xsd:element ref="ns3:TaxCatchAll"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e751c7-c84d-4e5e-bdfa-ba58d75090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5f981a7-23dc-40a7-a4a4-2b3b55694f8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6fccb704-fc3d-4c81-ae8f-cb35393d897a}" ma:internalName="TaxCatchAll" ma:showField="CatchAllData" ma:web="75f981a7-23dc-40a7-a4a4-2b3b55694f8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6"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65DB70-2374-4275-A7A7-1E1C0C1CC053}">
  <ds:schemaRefs>
    <ds:schemaRef ds:uri="0ae751c7-c84d-4e5e-bdfa-ba58d750902c"/>
    <ds:schemaRef ds:uri="75f981a7-23dc-40a7-a4a4-2b3b55694f8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http://schemas.microsoft.com/sharepoint/v4"/>
  </ds:schemaRefs>
</ds:datastoreItem>
</file>

<file path=customXml/itemProps2.xml><?xml version="1.0" encoding="utf-8"?>
<ds:datastoreItem xmlns:ds="http://schemas.openxmlformats.org/officeDocument/2006/customXml" ds:itemID="{CD56D57B-5E62-49AD-930B-CA151FB35E63}">
  <ds:schemaRefs>
    <ds:schemaRef ds:uri="http://schemas.microsoft.com/sharepoint/v3/contenttype/forms"/>
  </ds:schemaRefs>
</ds:datastoreItem>
</file>

<file path=customXml/itemProps3.xml><?xml version="1.0" encoding="utf-8"?>
<ds:datastoreItem xmlns:ds="http://schemas.openxmlformats.org/officeDocument/2006/customXml" ds:itemID="{FD9ECE24-EF75-44B7-94D4-1C1D9F3ECD1F}">
  <ds:schemaRefs/>
</ds:datastoreItem>
</file>

<file path=docProps/app.xml><?xml version="1.0" encoding="utf-8"?>
<Properties xmlns="http://schemas.openxmlformats.org/officeDocument/2006/extended-properties" xmlns:vt="http://schemas.openxmlformats.org/officeDocument/2006/docPropsVTypes">
  <TotalTime>63</TotalTime>
  <Words>3581</Words>
  <Application>Microsoft Office PowerPoint</Application>
  <PresentationFormat>Custom</PresentationFormat>
  <Paragraphs>291</Paragraphs>
  <Slides>27</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Segoe UI</vt:lpstr>
      <vt:lpstr>Calibri</vt:lpstr>
      <vt:lpstr>Arial</vt:lpstr>
      <vt:lpstr>Montserrat</vt:lpstr>
      <vt:lpstr>Montserrat Classic</vt:lpstr>
      <vt:lpstr>Montserrat Medium</vt:lpstr>
      <vt:lpstr>Montserrat Classic Bold</vt:lpstr>
      <vt:lpstr>Montserrat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Electric School Buses?</dc:title>
  <dc:creator>Kait Sherman</dc:creator>
  <cp:lastModifiedBy>Tom Meyer</cp:lastModifiedBy>
  <cp:revision>6</cp:revision>
  <dcterms:created xsi:type="dcterms:W3CDTF">2006-08-16T00:00:00Z</dcterms:created>
  <dcterms:modified xsi:type="dcterms:W3CDTF">2022-09-29T13:40:49Z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0x010100FC32674071E8124E8D9BDE8D57EB69C3</vt:lpwstr>
  </property>
</Properties>
</file>